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0"/>
  </p:notesMasterIdLst>
  <p:sldIdLst>
    <p:sldId id="256" r:id="rId3"/>
    <p:sldId id="284" r:id="rId4"/>
    <p:sldId id="258" r:id="rId5"/>
    <p:sldId id="259" r:id="rId6"/>
    <p:sldId id="260" r:id="rId7"/>
    <p:sldId id="261" r:id="rId8"/>
    <p:sldId id="262" r:id="rId9"/>
    <p:sldId id="263" r:id="rId10"/>
    <p:sldId id="264" r:id="rId11"/>
    <p:sldId id="265" r:id="rId12"/>
    <p:sldId id="266" r:id="rId13"/>
    <p:sldId id="267" r:id="rId14"/>
    <p:sldId id="285"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Nunito" pitchFamily="2" charset="0"/>
      <p:regular r:id="rId31"/>
      <p:bold r:id="rId32"/>
      <p:italic r:id="rId33"/>
      <p:boldItalic r:id="rId34"/>
    </p:embeddedFont>
    <p:embeddedFont>
      <p:font typeface="Nunito Sans" pitchFamily="2" charset="0"/>
      <p:regular r:id="rId35"/>
      <p:bold r:id="rId36"/>
      <p:italic r:id="rId37"/>
      <p:boldItalic r:id="rId38"/>
    </p:embeddedFont>
    <p:embeddedFont>
      <p:font typeface="Nunito Sans Black" pitchFamily="2" charset="0"/>
      <p:bold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ikiuWJdLzZQKuU+KCFNJnc0ZyT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850" y="2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50"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8.xml"/><Relationship Id="rId5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8292200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5722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252cb31f0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252cb31f0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76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2cb31f02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g3252cb31f0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9274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252cb31f02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252cb31f02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732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25816f6d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25816f6d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301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252cb31f02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g3252cb31f02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54832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25ad6612d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325ad6612d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66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252cb31f02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3" name="Google Shape;343;g3252cb31f02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8989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252cb31f02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252cb31f02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5900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252cb31f02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5" name="Google Shape;395;g3252cb31f02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385658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252cb31f02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3252cb31f02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736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718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252cb31f02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252cb31f0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271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252cb31f02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252cb31f02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9257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252cb31f02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252cb31f02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697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252cb31f02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6" name="Google Shape;456;g3252cb31f02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6875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252cb31f02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3252cb31f02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067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252cb31f02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252cb31f02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08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252cb31f02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252cb31f02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400">
                <a:solidFill>
                  <a:schemeClr val="dk1"/>
                </a:solidFill>
                <a:latin typeface="Calibri"/>
                <a:ea typeface="Calibri"/>
                <a:cs typeface="Calibri"/>
                <a:sym typeface="Calibri"/>
              </a:rPr>
              <a:t>The key to maximising impact lies in coordinating the steps mentioned above:</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expressive and memorable is the logo?</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is our target market and how do we communicate with it?</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do we maintain regular contact with customers and how do we do so</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Apart from product sales, are there any experiential programmes: farm-to-table dining or tastings, for example</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newsletters and their automation</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event organisation, community gatherings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coordination of offline and online communication channels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offers and package deals (sales and upsells)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However difficult it may be, we must take on the challenge of competing with multi-chain retailers in many respects: speed, efficiency and communication (though not in terms of mass-market products, as maintaining quality is far more important)</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Whatever can be automated must be automated and digitised to achieve efficiency</a:t>
            </a:r>
            <a:endParaRPr sz="24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85430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0" name="Google Shape;51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2861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6" name="Google Shape;1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1767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51010"/>
              </a:lnSpc>
              <a:spcBef>
                <a:spcPts val="0"/>
              </a:spcBef>
              <a:spcAft>
                <a:spcPts val="0"/>
              </a:spcAft>
              <a:buClr>
                <a:schemeClr val="dk1"/>
              </a:buClr>
              <a:buSzPts val="2574"/>
              <a:buFont typeface="Arial"/>
              <a:buNone/>
            </a:pPr>
            <a:r>
              <a:rPr lang="en-US" sz="2574">
                <a:solidFill>
                  <a:srgbClr val="141414"/>
                </a:solidFill>
              </a:rPr>
              <a:t>Every process linked to the sale of a given product is part of the marketing process itself. This could be a branding element, a logo, a tone of voice, a newsletter, or even the use of state-of-the-art chatbots to boost efficiency. This includes effective PR activities, as well as customer profiling. Marketing is also steeped in the development of psychological thinking and mindset: education, gamification, and a multitude of proactive sales methods, all underpinned by a deep understanding of human nature.</a:t>
            </a:r>
            <a:endParaRPr sz="1400">
              <a:solidFill>
                <a:schemeClr val="dk1"/>
              </a:solidFill>
            </a:endParaRPr>
          </a:p>
          <a:p>
            <a:pPr marL="0" lvl="0" indent="0" algn="l" rtl="0">
              <a:lnSpc>
                <a:spcPct val="100000"/>
              </a:lnSpc>
              <a:spcBef>
                <a:spcPts val="0"/>
              </a:spcBef>
              <a:spcAft>
                <a:spcPts val="0"/>
              </a:spcAft>
              <a:buSzPts val="1100"/>
              <a:buNone/>
            </a:pPr>
            <a:endParaRPr/>
          </a:p>
        </p:txBody>
      </p:sp>
      <p:sp>
        <p:nvSpPr>
          <p:cNvPr id="138" name="Google Shape;13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53029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7" name="Google Shape;16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6590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0264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252cb31f0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1000"/>
              </a:lnSpc>
              <a:spcBef>
                <a:spcPts val="0"/>
              </a:spcBef>
              <a:spcAft>
                <a:spcPts val="0"/>
              </a:spcAft>
              <a:buClr>
                <a:schemeClr val="dk1"/>
              </a:buClr>
              <a:buSzPts val="1100"/>
              <a:buFont typeface="Arial"/>
              <a:buNone/>
            </a:pPr>
            <a:r>
              <a:rPr lang="en-US" sz="2400">
                <a:solidFill>
                  <a:srgbClr val="141414"/>
                </a:solidFill>
              </a:rPr>
              <a:t>Any means is permitted provided it is legal, morally acceptable, does not restrict free market competition and is not misleading:</a:t>
            </a:r>
            <a:endParaRPr sz="2400">
              <a:solidFill>
                <a:srgbClr val="141414"/>
              </a:solidFill>
            </a:endParaRPr>
          </a:p>
          <a:p>
            <a:pPr marL="0" lvl="0" indent="0" algn="l" rtl="0">
              <a:lnSpc>
                <a:spcPct val="151000"/>
              </a:lnSpc>
              <a:spcBef>
                <a:spcPts val="0"/>
              </a:spcBef>
              <a:spcAft>
                <a:spcPts val="0"/>
              </a:spcAft>
              <a:buClr>
                <a:schemeClr val="dk1"/>
              </a:buClr>
              <a:buSzPts val="1100"/>
              <a:buFont typeface="Arial"/>
              <a:buNone/>
            </a:pPr>
            <a:r>
              <a:rPr lang="en-US" sz="2400">
                <a:solidFill>
                  <a:srgbClr val="141414"/>
                </a:solidFill>
              </a:rPr>
              <a:t>OFFLINE TOOLS: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newspapers, magazines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advertisements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leaflets, direct mail</a:t>
            </a:r>
            <a:endParaRPr sz="2400">
              <a:solidFill>
                <a:srgbClr val="141414"/>
              </a:solidFill>
            </a:endParaRPr>
          </a:p>
          <a:p>
            <a:pPr marL="0" lvl="0" indent="0" algn="l" rtl="0">
              <a:lnSpc>
                <a:spcPct val="151000"/>
              </a:lnSpc>
              <a:spcBef>
                <a:spcPts val="0"/>
              </a:spcBef>
              <a:spcAft>
                <a:spcPts val="0"/>
              </a:spcAft>
              <a:buClr>
                <a:schemeClr val="dk1"/>
              </a:buClr>
              <a:buSzPts val="1100"/>
              <a:buFont typeface="Arial"/>
              <a:buNone/>
            </a:pPr>
            <a:r>
              <a:rPr lang="en-US" sz="2400">
                <a:solidFill>
                  <a:srgbClr val="141414"/>
                </a:solidFill>
              </a:rPr>
              <a:t>ONLINE TOOLS: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social media</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PR activities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newsletters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website</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SEO</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automation</a:t>
            </a:r>
            <a:endParaRPr/>
          </a:p>
        </p:txBody>
      </p:sp>
      <p:sp>
        <p:nvSpPr>
          <p:cNvPr id="202" name="Google Shape;202;g3252cb31f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7518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252cb31f02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1000"/>
              </a:lnSpc>
              <a:spcBef>
                <a:spcPts val="0"/>
              </a:spcBef>
              <a:spcAft>
                <a:spcPts val="0"/>
              </a:spcAft>
              <a:buClr>
                <a:schemeClr val="dk1"/>
              </a:buClr>
              <a:buSzPts val="1100"/>
              <a:buFont typeface="Arial"/>
              <a:buNone/>
            </a:pPr>
            <a:r>
              <a:rPr lang="en-US" sz="2400">
                <a:solidFill>
                  <a:srgbClr val="141414"/>
                </a:solidFill>
              </a:rPr>
              <a:t>Any data we collect about our environment can be used for marketing purposes:</a:t>
            </a:r>
            <a:endParaRPr sz="2400">
              <a:solidFill>
                <a:srgbClr val="141414"/>
              </a:solidFill>
            </a:endParaRPr>
          </a:p>
          <a:p>
            <a:pPr marL="0" lvl="0" indent="0" algn="l" rtl="0">
              <a:lnSpc>
                <a:spcPct val="151000"/>
              </a:lnSpc>
              <a:spcBef>
                <a:spcPts val="0"/>
              </a:spcBef>
              <a:spcAft>
                <a:spcPts val="0"/>
              </a:spcAft>
              <a:buClr>
                <a:schemeClr val="dk1"/>
              </a:buClr>
              <a:buSzPts val="1100"/>
              <a:buFont typeface="Arial"/>
              <a:buNone/>
            </a:pP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customer needs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customer characteristics (age, gender, hobbies, cooking skills, car ownership, greatest fears, financial situation, etc.)</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shopping habits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where they look for us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social needs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safety needs</a:t>
            </a:r>
            <a:endParaRPr sz="2400">
              <a:solidFill>
                <a:srgbClr val="141414"/>
              </a:solidFill>
            </a:endParaRPr>
          </a:p>
          <a:p>
            <a:pPr marL="457200" lvl="0" indent="-381000" algn="l" rtl="0">
              <a:lnSpc>
                <a:spcPct val="151000"/>
              </a:lnSpc>
              <a:spcBef>
                <a:spcPts val="0"/>
              </a:spcBef>
              <a:spcAft>
                <a:spcPts val="0"/>
              </a:spcAft>
              <a:buClr>
                <a:srgbClr val="141414"/>
              </a:buClr>
              <a:buSzPts val="2400"/>
              <a:buChar char="-"/>
            </a:pPr>
            <a:r>
              <a:rPr lang="en-US" sz="2400">
                <a:solidFill>
                  <a:srgbClr val="141414"/>
                </a:solidFill>
              </a:rPr>
              <a:t>needs for recognition (e.g. the producer’s product could turn them into a kitchen wizard, reduce their ecological footprint, earn them respect from society by consuming local food, etc.)</a:t>
            </a:r>
            <a:endParaRPr/>
          </a:p>
        </p:txBody>
      </p:sp>
      <p:sp>
        <p:nvSpPr>
          <p:cNvPr id="220" name="Google Shape;220;g3252cb31f0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456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252cb31f02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g3252cb31f0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59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88396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42326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4967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35771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20816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39860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4224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1792288" y="612775"/>
            <a:ext cx="5486400" cy="4114800"/>
          </a:xfrm>
          <a:prstGeom prst="rect">
            <a:avLst/>
          </a:prstGeom>
          <a:noFill/>
          <a:ln>
            <a:noFill/>
          </a:ln>
        </p:spPr>
      </p:sp>
      <p:sp>
        <p:nvSpPr>
          <p:cNvPr id="64" name="Google Shape;64;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46504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4824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1456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1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7"/>
          <p:cNvSpPr>
            <a:spLocks noGrp="1"/>
          </p:cNvSpPr>
          <p:nvPr>
            <p:ph type="pic" idx="2"/>
          </p:nvPr>
        </p:nvSpPr>
        <p:spPr>
          <a:xfrm>
            <a:off x="1792288" y="612775"/>
            <a:ext cx="5486400" cy="4114800"/>
          </a:xfrm>
          <a:prstGeom prst="rect">
            <a:avLst/>
          </a:prstGeom>
          <a:noFill/>
          <a:ln>
            <a:noFill/>
          </a:ln>
        </p:spPr>
      </p:sp>
      <p:sp>
        <p:nvSpPr>
          <p:cNvPr id="64" name="Google Shape;64;p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a:t>‹#›</a:t>
            </a:fld>
            <a:endParaRPr/>
          </a:p>
        </p:txBody>
      </p:sp>
    </p:spTree>
    <p:extLst>
      <p:ext uri="{BB962C8B-B14F-4D97-AF65-F5344CB8AC3E}">
        <p14:creationId xmlns:p14="http://schemas.microsoft.com/office/powerpoint/2010/main" val="33752198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5.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mailchimp.com/landers/email-marketing-platform/?ds_c=DEPT_AOC_Bing_Search_ROW_EN_Brand_Acquire_Omega_NE_T3&amp;ds_kids=p80632794627&amp;ds_a_lid=kwd-78684246737128:loc-88&amp;ds_cid=71700000119578358&amp;ds_agid=58700008759165100&amp;gclid=c5a05036767a1f55472637b05f66ff3c&amp;gclsrc=3p.ds&amp;msclkid=c5a05036767a1f55472637b05f66ff3c"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21731" t="-92052" r="-2282" b="-46394"/>
            </a:stretch>
          </a:blipFill>
          <a:ln>
            <a:noFill/>
          </a:ln>
        </p:spPr>
      </p:sp>
      <p:grpSp>
        <p:nvGrpSpPr>
          <p:cNvPr id="85" name="Google Shape;85;p1"/>
          <p:cNvGrpSpPr/>
          <p:nvPr/>
        </p:nvGrpSpPr>
        <p:grpSpPr>
          <a:xfrm>
            <a:off x="1686928" y="739378"/>
            <a:ext cx="15579082" cy="9345846"/>
            <a:chOff x="0" y="-76200"/>
            <a:chExt cx="4103133" cy="2461457"/>
          </a:xfrm>
        </p:grpSpPr>
        <p:sp>
          <p:nvSpPr>
            <p:cNvPr id="86" name="Google Shape;86;p1"/>
            <p:cNvSpPr/>
            <p:nvPr/>
          </p:nvSpPr>
          <p:spPr>
            <a:xfrm>
              <a:off x="0" y="0"/>
              <a:ext cx="4103133" cy="2385257"/>
            </a:xfrm>
            <a:custGeom>
              <a:avLst/>
              <a:gdLst/>
              <a:ahLst/>
              <a:cxnLst/>
              <a:rect l="l" t="t" r="r" b="b"/>
              <a:pathLst>
                <a:path w="4103133" h="2385257" extrusionOk="0">
                  <a:moveTo>
                    <a:pt x="25344" y="0"/>
                  </a:moveTo>
                  <a:lnTo>
                    <a:pt x="4077789" y="0"/>
                  </a:lnTo>
                  <a:cubicBezTo>
                    <a:pt x="4084510" y="0"/>
                    <a:pt x="4090957" y="2670"/>
                    <a:pt x="4095710" y="7423"/>
                  </a:cubicBezTo>
                  <a:cubicBezTo>
                    <a:pt x="4100463" y="12176"/>
                    <a:pt x="4103133" y="18622"/>
                    <a:pt x="4103133" y="25344"/>
                  </a:cubicBezTo>
                  <a:lnTo>
                    <a:pt x="4103133" y="2359913"/>
                  </a:lnTo>
                  <a:cubicBezTo>
                    <a:pt x="4103133" y="2366635"/>
                    <a:pt x="4100463" y="2373081"/>
                    <a:pt x="4095710" y="2377834"/>
                  </a:cubicBezTo>
                  <a:cubicBezTo>
                    <a:pt x="4090957" y="2382587"/>
                    <a:pt x="4084510" y="2385257"/>
                    <a:pt x="4077789" y="2385257"/>
                  </a:cubicBezTo>
                  <a:lnTo>
                    <a:pt x="25344" y="2385257"/>
                  </a:lnTo>
                  <a:cubicBezTo>
                    <a:pt x="18622" y="2385257"/>
                    <a:pt x="12176" y="2382587"/>
                    <a:pt x="7423" y="2377834"/>
                  </a:cubicBezTo>
                  <a:cubicBezTo>
                    <a:pt x="2670" y="2373081"/>
                    <a:pt x="0" y="2366635"/>
                    <a:pt x="0" y="2359913"/>
                  </a:cubicBezTo>
                  <a:lnTo>
                    <a:pt x="0" y="25344"/>
                  </a:lnTo>
                  <a:cubicBezTo>
                    <a:pt x="0" y="18622"/>
                    <a:pt x="2670" y="12176"/>
                    <a:pt x="7423" y="7423"/>
                  </a:cubicBezTo>
                  <a:cubicBezTo>
                    <a:pt x="12176" y="2670"/>
                    <a:pt x="18622" y="0"/>
                    <a:pt x="25344" y="0"/>
                  </a:cubicBezTo>
                  <a:close/>
                </a:path>
              </a:pathLst>
            </a:custGeom>
            <a:solidFill>
              <a:srgbClr val="F2F2F2">
                <a:alpha val="6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
            <p:cNvSpPr txBox="1"/>
            <p:nvPr/>
          </p:nvSpPr>
          <p:spPr>
            <a:xfrm>
              <a:off x="0" y="-76200"/>
              <a:ext cx="4103133" cy="2461457"/>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1686928" y="1274997"/>
            <a:ext cx="11891446" cy="4119660"/>
            <a:chOff x="0" y="-76200"/>
            <a:chExt cx="3131904" cy="1085013"/>
          </a:xfrm>
        </p:grpSpPr>
        <p:sp>
          <p:nvSpPr>
            <p:cNvPr id="89" name="Google Shape;89;p1"/>
            <p:cNvSpPr/>
            <p:nvPr/>
          </p:nvSpPr>
          <p:spPr>
            <a:xfrm>
              <a:off x="0" y="0"/>
              <a:ext cx="3131904" cy="1008813"/>
            </a:xfrm>
            <a:custGeom>
              <a:avLst/>
              <a:gdLst/>
              <a:ahLst/>
              <a:cxnLst/>
              <a:rect l="l" t="t" r="r" b="b"/>
              <a:pathLst>
                <a:path w="3131904" h="1008813" extrusionOk="0">
                  <a:moveTo>
                    <a:pt x="0" y="0"/>
                  </a:moveTo>
                  <a:lnTo>
                    <a:pt x="3131904" y="0"/>
                  </a:lnTo>
                  <a:lnTo>
                    <a:pt x="3131904" y="1008813"/>
                  </a:lnTo>
                  <a:lnTo>
                    <a:pt x="0" y="1008813"/>
                  </a:lnTo>
                  <a:close/>
                </a:path>
              </a:pathLst>
            </a:custGeom>
            <a:solidFill>
              <a:srgbClr val="FFFFFF">
                <a:alpha val="78431"/>
              </a:srgbClr>
            </a:solidFill>
            <a:ln>
              <a:noFill/>
            </a:ln>
          </p:spPr>
        </p:sp>
        <p:sp>
          <p:nvSpPr>
            <p:cNvPr id="90" name="Google Shape;90;p1"/>
            <p:cNvSpPr txBox="1"/>
            <p:nvPr/>
          </p:nvSpPr>
          <p:spPr>
            <a:xfrm>
              <a:off x="0" y="-76200"/>
              <a:ext cx="3131904" cy="1085013"/>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1" name="Google Shape;91;p1"/>
          <p:cNvGrpSpPr/>
          <p:nvPr/>
        </p:nvGrpSpPr>
        <p:grpSpPr>
          <a:xfrm>
            <a:off x="7112505" y="6056407"/>
            <a:ext cx="7319140" cy="1111273"/>
            <a:chOff x="0" y="-76200"/>
            <a:chExt cx="1927662" cy="292679"/>
          </a:xfrm>
        </p:grpSpPr>
        <p:sp>
          <p:nvSpPr>
            <p:cNvPr id="92" name="Google Shape;92;p1"/>
            <p:cNvSpPr/>
            <p:nvPr/>
          </p:nvSpPr>
          <p:spPr>
            <a:xfrm>
              <a:off x="0" y="0"/>
              <a:ext cx="1927662" cy="216479"/>
            </a:xfrm>
            <a:custGeom>
              <a:avLst/>
              <a:gdLst/>
              <a:ahLst/>
              <a:cxnLst/>
              <a:rect l="l" t="t" r="r" b="b"/>
              <a:pathLst>
                <a:path w="1927662" h="216479" extrusionOk="0">
                  <a:moveTo>
                    <a:pt x="0" y="0"/>
                  </a:moveTo>
                  <a:lnTo>
                    <a:pt x="1927662" y="0"/>
                  </a:lnTo>
                  <a:lnTo>
                    <a:pt x="1927662" y="216479"/>
                  </a:lnTo>
                  <a:lnTo>
                    <a:pt x="0" y="216479"/>
                  </a:lnTo>
                  <a:close/>
                </a:path>
              </a:pathLst>
            </a:custGeom>
            <a:solidFill>
              <a:srgbClr val="FFFFFF">
                <a:alpha val="78431"/>
              </a:srgbClr>
            </a:solidFill>
            <a:ln>
              <a:noFill/>
            </a:ln>
          </p:spPr>
        </p:sp>
        <p:sp>
          <p:nvSpPr>
            <p:cNvPr id="93" name="Google Shape;93;p1"/>
            <p:cNvSpPr txBox="1"/>
            <p:nvPr/>
          </p:nvSpPr>
          <p:spPr>
            <a:xfrm>
              <a:off x="0" y="-76200"/>
              <a:ext cx="1927662" cy="292679"/>
            </a:xfrm>
            <a:prstGeom prst="rect">
              <a:avLst/>
            </a:prstGeom>
            <a:noFill/>
            <a:ln>
              <a:noFill/>
            </a:ln>
          </p:spPr>
          <p:txBody>
            <a:bodyPr spcFirstLastPara="1" wrap="square" lIns="50800" tIns="50800" rIns="50800" bIns="50800" anchor="ctr" anchorCtr="0">
              <a:noAutofit/>
            </a:bodyPr>
            <a:lstStyle/>
            <a:p>
              <a:pPr marL="0" marR="0" lvl="0" indent="0" algn="ctr" rtl="0">
                <a:lnSpc>
                  <a:spcPct val="201333"/>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5" name="Google Shape;95;p1"/>
          <p:cNvSpPr/>
          <p:nvPr/>
        </p:nvSpPr>
        <p:spPr>
          <a:xfrm>
            <a:off x="1792401" y="1553922"/>
            <a:ext cx="11249782" cy="3780957"/>
          </a:xfrm>
          <a:custGeom>
            <a:avLst/>
            <a:gdLst/>
            <a:ahLst/>
            <a:cxnLst/>
            <a:rect l="l" t="t" r="r" b="b"/>
            <a:pathLst>
              <a:path w="11249782" h="3337473" extrusionOk="0">
                <a:moveTo>
                  <a:pt x="0" y="0"/>
                </a:moveTo>
                <a:lnTo>
                  <a:pt x="11249782" y="0"/>
                </a:lnTo>
                <a:lnTo>
                  <a:pt x="11249782" y="3337473"/>
                </a:lnTo>
                <a:lnTo>
                  <a:pt x="0" y="3337473"/>
                </a:lnTo>
                <a:lnTo>
                  <a:pt x="0" y="0"/>
                </a:lnTo>
                <a:close/>
              </a:path>
            </a:pathLst>
          </a:custGeom>
          <a:blipFill>
            <a:blip r:embed="rId4">
              <a:alphaModFix/>
            </a:blip>
            <a:stretch>
              <a:fillRect/>
            </a:stretch>
          </a:blipFill>
          <a:ln>
            <a:noFill/>
          </a:ln>
        </p:spPr>
      </p:sp>
      <p:sp>
        <p:nvSpPr>
          <p:cNvPr id="96" name="Google Shape;96;p1"/>
          <p:cNvSpPr txBox="1"/>
          <p:nvPr/>
        </p:nvSpPr>
        <p:spPr>
          <a:xfrm>
            <a:off x="6052459" y="6452025"/>
            <a:ext cx="8648400" cy="84023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3900"/>
              <a:buFont typeface="Arial"/>
              <a:buNone/>
            </a:pPr>
            <a:r>
              <a:rPr lang="hu-HU" sz="3900" b="1" dirty="0">
                <a:solidFill>
                  <a:srgbClr val="1B693C"/>
                </a:solidFill>
                <a:latin typeface="Nunito Sans"/>
                <a:ea typeface="Nunito Sans"/>
                <a:cs typeface="Nunito Sans"/>
                <a:sym typeface="Nunito Sans"/>
              </a:rPr>
              <a:t>SFSC</a:t>
            </a:r>
            <a:r>
              <a:rPr lang="en-US" sz="3900" b="1" dirty="0">
                <a:solidFill>
                  <a:srgbClr val="1B693C"/>
                </a:solidFill>
                <a:latin typeface="Nunito Sans"/>
                <a:ea typeface="Nunito Sans"/>
                <a:cs typeface="Nunito Sans"/>
                <a:sym typeface="Nunito Sans"/>
              </a:rPr>
              <a:t> MARKETING</a:t>
            </a:r>
            <a:endParaRPr sz="1400" b="0" i="0" u="none" strike="noStrike" cap="none" dirty="0">
              <a:solidFill>
                <a:srgbClr val="000000"/>
              </a:solidFill>
              <a:latin typeface="Arial"/>
              <a:ea typeface="Arial"/>
              <a:cs typeface="Arial"/>
              <a:sym typeface="Arial"/>
            </a:endParaRPr>
          </a:p>
        </p:txBody>
      </p:sp>
      <p:sp>
        <p:nvSpPr>
          <p:cNvPr id="97" name="Google Shape;97;p1"/>
          <p:cNvSpPr txBox="1"/>
          <p:nvPr/>
        </p:nvSpPr>
        <p:spPr>
          <a:xfrm>
            <a:off x="2334710" y="9058696"/>
            <a:ext cx="14644200" cy="1533112"/>
          </a:xfrm>
          <a:prstGeom prst="rect">
            <a:avLst/>
          </a:prstGeom>
          <a:noFill/>
          <a:ln>
            <a:noFill/>
          </a:ln>
        </p:spPr>
        <p:txBody>
          <a:bodyPr spcFirstLastPara="1" wrap="square" lIns="0" tIns="0" rIns="0" bIns="0" anchor="t" anchorCtr="0">
            <a:spAutoFit/>
          </a:bodyPr>
          <a:lstStyle/>
          <a:p>
            <a:pPr marL="0" marR="0" lvl="0" indent="0" algn="l" rtl="0">
              <a:lnSpc>
                <a:spcPct val="108071"/>
              </a:lnSpc>
              <a:spcBef>
                <a:spcPts val="0"/>
              </a:spcBef>
              <a:spcAft>
                <a:spcPts val="0"/>
              </a:spcAft>
              <a:buClr>
                <a:srgbClr val="000000"/>
              </a:buClr>
              <a:buSzPts val="1845"/>
              <a:buFont typeface="Arial"/>
              <a:buNone/>
            </a:pPr>
            <a:r>
              <a:rPr lang="en-US" sz="1845" b="0" i="0" u="none" strike="noStrike" cap="none" dirty="0">
                <a:solidFill>
                  <a:srgbClr val="141414"/>
                </a:solidFill>
                <a:latin typeface="Arial"/>
                <a:ea typeface="Arial"/>
                <a:cs typeface="Arial"/>
                <a:sym typeface="Arial"/>
              </a:rPr>
              <a:t>Funded by the European Union. The views and statements expressed herein reflect the views of the author(s) and do not necessarily reflect the official position of the European Union or the Education, Audiovisual and Culture Executive Agency (EACEA). Neither the European Union nor the EACEA can be held responsible for them. Project </a:t>
            </a:r>
            <a:r>
              <a:rPr lang="en-US" sz="1845" b="0" i="0" u="none" strike="noStrike" cap="none" dirty="0">
                <a:solidFill>
                  <a:srgbClr val="141414"/>
                </a:solidFill>
                <a:latin typeface="+mn-lt"/>
                <a:ea typeface="Arial"/>
                <a:cs typeface="Arial"/>
                <a:sym typeface="Arial"/>
              </a:rPr>
              <a:t>number</a:t>
            </a:r>
            <a:r>
              <a:rPr lang="en-US" sz="1600" b="0" i="0" u="none" strike="noStrike" cap="none" dirty="0">
                <a:solidFill>
                  <a:srgbClr val="141414"/>
                </a:solidFill>
                <a:latin typeface="+mn-lt"/>
                <a:ea typeface="Arial"/>
                <a:cs typeface="Arial"/>
                <a:sym typeface="Arial"/>
              </a:rPr>
              <a:t>:</a:t>
            </a:r>
            <a:r>
              <a:rPr lang="en-US" sz="1600" b="0" i="0" u="none" strike="noStrike" cap="none" dirty="0">
                <a:solidFill>
                  <a:srgbClr val="1F1F1F"/>
                </a:solidFill>
                <a:latin typeface="+mn-lt"/>
                <a:ea typeface="Roboto"/>
                <a:cs typeface="Roboto"/>
                <a:sym typeface="Roboto"/>
              </a:rPr>
              <a:t> 2024-1-RO01-KA210-ADU-000254716 </a:t>
            </a:r>
            <a:endParaRPr sz="1600" b="0" i="0" u="none" strike="noStrike" cap="none" dirty="0">
              <a:solidFill>
                <a:srgbClr val="000000"/>
              </a:solidFill>
              <a:latin typeface="+mn-lt"/>
              <a:ea typeface="Arial"/>
              <a:cs typeface="Arial"/>
              <a:sym typeface="Arial"/>
            </a:endParaRPr>
          </a:p>
          <a:p>
            <a:pPr marL="0" marR="0" lvl="0" indent="0" algn="l" rtl="0">
              <a:lnSpc>
                <a:spcPct val="108013"/>
              </a:lnSpc>
              <a:spcBef>
                <a:spcPts val="0"/>
              </a:spcBef>
              <a:spcAft>
                <a:spcPts val="0"/>
              </a:spcAft>
              <a:buClr>
                <a:srgbClr val="000000"/>
              </a:buClr>
              <a:buSzPts val="1846"/>
              <a:buFont typeface="Arial"/>
              <a:buNone/>
            </a:pPr>
            <a:endParaRPr sz="1845" b="0" i="0" u="none" strike="noStrike" cap="none" dirty="0">
              <a:solidFill>
                <a:srgbClr val="141414"/>
              </a:solidFill>
              <a:latin typeface="Arial"/>
              <a:ea typeface="Arial"/>
              <a:cs typeface="Arial"/>
              <a:sym typeface="Arial"/>
            </a:endParaRPr>
          </a:p>
          <a:p>
            <a:pPr marL="0" marR="0" lvl="0" indent="0" algn="l" rtl="0">
              <a:lnSpc>
                <a:spcPct val="108013"/>
              </a:lnSpc>
              <a:spcBef>
                <a:spcPts val="0"/>
              </a:spcBef>
              <a:spcAft>
                <a:spcPts val="0"/>
              </a:spcAft>
              <a:buClr>
                <a:srgbClr val="000000"/>
              </a:buClr>
              <a:buSzPts val="1846"/>
              <a:buFont typeface="Arial"/>
              <a:buNone/>
            </a:pPr>
            <a:endParaRPr sz="1845" b="0" i="0" u="none" strike="noStrike" cap="none" dirty="0">
              <a:solidFill>
                <a:srgbClr val="141414"/>
              </a:solidFill>
              <a:latin typeface="Arial"/>
              <a:ea typeface="Arial"/>
              <a:cs typeface="Arial"/>
              <a:sym typeface="Arial"/>
            </a:endParaRPr>
          </a:p>
        </p:txBody>
      </p:sp>
      <p:cxnSp>
        <p:nvCxnSpPr>
          <p:cNvPr id="98" name="Google Shape;98;p1"/>
          <p:cNvCxnSpPr/>
          <p:nvPr/>
        </p:nvCxnSpPr>
        <p:spPr>
          <a:xfrm>
            <a:off x="10164282" y="9844511"/>
            <a:ext cx="7095018" cy="0"/>
          </a:xfrm>
          <a:prstGeom prst="straightConnector1">
            <a:avLst/>
          </a:prstGeom>
          <a:noFill/>
          <a:ln w="47625" cap="rnd" cmpd="sng">
            <a:solidFill>
              <a:srgbClr val="000000">
                <a:alpha val="4313"/>
              </a:srgbClr>
            </a:solidFill>
            <a:prstDash val="solid"/>
            <a:round/>
            <a:headEnd type="none" w="sm" len="sm"/>
            <a:tailEnd type="none" w="sm" len="sm"/>
          </a:ln>
        </p:spPr>
      </p:cxnSp>
      <p:cxnSp>
        <p:nvCxnSpPr>
          <p:cNvPr id="99" name="Google Shape;99;p1"/>
          <p:cNvCxnSpPr/>
          <p:nvPr/>
        </p:nvCxnSpPr>
        <p:spPr>
          <a:xfrm>
            <a:off x="2334710" y="8921698"/>
            <a:ext cx="14098598" cy="0"/>
          </a:xfrm>
          <a:prstGeom prst="straightConnector1">
            <a:avLst/>
          </a:prstGeom>
          <a:noFill/>
          <a:ln w="38100" cap="flat" cmpd="sng">
            <a:solidFill>
              <a:srgbClr val="707070"/>
            </a:solidFill>
            <a:prstDash val="solid"/>
            <a:round/>
            <a:headEnd type="none" w="sm" len="sm"/>
            <a:tailEnd type="none" w="sm" len="sm"/>
          </a:ln>
        </p:spPr>
      </p:cxnSp>
      <p:pic>
        <p:nvPicPr>
          <p:cNvPr id="3" name="Picture 2">
            <a:extLst>
              <a:ext uri="{FF2B5EF4-FFF2-40B4-BE49-F238E27FC236}">
                <a16:creationId xmlns:a16="http://schemas.microsoft.com/office/drawing/2014/main" id="{491D08E2-81E8-BA36-B362-7817B4350C14}"/>
              </a:ext>
            </a:extLst>
          </p:cNvPr>
          <p:cNvPicPr>
            <a:picLocks noChangeAspect="1"/>
          </p:cNvPicPr>
          <p:nvPr/>
        </p:nvPicPr>
        <p:blipFill>
          <a:blip r:embed="rId5"/>
          <a:stretch>
            <a:fillRect/>
          </a:stretch>
        </p:blipFill>
        <p:spPr>
          <a:xfrm>
            <a:off x="14064173" y="1287512"/>
            <a:ext cx="2914737" cy="6503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3252cb31f02_0_62"/>
          <p:cNvSpPr/>
          <p:nvPr/>
        </p:nvSpPr>
        <p:spPr>
          <a:xfrm>
            <a:off x="767125" y="1028638"/>
            <a:ext cx="6175829" cy="8229727"/>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3252cb31f02_0_62"/>
          <p:cNvSpPr txBox="1"/>
          <p:nvPr/>
        </p:nvSpPr>
        <p:spPr>
          <a:xfrm>
            <a:off x="7385700" y="859925"/>
            <a:ext cx="10748400" cy="2339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What counts as a marketing cost?</a:t>
            </a:r>
            <a:endParaRPr sz="1400" b="0" i="0" u="none" strike="noStrike" cap="none">
              <a:solidFill>
                <a:srgbClr val="000000"/>
              </a:solidFill>
              <a:latin typeface="Arial"/>
              <a:ea typeface="Arial"/>
              <a:cs typeface="Arial"/>
              <a:sym typeface="Arial"/>
            </a:endParaRPr>
          </a:p>
        </p:txBody>
      </p:sp>
      <p:sp>
        <p:nvSpPr>
          <p:cNvPr id="255" name="Google Shape;255;g3252cb31f02_0_62"/>
          <p:cNvSpPr txBox="1"/>
          <p:nvPr/>
        </p:nvSpPr>
        <p:spPr>
          <a:xfrm>
            <a:off x="7654900" y="3429000"/>
            <a:ext cx="10017900" cy="54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Any cost that can be linked to sales processes is considered a marketing cost:</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printing costs (packaging materials, leaflets, branded adhesive tape, publications, direct mail)</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costs of online and offline advertising</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fees for graphic designers/SEO specialists, etc.</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website maintenance (and hosting, domain, etc.)</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costs of PR specialists</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digital tools</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software subscriptions (e.g. Canva subscription, newsletter system)</a:t>
            </a:r>
            <a:endParaRPr sz="3200">
              <a:solidFill>
                <a:schemeClr val="dk1"/>
              </a:solidFill>
              <a:latin typeface="Calibri"/>
              <a:ea typeface="Calibri"/>
              <a:cs typeface="Calibri"/>
              <a:sym typeface="Calibri"/>
            </a:endParaRPr>
          </a:p>
        </p:txBody>
      </p:sp>
      <p:sp>
        <p:nvSpPr>
          <p:cNvPr id="256" name="Google Shape;256;g3252cb31f02_0_62"/>
          <p:cNvSpPr txBox="1"/>
          <p:nvPr/>
        </p:nvSpPr>
        <p:spPr>
          <a:xfrm>
            <a:off x="1501925" y="1369475"/>
            <a:ext cx="45378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TASK:</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Let’s draw up a monthly/quarterly/annual marketing plan: what might we need, which costs are already in place, what else needs to be purchased or paid for in advance, and let’s factor this into the product price!</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How many products do I need to sell to finance my plan?</a:t>
            </a:r>
            <a:endParaRPr sz="3200" b="1">
              <a:solidFill>
                <a:schemeClr val="lt1"/>
              </a:solidFill>
              <a:latin typeface="Calibri"/>
              <a:ea typeface="Calibri"/>
              <a:cs typeface="Calibri"/>
              <a:sym typeface="Calibri"/>
            </a:endParaRPr>
          </a:p>
        </p:txBody>
      </p:sp>
      <p:sp>
        <p:nvSpPr>
          <p:cNvPr id="257" name="Google Shape;257;g3252cb31f02_0_62"/>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91C2F877-5CD6-BC4D-538D-335C80FF7617}"/>
              </a:ext>
            </a:extLst>
          </p:cNvPr>
          <p:cNvPicPr>
            <a:picLocks noChangeAspect="1"/>
          </p:cNvPicPr>
          <p:nvPr/>
        </p:nvPicPr>
        <p:blipFill>
          <a:blip r:embed="rId4"/>
          <a:stretch>
            <a:fillRect/>
          </a:stretch>
        </p:blipFill>
        <p:spPr>
          <a:xfrm>
            <a:off x="15219363" y="222234"/>
            <a:ext cx="2914737" cy="65031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252cb31f02_0_71"/>
          <p:cNvSpPr/>
          <p:nvPr/>
        </p:nvSpPr>
        <p:spPr>
          <a:xfrm>
            <a:off x="757703" y="345029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3252cb31f02_0_71"/>
          <p:cNvSpPr/>
          <p:nvPr/>
        </p:nvSpPr>
        <p:spPr>
          <a:xfrm>
            <a:off x="757700" y="385833"/>
            <a:ext cx="4684055" cy="8997298"/>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3252cb31f02_0_71"/>
          <p:cNvSpPr txBox="1"/>
          <p:nvPr/>
        </p:nvSpPr>
        <p:spPr>
          <a:xfrm>
            <a:off x="7251100" y="1462375"/>
            <a:ext cx="89475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Brand building</a:t>
            </a:r>
            <a:endParaRPr sz="1400" b="0" i="0" u="none" strike="noStrike" cap="none">
              <a:solidFill>
                <a:srgbClr val="000000"/>
              </a:solidFill>
              <a:latin typeface="Arial"/>
              <a:ea typeface="Arial"/>
              <a:cs typeface="Arial"/>
              <a:sym typeface="Arial"/>
            </a:endParaRPr>
          </a:p>
        </p:txBody>
      </p:sp>
      <p:sp>
        <p:nvSpPr>
          <p:cNvPr id="266" name="Google Shape;266;g3252cb31f02_0_71"/>
          <p:cNvSpPr txBox="1"/>
          <p:nvPr/>
        </p:nvSpPr>
        <p:spPr>
          <a:xfrm>
            <a:off x="7251100" y="2858775"/>
            <a:ext cx="10402200" cy="1052400"/>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Clr>
                <a:srgbClr val="000000"/>
              </a:buClr>
              <a:buSzPts val="3600"/>
              <a:buFont typeface="Arial"/>
              <a:buNone/>
            </a:pPr>
            <a:r>
              <a:rPr lang="en-US" sz="3600" b="1">
                <a:solidFill>
                  <a:srgbClr val="487307"/>
                </a:solidFill>
                <a:latin typeface="Nunito Sans"/>
                <a:ea typeface="Nunito Sans"/>
                <a:cs typeface="Nunito Sans"/>
                <a:sym typeface="Nunito Sans"/>
              </a:rPr>
              <a:t>Every activity we carry out in our daily lives contributes to our brand building.</a:t>
            </a:r>
            <a:endParaRPr sz="1400" b="0" i="0" u="none" strike="noStrike" cap="none">
              <a:solidFill>
                <a:srgbClr val="000000"/>
              </a:solidFill>
              <a:latin typeface="Arial"/>
              <a:ea typeface="Arial"/>
              <a:cs typeface="Arial"/>
              <a:sym typeface="Arial"/>
            </a:endParaRPr>
          </a:p>
        </p:txBody>
      </p:sp>
      <p:sp>
        <p:nvSpPr>
          <p:cNvPr id="267" name="Google Shape;267;g3252cb31f02_0_71"/>
          <p:cNvSpPr txBox="1"/>
          <p:nvPr/>
        </p:nvSpPr>
        <p:spPr>
          <a:xfrm>
            <a:off x="7251100" y="4001525"/>
            <a:ext cx="10498500" cy="5182500"/>
          </a:xfrm>
          <a:prstGeom prst="rect">
            <a:avLst/>
          </a:prstGeom>
          <a:noFill/>
          <a:ln>
            <a:noFill/>
          </a:ln>
        </p:spPr>
        <p:txBody>
          <a:bodyPr spcFirstLastPara="1" wrap="square" lIns="0" tIns="0" rIns="0" bIns="0" anchor="t" anchorCtr="0">
            <a:spAutoFit/>
          </a:bodyPr>
          <a:lstStyle/>
          <a:p>
            <a:pPr marL="0" marR="0" lvl="0" indent="0" algn="just" rtl="0">
              <a:lnSpc>
                <a:spcPct val="151010"/>
              </a:lnSpc>
              <a:spcBef>
                <a:spcPts val="0"/>
              </a:spcBef>
              <a:spcAft>
                <a:spcPts val="0"/>
              </a:spcAft>
              <a:buClr>
                <a:srgbClr val="000000"/>
              </a:buClr>
              <a:buSzPts val="2574"/>
              <a:buFont typeface="Arial"/>
              <a:buNone/>
            </a:pPr>
            <a:r>
              <a:rPr lang="en-US" sz="2574" dirty="0">
                <a:solidFill>
                  <a:srgbClr val="141414"/>
                </a:solidFill>
              </a:rPr>
              <a:t>How do we communicate publicly? What image do we project as a business or </a:t>
            </a:r>
            <a:r>
              <a:rPr lang="en-US" sz="2574" dirty="0" err="1">
                <a:solidFill>
                  <a:srgbClr val="141414"/>
                </a:solidFill>
              </a:rPr>
              <a:t>organisation</a:t>
            </a:r>
            <a:r>
              <a:rPr lang="en-US" sz="2574" dirty="0">
                <a:solidFill>
                  <a:srgbClr val="141414"/>
                </a:solidFill>
              </a:rPr>
              <a:t>? How reliable and trustworthy are we? What values do we stand for?</a:t>
            </a:r>
            <a:endParaRPr sz="2574" dirty="0">
              <a:solidFill>
                <a:srgbClr val="141414"/>
              </a:solidFill>
            </a:endParaRPr>
          </a:p>
          <a:p>
            <a:pPr marL="0" marR="0" lvl="0" indent="0" algn="just" rtl="0">
              <a:lnSpc>
                <a:spcPct val="151010"/>
              </a:lnSpc>
              <a:spcBef>
                <a:spcPts val="0"/>
              </a:spcBef>
              <a:spcAft>
                <a:spcPts val="0"/>
              </a:spcAft>
              <a:buClr>
                <a:srgbClr val="000000"/>
              </a:buClr>
              <a:buSzPts val="2574"/>
              <a:buFont typeface="Arial"/>
              <a:buNone/>
            </a:pPr>
            <a:endParaRPr sz="2574" dirty="0">
              <a:solidFill>
                <a:srgbClr val="141414"/>
              </a:solidFill>
            </a:endParaRPr>
          </a:p>
          <a:p>
            <a:pPr marL="0" marR="0" lvl="0" indent="0" algn="just" rtl="0">
              <a:lnSpc>
                <a:spcPct val="151010"/>
              </a:lnSpc>
              <a:spcBef>
                <a:spcPts val="0"/>
              </a:spcBef>
              <a:spcAft>
                <a:spcPts val="0"/>
              </a:spcAft>
              <a:buClr>
                <a:srgbClr val="000000"/>
              </a:buClr>
              <a:buSzPts val="2574"/>
              <a:buFont typeface="Arial"/>
              <a:buNone/>
            </a:pPr>
            <a:r>
              <a:rPr lang="en-US" sz="2574" dirty="0">
                <a:solidFill>
                  <a:srgbClr val="141414"/>
                </a:solidFill>
              </a:rPr>
              <a:t>What is our visual identity and what </a:t>
            </a:r>
            <a:r>
              <a:rPr lang="en-US" sz="2574" dirty="0" err="1">
                <a:solidFill>
                  <a:srgbClr val="141414"/>
                </a:solidFill>
              </a:rPr>
              <a:t>colours</a:t>
            </a:r>
            <a:r>
              <a:rPr lang="en-US" sz="2574" dirty="0">
                <a:solidFill>
                  <a:srgbClr val="141414"/>
                </a:solidFill>
              </a:rPr>
              <a:t> do we use? Where do we position ourselves and what tools do we use to achieve that position?</a:t>
            </a:r>
            <a:endParaRPr sz="2574" dirty="0">
              <a:solidFill>
                <a:srgbClr val="141414"/>
              </a:solidFill>
            </a:endParaRPr>
          </a:p>
          <a:p>
            <a:pPr marL="0" marR="0" lvl="0" indent="0" algn="just" rtl="0">
              <a:lnSpc>
                <a:spcPct val="151010"/>
              </a:lnSpc>
              <a:spcBef>
                <a:spcPts val="0"/>
              </a:spcBef>
              <a:spcAft>
                <a:spcPts val="0"/>
              </a:spcAft>
              <a:buClr>
                <a:srgbClr val="000000"/>
              </a:buClr>
              <a:buSzPts val="2574"/>
              <a:buFont typeface="Arial"/>
              <a:buNone/>
            </a:pPr>
            <a:endParaRPr sz="2574" dirty="0">
              <a:solidFill>
                <a:srgbClr val="141414"/>
              </a:solidFill>
            </a:endParaRPr>
          </a:p>
          <a:p>
            <a:pPr marL="0" marR="0" lvl="0" indent="0" algn="just" rtl="0">
              <a:lnSpc>
                <a:spcPct val="151010"/>
              </a:lnSpc>
              <a:spcBef>
                <a:spcPts val="0"/>
              </a:spcBef>
              <a:spcAft>
                <a:spcPts val="0"/>
              </a:spcAft>
              <a:buClr>
                <a:srgbClr val="000000"/>
              </a:buClr>
              <a:buSzPts val="2574"/>
              <a:buFont typeface="Arial"/>
              <a:buNone/>
            </a:pPr>
            <a:r>
              <a:rPr lang="en-US" sz="2574" dirty="0">
                <a:solidFill>
                  <a:srgbClr val="141414"/>
                </a:solidFill>
              </a:rPr>
              <a:t>Where and how do we communicate with the ‘wider world’? – PR activities</a:t>
            </a:r>
            <a:endParaRPr sz="2574" dirty="0">
              <a:solidFill>
                <a:srgbClr val="141414"/>
              </a:solidFill>
            </a:endParaRPr>
          </a:p>
          <a:p>
            <a:pPr marL="0" marR="0" lvl="0" indent="0" algn="just" rtl="0">
              <a:lnSpc>
                <a:spcPct val="151010"/>
              </a:lnSpc>
              <a:spcBef>
                <a:spcPts val="0"/>
              </a:spcBef>
              <a:spcAft>
                <a:spcPts val="0"/>
              </a:spcAft>
              <a:buClr>
                <a:srgbClr val="000000"/>
              </a:buClr>
              <a:buSzPts val="2574"/>
              <a:buFont typeface="Arial"/>
              <a:buNone/>
            </a:pPr>
            <a:endParaRPr sz="2574" b="0" i="0" u="none" strike="noStrike" cap="none" dirty="0">
              <a:solidFill>
                <a:srgbClr val="141414"/>
              </a:solidFill>
              <a:latin typeface="Arial"/>
              <a:ea typeface="Arial"/>
              <a:cs typeface="Arial"/>
              <a:sym typeface="Arial"/>
            </a:endParaRPr>
          </a:p>
        </p:txBody>
      </p:sp>
      <p:sp>
        <p:nvSpPr>
          <p:cNvPr id="268" name="Google Shape;268;g3252cb31f02_0_71"/>
          <p:cNvSpPr txBox="1"/>
          <p:nvPr/>
        </p:nvSpPr>
        <p:spPr>
          <a:xfrm>
            <a:off x="1079527" y="385833"/>
            <a:ext cx="4040400" cy="8878328"/>
          </a:xfrm>
          <a:prstGeom prst="rect">
            <a:avLst/>
          </a:prstGeom>
          <a:noFill/>
          <a:ln>
            <a:noFill/>
          </a:ln>
        </p:spPr>
        <p:txBody>
          <a:bodyPr spcFirstLastPara="1" wrap="square" lIns="0" tIns="0" rIns="0" bIns="0" anchor="t" anchorCtr="0">
            <a:spAutoFit/>
          </a:bodyPr>
          <a:lstStyle/>
          <a:p>
            <a:pPr marL="0" marR="0" lvl="0" indent="0" algn="ctr" rtl="0">
              <a:lnSpc>
                <a:spcPct val="151004"/>
              </a:lnSpc>
              <a:spcBef>
                <a:spcPts val="0"/>
              </a:spcBef>
              <a:spcAft>
                <a:spcPts val="0"/>
              </a:spcAft>
              <a:buClr>
                <a:srgbClr val="000000"/>
              </a:buClr>
              <a:buSzPts val="2988"/>
              <a:buFont typeface="Arial"/>
              <a:buNone/>
            </a:pPr>
            <a:r>
              <a:rPr lang="en-US" sz="2388" b="1" dirty="0">
                <a:solidFill>
                  <a:srgbClr val="FFFFFF"/>
                </a:solidFill>
              </a:rPr>
              <a:t>TASK:</a:t>
            </a:r>
            <a:endParaRPr sz="2388" b="1" dirty="0">
              <a:solidFill>
                <a:srgbClr val="FFFFFF"/>
              </a:solidFill>
            </a:endParaRPr>
          </a:p>
          <a:p>
            <a:pPr marL="0" marR="0" lvl="0" indent="0" algn="ctr" rtl="0">
              <a:lnSpc>
                <a:spcPct val="151004"/>
              </a:lnSpc>
              <a:spcBef>
                <a:spcPts val="0"/>
              </a:spcBef>
              <a:spcAft>
                <a:spcPts val="0"/>
              </a:spcAft>
              <a:buClr>
                <a:srgbClr val="000000"/>
              </a:buClr>
              <a:buSzPts val="2988"/>
              <a:buFont typeface="Arial"/>
              <a:buNone/>
            </a:pPr>
            <a:endParaRPr sz="2388" b="1" dirty="0">
              <a:solidFill>
                <a:srgbClr val="FFFFFF"/>
              </a:solidFill>
            </a:endParaRPr>
          </a:p>
          <a:p>
            <a:pPr marL="0" marR="0" lvl="0" indent="0" algn="ctr" rtl="0">
              <a:lnSpc>
                <a:spcPct val="151004"/>
              </a:lnSpc>
              <a:spcBef>
                <a:spcPts val="0"/>
              </a:spcBef>
              <a:spcAft>
                <a:spcPts val="0"/>
              </a:spcAft>
              <a:buClr>
                <a:srgbClr val="000000"/>
              </a:buClr>
              <a:buSzPts val="2988"/>
              <a:buFont typeface="Arial"/>
              <a:buNone/>
            </a:pPr>
            <a:r>
              <a:rPr lang="en-US" sz="2388" b="1" dirty="0">
                <a:solidFill>
                  <a:srgbClr val="FFFFFF"/>
                </a:solidFill>
              </a:rPr>
              <a:t>WHAT MAKES OUR PR ORGANISATION DIFFERENT FROM OTHER ORGANISATIONS?</a:t>
            </a:r>
            <a:endParaRPr sz="2388" b="1" dirty="0">
              <a:solidFill>
                <a:srgbClr val="FFFFFF"/>
              </a:solidFill>
            </a:endParaRPr>
          </a:p>
          <a:p>
            <a:pPr marL="0" marR="0" lvl="0" indent="0" algn="ctr" rtl="0">
              <a:lnSpc>
                <a:spcPct val="151004"/>
              </a:lnSpc>
              <a:spcBef>
                <a:spcPts val="0"/>
              </a:spcBef>
              <a:spcAft>
                <a:spcPts val="0"/>
              </a:spcAft>
              <a:buClr>
                <a:srgbClr val="000000"/>
              </a:buClr>
              <a:buSzPts val="2988"/>
              <a:buFont typeface="Arial"/>
              <a:buNone/>
            </a:pPr>
            <a:endParaRPr sz="2388" b="1" dirty="0">
              <a:solidFill>
                <a:srgbClr val="FFFFFF"/>
              </a:solidFill>
            </a:endParaRPr>
          </a:p>
          <a:p>
            <a:pPr marL="0" marR="0" lvl="0" indent="0" algn="ctr" rtl="0">
              <a:lnSpc>
                <a:spcPct val="151004"/>
              </a:lnSpc>
              <a:spcBef>
                <a:spcPts val="0"/>
              </a:spcBef>
              <a:spcAft>
                <a:spcPts val="0"/>
              </a:spcAft>
              <a:buClr>
                <a:srgbClr val="000000"/>
              </a:buClr>
              <a:buSzPts val="2988"/>
              <a:buFont typeface="Arial"/>
              <a:buNone/>
            </a:pPr>
            <a:r>
              <a:rPr lang="en-US" sz="2388" b="1" dirty="0">
                <a:solidFill>
                  <a:srgbClr val="FFFFFF"/>
                </a:solidFill>
              </a:rPr>
              <a:t>LOOKING AT OUR OWN IMAGE: WHAT IS YOUR FIRST THOUGHT ABOUT IT?</a:t>
            </a:r>
            <a:endParaRPr sz="2388" b="1" dirty="0">
              <a:solidFill>
                <a:srgbClr val="FFFFFF"/>
              </a:solidFill>
            </a:endParaRPr>
          </a:p>
          <a:p>
            <a:pPr marL="0" marR="0" lvl="0" indent="0" algn="ctr" rtl="0">
              <a:lnSpc>
                <a:spcPct val="151004"/>
              </a:lnSpc>
              <a:spcBef>
                <a:spcPts val="0"/>
              </a:spcBef>
              <a:spcAft>
                <a:spcPts val="0"/>
              </a:spcAft>
              <a:buClr>
                <a:srgbClr val="000000"/>
              </a:buClr>
              <a:buSzPts val="2988"/>
              <a:buFont typeface="Arial"/>
              <a:buNone/>
            </a:pPr>
            <a:r>
              <a:rPr lang="en-US" sz="2388" b="1" dirty="0">
                <a:solidFill>
                  <a:srgbClr val="FFFFFF"/>
                </a:solidFill>
              </a:rPr>
              <a:t>First, formulate your product’s message in 10 sentences, then distil that into a single sentence as a slogan!</a:t>
            </a:r>
            <a:endParaRPr sz="2388" b="1" dirty="0">
              <a:solidFill>
                <a:srgbClr val="FFFFFF"/>
              </a:solidFill>
            </a:endParaRPr>
          </a:p>
        </p:txBody>
      </p:sp>
      <p:cxnSp>
        <p:nvCxnSpPr>
          <p:cNvPr id="269" name="Google Shape;269;g3252cb31f02_0_71"/>
          <p:cNvCxnSpPr/>
          <p:nvPr/>
        </p:nvCxnSpPr>
        <p:spPr>
          <a:xfrm>
            <a:off x="10164282" y="9844511"/>
            <a:ext cx="7095000" cy="0"/>
          </a:xfrm>
          <a:prstGeom prst="straightConnector1">
            <a:avLst/>
          </a:prstGeom>
          <a:noFill/>
          <a:ln w="114300" cap="rnd" cmpd="sng">
            <a:solidFill>
              <a:srgbClr val="000000">
                <a:alpha val="4310"/>
              </a:srgbClr>
            </a:solidFill>
            <a:prstDash val="solid"/>
            <a:round/>
            <a:headEnd type="none" w="sm" len="sm"/>
            <a:tailEnd type="none" w="sm" len="sm"/>
          </a:ln>
        </p:spPr>
      </p:cxnSp>
      <p:sp>
        <p:nvSpPr>
          <p:cNvPr id="270" name="Google Shape;270;g3252cb31f02_0_71"/>
          <p:cNvSpPr/>
          <p:nvPr/>
        </p:nvSpPr>
        <p:spPr>
          <a:xfrm>
            <a:off x="5710703" y="8828511"/>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71" name="Google Shape;271;g3252cb31f02_0_71"/>
          <p:cNvCxnSpPr/>
          <p:nvPr/>
        </p:nvCxnSpPr>
        <p:spPr>
          <a:xfrm>
            <a:off x="6440953" y="9354090"/>
            <a:ext cx="0" cy="571500"/>
          </a:xfrm>
          <a:prstGeom prst="straightConnector1">
            <a:avLst/>
          </a:prstGeom>
          <a:noFill/>
          <a:ln w="76200" cap="rnd" cmpd="sng">
            <a:solidFill>
              <a:srgbClr val="FFFFFF"/>
            </a:solidFill>
            <a:prstDash val="solid"/>
            <a:round/>
            <a:headEnd type="none" w="sm" len="sm"/>
            <a:tailEnd type="stealth" w="med" len="med"/>
          </a:ln>
        </p:spPr>
      </p:cxnSp>
      <p:pic>
        <p:nvPicPr>
          <p:cNvPr id="2" name="Picture 1">
            <a:extLst>
              <a:ext uri="{FF2B5EF4-FFF2-40B4-BE49-F238E27FC236}">
                <a16:creationId xmlns:a16="http://schemas.microsoft.com/office/drawing/2014/main" id="{AB6C9160-F077-3A1C-D929-C57579D36921}"/>
              </a:ext>
            </a:extLst>
          </p:cNvPr>
          <p:cNvPicPr>
            <a:picLocks noChangeAspect="1"/>
          </p:cNvPicPr>
          <p:nvPr/>
        </p:nvPicPr>
        <p:blipFill>
          <a:blip r:embed="rId4"/>
          <a:stretch>
            <a:fillRect/>
          </a:stretch>
        </p:blipFill>
        <p:spPr>
          <a:xfrm>
            <a:off x="15155554" y="198386"/>
            <a:ext cx="2914737" cy="65031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252cb31f02_0_109"/>
          <p:cNvSpPr/>
          <p:nvPr/>
        </p:nvSpPr>
        <p:spPr>
          <a:xfrm>
            <a:off x="767125" y="1028642"/>
            <a:ext cx="6175829" cy="294043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g3252cb31f02_0_109"/>
          <p:cNvSpPr txBox="1"/>
          <p:nvPr/>
        </p:nvSpPr>
        <p:spPr>
          <a:xfrm>
            <a:off x="6338565" y="1076136"/>
            <a:ext cx="10748400" cy="2105192"/>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7200" b="1" dirty="0">
                <a:solidFill>
                  <a:srgbClr val="141414"/>
                </a:solidFill>
                <a:latin typeface="Nunito Sans"/>
                <a:ea typeface="Nunito Sans"/>
                <a:cs typeface="Nunito Sans"/>
                <a:sym typeface="Nunito Sans"/>
              </a:rPr>
              <a:t>Positioning &amp; communication</a:t>
            </a:r>
            <a:endParaRPr sz="7200" b="0" i="0" u="none" strike="noStrike" cap="none" dirty="0">
              <a:solidFill>
                <a:srgbClr val="000000"/>
              </a:solidFill>
              <a:latin typeface="Arial"/>
              <a:ea typeface="Arial"/>
              <a:cs typeface="Arial"/>
              <a:sym typeface="Arial"/>
            </a:endParaRPr>
          </a:p>
        </p:txBody>
      </p:sp>
      <p:sp>
        <p:nvSpPr>
          <p:cNvPr id="279" name="Google Shape;279;g3252cb31f02_0_109"/>
          <p:cNvSpPr txBox="1"/>
          <p:nvPr/>
        </p:nvSpPr>
        <p:spPr>
          <a:xfrm>
            <a:off x="7632775" y="3778000"/>
            <a:ext cx="10017900" cy="5460900"/>
          </a:xfrm>
          <a:prstGeom prst="rect">
            <a:avLst/>
          </a:prstGeom>
          <a:noFill/>
          <a:ln>
            <a:noFill/>
          </a:ln>
        </p:spPr>
        <p:txBody>
          <a:bodyPr spcFirstLastPara="1" wrap="square" lIns="91425" tIns="91425" rIns="91425" bIns="91425" anchor="t" anchorCtr="0">
            <a:noAutofit/>
          </a:bodyPr>
          <a:lstStyle/>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Do we use informal or formal language? Who decides which is the right approach?</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Where do we position ourselves?</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What forms of address do we use?</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Segmented communication: one approach for the customer, another for a restaurant’s head chef or a reseller</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How do we translate our traditions into our market position?</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Internal communication processes, conflict management</a:t>
            </a:r>
            <a:endParaRPr sz="3200">
              <a:solidFill>
                <a:schemeClr val="dk1"/>
              </a:solidFill>
              <a:latin typeface="Calibri"/>
              <a:ea typeface="Calibri"/>
              <a:cs typeface="Calibri"/>
              <a:sym typeface="Calibri"/>
            </a:endParaRPr>
          </a:p>
        </p:txBody>
      </p:sp>
      <p:sp>
        <p:nvSpPr>
          <p:cNvPr id="280" name="Google Shape;280;g3252cb31f02_0_109"/>
          <p:cNvSpPr txBox="1"/>
          <p:nvPr/>
        </p:nvSpPr>
        <p:spPr>
          <a:xfrm>
            <a:off x="1501925" y="1369475"/>
            <a:ext cx="45378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TASK:</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How do we resolve conflicts?</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p:txBody>
      </p:sp>
      <p:sp>
        <p:nvSpPr>
          <p:cNvPr id="281" name="Google Shape;281;g3252cb31f02_0_109"/>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g3252cb31f02_0_109"/>
          <p:cNvPicPr preferRelativeResize="0"/>
          <p:nvPr/>
        </p:nvPicPr>
        <p:blipFill>
          <a:blip r:embed="rId4">
            <a:alphaModFix/>
          </a:blip>
          <a:stretch>
            <a:fillRect/>
          </a:stretch>
        </p:blipFill>
        <p:spPr>
          <a:xfrm>
            <a:off x="1599774" y="4465175"/>
            <a:ext cx="4143926" cy="5143501"/>
          </a:xfrm>
          <a:prstGeom prst="rect">
            <a:avLst/>
          </a:prstGeom>
          <a:noFill/>
          <a:ln>
            <a:noFill/>
          </a:ln>
        </p:spPr>
      </p:pic>
      <p:sp>
        <p:nvSpPr>
          <p:cNvPr id="284" name="Google Shape;284;g3252cb31f02_0_109"/>
          <p:cNvSpPr/>
          <p:nvPr/>
        </p:nvSpPr>
        <p:spPr>
          <a:xfrm>
            <a:off x="4924525" y="4253675"/>
            <a:ext cx="2576700" cy="1999800"/>
          </a:xfrm>
          <a:prstGeom prst="wedgeRoundRectCallout">
            <a:avLst>
              <a:gd name="adj1" fmla="val -20833"/>
              <a:gd name="adj2" fmla="val 6250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85" name="Google Shape;285;g3252cb31f02_0_109"/>
          <p:cNvSpPr txBox="1"/>
          <p:nvPr/>
        </p:nvSpPr>
        <p:spPr>
          <a:xfrm>
            <a:off x="5030275" y="4681950"/>
            <a:ext cx="2365200" cy="92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Will the customer find us?</a:t>
            </a:r>
            <a:endParaRPr sz="32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6B51D51-3051-F4B0-5DAE-D39EA4CDCE15}"/>
              </a:ext>
            </a:extLst>
          </p:cNvPr>
          <p:cNvPicPr>
            <a:picLocks noChangeAspect="1"/>
          </p:cNvPicPr>
          <p:nvPr/>
        </p:nvPicPr>
        <p:blipFill>
          <a:blip r:embed="rId5"/>
          <a:stretch>
            <a:fillRect/>
          </a:stretch>
        </p:blipFill>
        <p:spPr>
          <a:xfrm>
            <a:off x="15219363" y="174806"/>
            <a:ext cx="2914737" cy="6503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6" name="Google Shape;290;g325816f6d84_0_0"/>
          <p:cNvSpPr/>
          <p:nvPr/>
        </p:nvSpPr>
        <p:spPr>
          <a:xfrm>
            <a:off x="1143000" y="99531"/>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8" name="Cím 1">
            <a:extLst>
              <a:ext uri="{FF2B5EF4-FFF2-40B4-BE49-F238E27FC236}">
                <a16:creationId xmlns:a16="http://schemas.microsoft.com/office/drawing/2014/main" id="{DBB8C41B-515B-5846-EA42-913B37530AEB}"/>
              </a:ext>
            </a:extLst>
          </p:cNvPr>
          <p:cNvSpPr txBox="1">
            <a:spLocks/>
          </p:cNvSpPr>
          <p:nvPr/>
        </p:nvSpPr>
        <p:spPr>
          <a:xfrm>
            <a:off x="1273894" y="971191"/>
            <a:ext cx="10515600"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hu-HU" sz="8000" b="1" dirty="0">
                <a:solidFill>
                  <a:schemeClr val="tx1"/>
                </a:solidFill>
                <a:latin typeface="Calibri" panose="020F0502020204030204" pitchFamily="34" charset="0"/>
                <a:ea typeface="Calibri" panose="020F0502020204030204" pitchFamily="34" charset="0"/>
                <a:cs typeface="Calibri" panose="020F0502020204030204" pitchFamily="34" charset="0"/>
              </a:rPr>
              <a:t>Communication</a:t>
            </a:r>
          </a:p>
        </p:txBody>
      </p:sp>
      <p:sp>
        <p:nvSpPr>
          <p:cNvPr id="9" name="Tartalom helye 2">
            <a:extLst>
              <a:ext uri="{FF2B5EF4-FFF2-40B4-BE49-F238E27FC236}">
                <a16:creationId xmlns:a16="http://schemas.microsoft.com/office/drawing/2014/main" id="{0D8451F2-4D48-D58E-8538-2D26346F6BFD}"/>
              </a:ext>
            </a:extLst>
          </p:cNvPr>
          <p:cNvSpPr txBox="1">
            <a:spLocks/>
          </p:cNvSpPr>
          <p:nvPr/>
        </p:nvSpPr>
        <p:spPr>
          <a:xfrm>
            <a:off x="838200" y="1825625"/>
            <a:ext cx="10515600"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hu-HU">
              <a:latin typeface="Calibri" panose="020F0502020204030204" pitchFamily="34" charset="0"/>
              <a:ea typeface="Calibri" panose="020F0502020204030204" pitchFamily="34" charset="0"/>
              <a:cs typeface="Calibri" panose="020F0502020204030204" pitchFamily="34" charset="0"/>
            </a:endParaRPr>
          </a:p>
          <a:p>
            <a:endParaRPr lang="hu-HU">
              <a:latin typeface="Calibri" panose="020F0502020204030204" pitchFamily="34" charset="0"/>
              <a:ea typeface="Calibri" panose="020F0502020204030204" pitchFamily="34" charset="0"/>
              <a:cs typeface="Calibri" panose="020F0502020204030204" pitchFamily="34" charset="0"/>
            </a:endParaRPr>
          </a:p>
          <a:p>
            <a:endParaRPr lang="hu-HU">
              <a:latin typeface="Calibri" panose="020F0502020204030204" pitchFamily="34" charset="0"/>
              <a:ea typeface="Calibri" panose="020F0502020204030204" pitchFamily="34" charset="0"/>
              <a:cs typeface="Calibri" panose="020F0502020204030204" pitchFamily="34" charset="0"/>
            </a:endParaRPr>
          </a:p>
          <a:p>
            <a:endParaRPr lang="hu-HU">
              <a:latin typeface="Calibri" panose="020F0502020204030204" pitchFamily="34" charset="0"/>
              <a:ea typeface="Calibri" panose="020F0502020204030204" pitchFamily="34" charset="0"/>
              <a:cs typeface="Calibri" panose="020F0502020204030204" pitchFamily="34" charset="0"/>
            </a:endParaRPr>
          </a:p>
          <a:p>
            <a:endParaRPr lang="hu-HU">
              <a:latin typeface="Calibri" panose="020F0502020204030204" pitchFamily="34" charset="0"/>
              <a:ea typeface="Calibri" panose="020F0502020204030204" pitchFamily="34" charset="0"/>
              <a:cs typeface="Calibri" panose="020F0502020204030204" pitchFamily="34" charset="0"/>
            </a:endParaRPr>
          </a:p>
          <a:p>
            <a:endParaRPr lang="hu-HU">
              <a:latin typeface="Calibri" panose="020F0502020204030204" pitchFamily="34" charset="0"/>
              <a:ea typeface="Calibri" panose="020F0502020204030204" pitchFamily="34" charset="0"/>
              <a:cs typeface="Calibri" panose="020F0502020204030204" pitchFamily="34" charset="0"/>
            </a:endParaRPr>
          </a:p>
          <a:p>
            <a:endParaRPr lang="hu-HU" dirty="0">
              <a:latin typeface="Calibri" panose="020F0502020204030204" pitchFamily="34" charset="0"/>
              <a:ea typeface="Calibri" panose="020F0502020204030204" pitchFamily="34" charset="0"/>
              <a:cs typeface="Calibri" panose="020F0502020204030204" pitchFamily="34" charset="0"/>
            </a:endParaRPr>
          </a:p>
        </p:txBody>
      </p:sp>
      <p:sp>
        <p:nvSpPr>
          <p:cNvPr id="10" name="Ellipszis 3">
            <a:extLst>
              <a:ext uri="{FF2B5EF4-FFF2-40B4-BE49-F238E27FC236}">
                <a16:creationId xmlns:a16="http://schemas.microsoft.com/office/drawing/2014/main" id="{429757BF-E5E3-DF02-6AFF-635EDCAAE070}"/>
              </a:ext>
            </a:extLst>
          </p:cNvPr>
          <p:cNvSpPr/>
          <p:nvPr/>
        </p:nvSpPr>
        <p:spPr>
          <a:xfrm>
            <a:off x="2228844" y="4161437"/>
            <a:ext cx="2740134" cy="824781"/>
          </a:xfrm>
          <a:prstGeom prst="ellipse">
            <a:avLst/>
          </a:prstGeom>
          <a:solidFill>
            <a:srgbClr val="468A48"/>
          </a:solidFill>
          <a:ln>
            <a:solidFill>
              <a:srgbClr val="468A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t>Verbal </a:t>
            </a:r>
            <a:endParaRPr lang="hu-HU" sz="1800" dirty="0"/>
          </a:p>
          <a:p>
            <a:pPr algn="ctr"/>
            <a:r>
              <a:rPr lang="en-GB" sz="1800" dirty="0"/>
              <a:t>(</a:t>
            </a:r>
            <a:r>
              <a:rPr lang="hu-HU" sz="1800" dirty="0"/>
              <a:t>what we say</a:t>
            </a:r>
            <a:r>
              <a:rPr lang="en-GB" sz="1800" dirty="0"/>
              <a:t>)</a:t>
            </a:r>
            <a:endParaRPr lang="hu-HU" sz="1800" dirty="0">
              <a:latin typeface="Calibri" panose="020F0502020204030204" pitchFamily="34" charset="0"/>
              <a:ea typeface="Calibri" panose="020F0502020204030204" pitchFamily="34" charset="0"/>
              <a:cs typeface="Calibri" panose="020F0502020204030204" pitchFamily="34" charset="0"/>
            </a:endParaRPr>
          </a:p>
        </p:txBody>
      </p:sp>
      <p:sp>
        <p:nvSpPr>
          <p:cNvPr id="11" name="Ellipszis 4">
            <a:extLst>
              <a:ext uri="{FF2B5EF4-FFF2-40B4-BE49-F238E27FC236}">
                <a16:creationId xmlns:a16="http://schemas.microsoft.com/office/drawing/2014/main" id="{F5924102-7382-B785-D1F2-78D5B457286A}"/>
              </a:ext>
            </a:extLst>
          </p:cNvPr>
          <p:cNvSpPr/>
          <p:nvPr/>
        </p:nvSpPr>
        <p:spPr>
          <a:xfrm>
            <a:off x="9563681" y="3496467"/>
            <a:ext cx="3438832" cy="1039761"/>
          </a:xfrm>
          <a:prstGeom prst="ellipse">
            <a:avLst/>
          </a:prstGeom>
          <a:solidFill>
            <a:srgbClr val="468A48"/>
          </a:solidFill>
          <a:ln>
            <a:solidFill>
              <a:srgbClr val="468A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t>Vocal</a:t>
            </a:r>
            <a:endParaRPr lang="hu-HU" sz="1800" dirty="0"/>
          </a:p>
          <a:p>
            <a:pPr algn="ctr"/>
            <a:r>
              <a:rPr lang="en-GB" sz="1800" dirty="0"/>
              <a:t> (</a:t>
            </a:r>
            <a:r>
              <a:rPr lang="hu-HU" sz="1800" dirty="0"/>
              <a:t>how we say it</a:t>
            </a:r>
            <a:r>
              <a:rPr lang="en-GB" sz="1800" dirty="0"/>
              <a:t>)</a:t>
            </a:r>
            <a:endParaRPr lang="hu-HU" sz="1800" dirty="0">
              <a:latin typeface="Calibri" panose="020F0502020204030204" pitchFamily="34" charset="0"/>
              <a:ea typeface="Calibri" panose="020F0502020204030204" pitchFamily="34" charset="0"/>
              <a:cs typeface="Calibri" panose="020F0502020204030204" pitchFamily="34" charset="0"/>
            </a:endParaRPr>
          </a:p>
        </p:txBody>
      </p:sp>
      <p:sp>
        <p:nvSpPr>
          <p:cNvPr id="12" name="Ellipszis 12">
            <a:extLst>
              <a:ext uri="{FF2B5EF4-FFF2-40B4-BE49-F238E27FC236}">
                <a16:creationId xmlns:a16="http://schemas.microsoft.com/office/drawing/2014/main" id="{34C28D58-FDD8-AEBC-09BB-322A45959B98}"/>
              </a:ext>
            </a:extLst>
          </p:cNvPr>
          <p:cNvSpPr/>
          <p:nvPr/>
        </p:nvSpPr>
        <p:spPr>
          <a:xfrm>
            <a:off x="4291410" y="7143843"/>
            <a:ext cx="3438832" cy="1039761"/>
          </a:xfrm>
          <a:prstGeom prst="ellipse">
            <a:avLst/>
          </a:prstGeom>
          <a:solidFill>
            <a:srgbClr val="468A48"/>
          </a:solidFill>
          <a:ln>
            <a:solidFill>
              <a:srgbClr val="468A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t>Nonverbal </a:t>
            </a:r>
            <a:endParaRPr lang="hu-HU" sz="1800" dirty="0"/>
          </a:p>
          <a:p>
            <a:pPr algn="ctr"/>
            <a:r>
              <a:rPr lang="en-GB" sz="1800" dirty="0"/>
              <a:t>(</a:t>
            </a:r>
            <a:r>
              <a:rPr lang="hu-HU" sz="1800" dirty="0"/>
              <a:t>what we show</a:t>
            </a:r>
            <a:r>
              <a:rPr lang="en-GB" sz="1800" dirty="0"/>
              <a:t>)</a:t>
            </a:r>
            <a:endParaRPr lang="hu-HU" sz="1800" dirty="0">
              <a:latin typeface="Calibri" panose="020F0502020204030204" pitchFamily="34" charset="0"/>
              <a:ea typeface="Calibri" panose="020F0502020204030204" pitchFamily="34" charset="0"/>
              <a:cs typeface="Calibri" panose="020F0502020204030204" pitchFamily="34" charset="0"/>
            </a:endParaRPr>
          </a:p>
        </p:txBody>
      </p:sp>
      <p:sp>
        <p:nvSpPr>
          <p:cNvPr id="13" name="Téglalap: lekerekített 13">
            <a:extLst>
              <a:ext uri="{FF2B5EF4-FFF2-40B4-BE49-F238E27FC236}">
                <a16:creationId xmlns:a16="http://schemas.microsoft.com/office/drawing/2014/main" id="{33AE1E22-FB24-4279-A769-07AC2C88B11A}"/>
              </a:ext>
            </a:extLst>
          </p:cNvPr>
          <p:cNvSpPr/>
          <p:nvPr/>
        </p:nvSpPr>
        <p:spPr>
          <a:xfrm>
            <a:off x="2403067" y="5219586"/>
            <a:ext cx="5995839" cy="835998"/>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hu-HU" sz="2400" dirty="0">
                <a:solidFill>
                  <a:schemeClr val="tx1"/>
                </a:solidFill>
                <a:latin typeface="Calibri" panose="020F0502020204030204" pitchFamily="34" charset="0"/>
                <a:ea typeface="Calibri" panose="020F0502020204030204" pitchFamily="34" charset="0"/>
                <a:cs typeface="Calibri" panose="020F0502020204030204" pitchFamily="34" charset="0"/>
              </a:rPr>
              <a:t>Word, expression, text, content, talking...</a:t>
            </a:r>
          </a:p>
        </p:txBody>
      </p:sp>
      <p:sp>
        <p:nvSpPr>
          <p:cNvPr id="14" name="Téglalap: lekerekített 14">
            <a:extLst>
              <a:ext uri="{FF2B5EF4-FFF2-40B4-BE49-F238E27FC236}">
                <a16:creationId xmlns:a16="http://schemas.microsoft.com/office/drawing/2014/main" id="{AE1C0F73-B181-E86C-5DAB-F165C4ADED0A}"/>
              </a:ext>
            </a:extLst>
          </p:cNvPr>
          <p:cNvSpPr/>
          <p:nvPr/>
        </p:nvSpPr>
        <p:spPr>
          <a:xfrm>
            <a:off x="9504662" y="4748599"/>
            <a:ext cx="6197301" cy="835998"/>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hu-HU" sz="2400" dirty="0">
                <a:solidFill>
                  <a:schemeClr val="tx1"/>
                </a:solidFill>
                <a:latin typeface="Calibri" panose="020F0502020204030204" pitchFamily="34" charset="0"/>
                <a:ea typeface="Calibri" panose="020F0502020204030204" pitchFamily="34" charset="0"/>
                <a:cs typeface="Calibri" panose="020F0502020204030204" pitchFamily="34" charset="0"/>
              </a:rPr>
              <a:t>Volume, tone, speed, pause…</a:t>
            </a:r>
          </a:p>
        </p:txBody>
      </p:sp>
      <p:sp>
        <p:nvSpPr>
          <p:cNvPr id="15" name="Téglalap: lekerekített 15">
            <a:extLst>
              <a:ext uri="{FF2B5EF4-FFF2-40B4-BE49-F238E27FC236}">
                <a16:creationId xmlns:a16="http://schemas.microsoft.com/office/drawing/2014/main" id="{1889DD4B-2B1F-6E5F-2116-F71C2BFBAC05}"/>
              </a:ext>
            </a:extLst>
          </p:cNvPr>
          <p:cNvSpPr/>
          <p:nvPr/>
        </p:nvSpPr>
        <p:spPr>
          <a:xfrm>
            <a:off x="3887937" y="8456081"/>
            <a:ext cx="8715375" cy="1110284"/>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hu-HU" sz="2400" dirty="0">
                <a:solidFill>
                  <a:schemeClr val="tx1"/>
                </a:solidFill>
                <a:latin typeface="Calibri" panose="020F0502020204030204" pitchFamily="34" charset="0"/>
                <a:ea typeface="Calibri" panose="020F0502020204030204" pitchFamily="34" charset="0"/>
                <a:cs typeface="Calibri" panose="020F0502020204030204" pitchFamily="34" charset="0"/>
              </a:rPr>
              <a:t>Metacommunication: movement, gestures, colour, touch, texture, smell, form, THE PERSON + and his/her environment, clothing, cleanliness…</a:t>
            </a:r>
          </a:p>
        </p:txBody>
      </p:sp>
      <p:sp>
        <p:nvSpPr>
          <p:cNvPr id="16" name="Folyamatábra: Bekötés 16">
            <a:extLst>
              <a:ext uri="{FF2B5EF4-FFF2-40B4-BE49-F238E27FC236}">
                <a16:creationId xmlns:a16="http://schemas.microsoft.com/office/drawing/2014/main" id="{44601651-8D49-0C85-FBFA-EF12AC6D087F}"/>
              </a:ext>
            </a:extLst>
          </p:cNvPr>
          <p:cNvSpPr/>
          <p:nvPr/>
        </p:nvSpPr>
        <p:spPr>
          <a:xfrm>
            <a:off x="5495541" y="4058193"/>
            <a:ext cx="1010265" cy="1039760"/>
          </a:xfrm>
          <a:prstGeom prst="flowChartConnector">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sz="2200" dirty="0">
                <a:latin typeface="Calibri" panose="020F0502020204030204" pitchFamily="34" charset="0"/>
                <a:ea typeface="Calibri" panose="020F0502020204030204" pitchFamily="34" charset="0"/>
                <a:cs typeface="Calibri" panose="020F0502020204030204" pitchFamily="34" charset="0"/>
              </a:rPr>
              <a:t>7%</a:t>
            </a:r>
          </a:p>
        </p:txBody>
      </p:sp>
      <p:sp>
        <p:nvSpPr>
          <p:cNvPr id="17" name="Folyamatábra: Bekötés 17">
            <a:extLst>
              <a:ext uri="{FF2B5EF4-FFF2-40B4-BE49-F238E27FC236}">
                <a16:creationId xmlns:a16="http://schemas.microsoft.com/office/drawing/2014/main" id="{B4EB6604-281A-B35D-E6E6-396B2F4063BD}"/>
              </a:ext>
            </a:extLst>
          </p:cNvPr>
          <p:cNvSpPr/>
          <p:nvPr/>
        </p:nvSpPr>
        <p:spPr>
          <a:xfrm>
            <a:off x="13280921" y="3586272"/>
            <a:ext cx="1010265" cy="1039760"/>
          </a:xfrm>
          <a:prstGeom prst="flowChartConnector">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sz="2200" dirty="0">
                <a:latin typeface="Calibri" panose="020F0502020204030204" pitchFamily="34" charset="0"/>
                <a:ea typeface="Calibri" panose="020F0502020204030204" pitchFamily="34" charset="0"/>
                <a:cs typeface="Calibri" panose="020F0502020204030204" pitchFamily="34" charset="0"/>
              </a:rPr>
              <a:t>38%</a:t>
            </a:r>
          </a:p>
        </p:txBody>
      </p:sp>
      <p:sp>
        <p:nvSpPr>
          <p:cNvPr id="18" name="Folyamatábra: Bekötés 18">
            <a:extLst>
              <a:ext uri="{FF2B5EF4-FFF2-40B4-BE49-F238E27FC236}">
                <a16:creationId xmlns:a16="http://schemas.microsoft.com/office/drawing/2014/main" id="{28FF8B79-ABC3-6B87-BF94-5A81E9AB3B14}"/>
              </a:ext>
            </a:extLst>
          </p:cNvPr>
          <p:cNvSpPr/>
          <p:nvPr/>
        </p:nvSpPr>
        <p:spPr>
          <a:xfrm>
            <a:off x="8344990" y="7074213"/>
            <a:ext cx="1010265" cy="1039760"/>
          </a:xfrm>
          <a:prstGeom prst="flowChartConnector">
            <a:avLst/>
          </a:prstGeom>
          <a:solidFill>
            <a:schemeClr val="accent1">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u-HU" sz="2200" dirty="0">
                <a:latin typeface="Calibri" panose="020F0502020204030204" pitchFamily="34" charset="0"/>
                <a:ea typeface="Calibri" panose="020F0502020204030204" pitchFamily="34" charset="0"/>
                <a:cs typeface="Calibri" panose="020F0502020204030204" pitchFamily="34" charset="0"/>
              </a:rPr>
              <a:t>55%</a:t>
            </a:r>
          </a:p>
        </p:txBody>
      </p:sp>
      <p:pic>
        <p:nvPicPr>
          <p:cNvPr id="20" name="Kép 21">
            <a:extLst>
              <a:ext uri="{FF2B5EF4-FFF2-40B4-BE49-F238E27FC236}">
                <a16:creationId xmlns:a16="http://schemas.microsoft.com/office/drawing/2014/main" id="{615C965F-B1C0-D6F7-01BC-461D43883AEE}"/>
              </a:ext>
            </a:extLst>
          </p:cNvPr>
          <p:cNvPicPr>
            <a:picLocks noChangeAspect="1"/>
          </p:cNvPicPr>
          <p:nvPr/>
        </p:nvPicPr>
        <p:blipFill>
          <a:blip r:embed="rId4"/>
          <a:stretch>
            <a:fillRect/>
          </a:stretch>
        </p:blipFill>
        <p:spPr>
          <a:xfrm>
            <a:off x="7017198" y="4059057"/>
            <a:ext cx="1495158" cy="994465"/>
          </a:xfrm>
          <a:prstGeom prst="rect">
            <a:avLst/>
          </a:prstGeom>
        </p:spPr>
      </p:pic>
      <p:pic>
        <p:nvPicPr>
          <p:cNvPr id="21" name="Kép 23">
            <a:extLst>
              <a:ext uri="{FF2B5EF4-FFF2-40B4-BE49-F238E27FC236}">
                <a16:creationId xmlns:a16="http://schemas.microsoft.com/office/drawing/2014/main" id="{10AD979B-C1CC-9275-0C20-37715438D416}"/>
              </a:ext>
            </a:extLst>
          </p:cNvPr>
          <p:cNvPicPr>
            <a:picLocks noChangeAspect="1"/>
          </p:cNvPicPr>
          <p:nvPr/>
        </p:nvPicPr>
        <p:blipFill>
          <a:blip r:embed="rId5"/>
          <a:stretch>
            <a:fillRect/>
          </a:stretch>
        </p:blipFill>
        <p:spPr>
          <a:xfrm>
            <a:off x="14418357" y="3496467"/>
            <a:ext cx="1305107" cy="1219370"/>
          </a:xfrm>
          <a:prstGeom prst="rect">
            <a:avLst/>
          </a:prstGeom>
        </p:spPr>
      </p:pic>
      <p:pic>
        <p:nvPicPr>
          <p:cNvPr id="22" name="Kép 25">
            <a:extLst>
              <a:ext uri="{FF2B5EF4-FFF2-40B4-BE49-F238E27FC236}">
                <a16:creationId xmlns:a16="http://schemas.microsoft.com/office/drawing/2014/main" id="{C21619DC-C942-18D3-4EA7-C4B49DF4D6AC}"/>
              </a:ext>
            </a:extLst>
          </p:cNvPr>
          <p:cNvPicPr>
            <a:picLocks noChangeAspect="1"/>
          </p:cNvPicPr>
          <p:nvPr/>
        </p:nvPicPr>
        <p:blipFill>
          <a:blip r:embed="rId6"/>
          <a:stretch>
            <a:fillRect/>
          </a:stretch>
        </p:blipFill>
        <p:spPr>
          <a:xfrm>
            <a:off x="9951556" y="6935993"/>
            <a:ext cx="1402244" cy="1240447"/>
          </a:xfrm>
          <a:prstGeom prst="rect">
            <a:avLst/>
          </a:prstGeom>
        </p:spPr>
      </p:pic>
      <p:pic>
        <p:nvPicPr>
          <p:cNvPr id="2" name="Picture 1">
            <a:extLst>
              <a:ext uri="{FF2B5EF4-FFF2-40B4-BE49-F238E27FC236}">
                <a16:creationId xmlns:a16="http://schemas.microsoft.com/office/drawing/2014/main" id="{9CEB31E8-FA6D-0FDE-EF0B-45FAEF3C7085}"/>
              </a:ext>
            </a:extLst>
          </p:cNvPr>
          <p:cNvPicPr>
            <a:picLocks noChangeAspect="1"/>
          </p:cNvPicPr>
          <p:nvPr/>
        </p:nvPicPr>
        <p:blipFill>
          <a:blip r:embed="rId7"/>
          <a:stretch>
            <a:fillRect/>
          </a:stretch>
        </p:blipFill>
        <p:spPr>
          <a:xfrm>
            <a:off x="14791660" y="320877"/>
            <a:ext cx="2914737" cy="65031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3252cb31f02_0_84"/>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sp>
        <p:nvSpPr>
          <p:cNvPr id="309" name="Google Shape;309;g3252cb31f02_0_84"/>
          <p:cNvSpPr/>
          <p:nvPr/>
        </p:nvSpPr>
        <p:spPr>
          <a:xfrm>
            <a:off x="8414467" y="7476083"/>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10" name="Google Shape;310;g3252cb31f02_0_84"/>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311" name="Google Shape;311;g3252cb31f02_0_84"/>
          <p:cNvSpPr/>
          <p:nvPr/>
        </p:nvSpPr>
        <p:spPr>
          <a:xfrm>
            <a:off x="3689547" y="3082120"/>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3252cb31f02_0_84"/>
          <p:cNvSpPr/>
          <p:nvPr/>
        </p:nvSpPr>
        <p:spPr>
          <a:xfrm>
            <a:off x="8851057" y="31008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3252cb31f02_0_84"/>
          <p:cNvSpPr/>
          <p:nvPr/>
        </p:nvSpPr>
        <p:spPr>
          <a:xfrm>
            <a:off x="8851057" y="53353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3252cb31f02_0_84"/>
          <p:cNvSpPr/>
          <p:nvPr/>
        </p:nvSpPr>
        <p:spPr>
          <a:xfrm>
            <a:off x="3689547" y="53353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3252cb31f02_0_84"/>
          <p:cNvSpPr txBox="1"/>
          <p:nvPr/>
        </p:nvSpPr>
        <p:spPr>
          <a:xfrm>
            <a:off x="355519" y="1960047"/>
            <a:ext cx="12730500" cy="96488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600" b="1" dirty="0">
                <a:solidFill>
                  <a:srgbClr val="141414"/>
                </a:solidFill>
                <a:latin typeface="Nunito Sans Black"/>
                <a:ea typeface="Nunito Sans Black"/>
                <a:cs typeface="Nunito Sans Black"/>
                <a:sym typeface="Nunito Sans Black"/>
              </a:rPr>
              <a:t>What makes a good logo?</a:t>
            </a:r>
            <a:endParaRPr sz="6600" b="0" i="0" u="none" strike="noStrike" cap="none" dirty="0">
              <a:solidFill>
                <a:srgbClr val="000000"/>
              </a:solidFill>
              <a:latin typeface="Arial"/>
              <a:ea typeface="Arial"/>
              <a:cs typeface="Arial"/>
              <a:sym typeface="Arial"/>
            </a:endParaRPr>
          </a:p>
        </p:txBody>
      </p:sp>
      <p:sp>
        <p:nvSpPr>
          <p:cNvPr id="316" name="Google Shape;316;g3252cb31f02_0_84"/>
          <p:cNvSpPr txBox="1"/>
          <p:nvPr/>
        </p:nvSpPr>
        <p:spPr>
          <a:xfrm>
            <a:off x="9222029" y="5531707"/>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317" name="Google Shape;317;g3252cb31f02_0_84"/>
          <p:cNvSpPr txBox="1"/>
          <p:nvPr/>
        </p:nvSpPr>
        <p:spPr>
          <a:xfrm>
            <a:off x="3952522" y="6070961"/>
            <a:ext cx="4048200" cy="450123"/>
          </a:xfrm>
          <a:prstGeom prst="rect">
            <a:avLst/>
          </a:prstGeom>
          <a:noFill/>
          <a:ln>
            <a:noFill/>
          </a:ln>
        </p:spPr>
        <p:txBody>
          <a:bodyPr spcFirstLastPara="1" wrap="square" lIns="0" tIns="0" rIns="0" bIns="0" anchor="t" anchorCtr="0">
            <a:spAutoFit/>
          </a:bodyPr>
          <a:lstStyle/>
          <a:p>
            <a:pPr marL="0" marR="0" lvl="0" indent="0" algn="ctr" rtl="0">
              <a:lnSpc>
                <a:spcPct val="116999"/>
              </a:lnSpc>
              <a:spcBef>
                <a:spcPts val="0"/>
              </a:spcBef>
              <a:spcAft>
                <a:spcPts val="0"/>
              </a:spcAft>
              <a:buClr>
                <a:srgbClr val="000000"/>
              </a:buClr>
              <a:buSzPts val="3200"/>
              <a:buFont typeface="Arial"/>
              <a:buNone/>
            </a:pPr>
            <a:r>
              <a:rPr lang="en-US" sz="2500" b="1" dirty="0">
                <a:solidFill>
                  <a:srgbClr val="FFFFFF"/>
                </a:solidFill>
                <a:latin typeface="Nunito Sans"/>
                <a:ea typeface="Nunito Sans"/>
                <a:cs typeface="Nunito Sans"/>
                <a:sym typeface="Nunito Sans"/>
              </a:rPr>
              <a:t>WITH A MESSAGE</a:t>
            </a:r>
            <a:endParaRPr sz="2500" b="1" dirty="0">
              <a:solidFill>
                <a:srgbClr val="FFFFFF"/>
              </a:solidFill>
              <a:latin typeface="Nunito Sans"/>
              <a:ea typeface="Nunito Sans"/>
              <a:cs typeface="Nunito Sans"/>
              <a:sym typeface="Nunito Sans"/>
            </a:endParaRPr>
          </a:p>
        </p:txBody>
      </p:sp>
      <p:sp>
        <p:nvSpPr>
          <p:cNvPr id="318" name="Google Shape;318;g3252cb31f02_0_84"/>
          <p:cNvSpPr txBox="1"/>
          <p:nvPr/>
        </p:nvSpPr>
        <p:spPr>
          <a:xfrm>
            <a:off x="4079416" y="5531707"/>
            <a:ext cx="29034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319" name="Google Shape;319;g3252cb31f02_0_84"/>
          <p:cNvSpPr txBox="1"/>
          <p:nvPr/>
        </p:nvSpPr>
        <p:spPr>
          <a:xfrm>
            <a:off x="9071300" y="3333233"/>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320" name="Google Shape;320;g3252cb31f02_0_84"/>
          <p:cNvSpPr txBox="1"/>
          <p:nvPr/>
        </p:nvSpPr>
        <p:spPr>
          <a:xfrm>
            <a:off x="4290681" y="3823345"/>
            <a:ext cx="4048200" cy="4926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3200" b="1" dirty="0">
                <a:solidFill>
                  <a:srgbClr val="FFFFFF"/>
                </a:solidFill>
                <a:latin typeface="Nunito Sans"/>
                <a:ea typeface="Nunito Sans"/>
                <a:cs typeface="Nunito Sans"/>
                <a:sym typeface="Nunito Sans"/>
              </a:rPr>
              <a:t>RECOGNISABLE</a:t>
            </a:r>
            <a:endParaRPr sz="1400" b="0" i="0" u="none" strike="noStrike" cap="none" dirty="0">
              <a:solidFill>
                <a:srgbClr val="000000"/>
              </a:solidFill>
              <a:latin typeface="Arial"/>
              <a:ea typeface="Arial"/>
              <a:cs typeface="Arial"/>
              <a:sym typeface="Arial"/>
            </a:endParaRPr>
          </a:p>
        </p:txBody>
      </p:sp>
      <p:sp>
        <p:nvSpPr>
          <p:cNvPr id="321" name="Google Shape;321;g3252cb31f02_0_84"/>
          <p:cNvSpPr txBox="1"/>
          <p:nvPr/>
        </p:nvSpPr>
        <p:spPr>
          <a:xfrm>
            <a:off x="9340400" y="3882763"/>
            <a:ext cx="3665400" cy="492600"/>
          </a:xfrm>
          <a:prstGeom prst="rect">
            <a:avLst/>
          </a:prstGeom>
          <a:noFill/>
          <a:ln>
            <a:noFill/>
          </a:ln>
        </p:spPr>
        <p:txBody>
          <a:bodyPr spcFirstLastPara="1" wrap="square" lIns="0" tIns="0" rIns="0" bIns="0" anchor="t" anchorCtr="0">
            <a:spAutoFit/>
          </a:bodyPr>
          <a:lstStyle/>
          <a:p>
            <a:pPr marL="457200" lvl="0" indent="0" algn="l" rtl="0">
              <a:lnSpc>
                <a:spcPct val="107916"/>
              </a:lnSpc>
              <a:spcBef>
                <a:spcPts val="0"/>
              </a:spcBef>
              <a:spcAft>
                <a:spcPts val="800"/>
              </a:spcAft>
              <a:buNone/>
            </a:pPr>
            <a:r>
              <a:rPr lang="en-US" sz="3200" b="1">
                <a:solidFill>
                  <a:srgbClr val="FFFFFF"/>
                </a:solidFill>
                <a:latin typeface="Nunito Sans"/>
                <a:ea typeface="Nunito Sans"/>
                <a:cs typeface="Nunito Sans"/>
                <a:sym typeface="Nunito Sans"/>
              </a:rPr>
              <a:t>DISTINCTIVE</a:t>
            </a:r>
            <a:endParaRPr sz="3200" b="1">
              <a:solidFill>
                <a:srgbClr val="FFFFFF"/>
              </a:solidFill>
              <a:latin typeface="Nunito Sans"/>
              <a:ea typeface="Nunito Sans"/>
              <a:cs typeface="Nunito Sans"/>
              <a:sym typeface="Nunito Sans"/>
            </a:endParaRPr>
          </a:p>
        </p:txBody>
      </p:sp>
      <p:sp>
        <p:nvSpPr>
          <p:cNvPr id="322" name="Google Shape;322;g3252cb31f02_0_84"/>
          <p:cNvSpPr txBox="1"/>
          <p:nvPr/>
        </p:nvSpPr>
        <p:spPr>
          <a:xfrm>
            <a:off x="9436941" y="5967569"/>
            <a:ext cx="4048200" cy="492600"/>
          </a:xfrm>
          <a:prstGeom prst="rect">
            <a:avLst/>
          </a:prstGeom>
          <a:noFill/>
          <a:ln>
            <a:noFill/>
          </a:ln>
        </p:spPr>
        <p:txBody>
          <a:bodyPr spcFirstLastPara="1" wrap="square" lIns="0" tIns="0" rIns="0" bIns="0" anchor="t" anchorCtr="0">
            <a:spAutoFit/>
          </a:bodyPr>
          <a:lstStyle/>
          <a:p>
            <a:pPr marL="457200" lvl="0" indent="0" algn="l" rtl="0">
              <a:lnSpc>
                <a:spcPct val="107916"/>
              </a:lnSpc>
              <a:spcBef>
                <a:spcPts val="0"/>
              </a:spcBef>
              <a:spcAft>
                <a:spcPts val="800"/>
              </a:spcAft>
              <a:buNone/>
            </a:pPr>
            <a:r>
              <a:rPr lang="en-US" sz="3200" b="1" dirty="0">
                <a:solidFill>
                  <a:srgbClr val="FFFFFF"/>
                </a:solidFill>
                <a:latin typeface="Nunito Sans"/>
                <a:ea typeface="Nunito Sans"/>
                <a:cs typeface="Nunito Sans"/>
                <a:sym typeface="Nunito Sans"/>
              </a:rPr>
              <a:t>MEMORABLE</a:t>
            </a:r>
            <a:endParaRPr sz="1400" b="0" i="0" u="none" strike="noStrike" cap="none" dirty="0">
              <a:solidFill>
                <a:srgbClr val="000000"/>
              </a:solidFill>
              <a:latin typeface="Arial"/>
              <a:ea typeface="Arial"/>
              <a:cs typeface="Arial"/>
              <a:sym typeface="Arial"/>
            </a:endParaRPr>
          </a:p>
        </p:txBody>
      </p:sp>
      <p:sp>
        <p:nvSpPr>
          <p:cNvPr id="324" name="Google Shape;324;g3252cb31f02_0_84"/>
          <p:cNvSpPr/>
          <p:nvPr/>
        </p:nvSpPr>
        <p:spPr>
          <a:xfrm>
            <a:off x="14861427" y="-523102"/>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325" name="Google Shape;325;g3252cb31f02_0_84"/>
          <p:cNvPicPr preferRelativeResize="0"/>
          <p:nvPr/>
        </p:nvPicPr>
        <p:blipFill>
          <a:blip r:embed="rId5">
            <a:alphaModFix/>
          </a:blip>
          <a:stretch>
            <a:fillRect/>
          </a:stretch>
        </p:blipFill>
        <p:spPr>
          <a:xfrm>
            <a:off x="301825" y="3235847"/>
            <a:ext cx="2580125" cy="2580125"/>
          </a:xfrm>
          <a:prstGeom prst="rect">
            <a:avLst/>
          </a:prstGeom>
          <a:noFill/>
          <a:ln>
            <a:noFill/>
          </a:ln>
        </p:spPr>
      </p:pic>
      <p:pic>
        <p:nvPicPr>
          <p:cNvPr id="328" name="Google Shape;328;g3252cb31f02_0_84"/>
          <p:cNvPicPr preferRelativeResize="0"/>
          <p:nvPr/>
        </p:nvPicPr>
        <p:blipFill>
          <a:blip r:embed="rId6">
            <a:alphaModFix/>
          </a:blip>
          <a:stretch>
            <a:fillRect/>
          </a:stretch>
        </p:blipFill>
        <p:spPr>
          <a:xfrm>
            <a:off x="11385794" y="71377"/>
            <a:ext cx="3400450" cy="1908269"/>
          </a:xfrm>
          <a:prstGeom prst="rect">
            <a:avLst/>
          </a:prstGeom>
          <a:noFill/>
          <a:ln>
            <a:noFill/>
          </a:ln>
        </p:spPr>
      </p:pic>
      <p:pic>
        <p:nvPicPr>
          <p:cNvPr id="326" name="Google Shape;326;g3252cb31f02_0_84"/>
          <p:cNvPicPr preferRelativeResize="0"/>
          <p:nvPr/>
        </p:nvPicPr>
        <p:blipFill>
          <a:blip r:embed="rId7">
            <a:alphaModFix/>
          </a:blip>
          <a:stretch>
            <a:fillRect/>
          </a:stretch>
        </p:blipFill>
        <p:spPr>
          <a:xfrm>
            <a:off x="14861427" y="4881498"/>
            <a:ext cx="2580125" cy="2580125"/>
          </a:xfrm>
          <a:prstGeom prst="rect">
            <a:avLst/>
          </a:prstGeom>
          <a:noFill/>
          <a:ln>
            <a:noFill/>
          </a:ln>
        </p:spPr>
      </p:pic>
      <p:pic>
        <p:nvPicPr>
          <p:cNvPr id="327" name="Google Shape;327;g3252cb31f02_0_84"/>
          <p:cNvPicPr preferRelativeResize="0"/>
          <p:nvPr/>
        </p:nvPicPr>
        <p:blipFill>
          <a:blip r:embed="rId8">
            <a:alphaModFix/>
          </a:blip>
          <a:stretch>
            <a:fillRect/>
          </a:stretch>
        </p:blipFill>
        <p:spPr>
          <a:xfrm>
            <a:off x="786925" y="5815972"/>
            <a:ext cx="1837245" cy="2084843"/>
          </a:xfrm>
          <a:prstGeom prst="rect">
            <a:avLst/>
          </a:prstGeom>
          <a:noFill/>
          <a:ln>
            <a:noFill/>
          </a:ln>
        </p:spPr>
      </p:pic>
      <p:sp>
        <p:nvSpPr>
          <p:cNvPr id="329" name="Google Shape;329;g3252cb31f02_0_84"/>
          <p:cNvSpPr txBox="1"/>
          <p:nvPr/>
        </p:nvSpPr>
        <p:spPr>
          <a:xfrm>
            <a:off x="4366275" y="303275"/>
            <a:ext cx="9197400" cy="15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300" b="1">
              <a:solidFill>
                <a:srgbClr val="FF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2DB80EF-C15A-F5C3-BE0A-84F08430F40B}"/>
              </a:ext>
            </a:extLst>
          </p:cNvPr>
          <p:cNvPicPr>
            <a:picLocks noChangeAspect="1"/>
          </p:cNvPicPr>
          <p:nvPr/>
        </p:nvPicPr>
        <p:blipFill>
          <a:blip r:embed="rId9"/>
          <a:stretch>
            <a:fillRect/>
          </a:stretch>
        </p:blipFill>
        <p:spPr>
          <a:xfrm>
            <a:off x="786925" y="479668"/>
            <a:ext cx="2914737" cy="65031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5" name="Google Shape;335;g325ad6612d9_0_2"/>
          <p:cNvSpPr/>
          <p:nvPr/>
        </p:nvSpPr>
        <p:spPr>
          <a:xfrm>
            <a:off x="14601684" y="7284241"/>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3">
              <a:alphaModFix/>
            </a:blip>
            <a:stretch>
              <a:fillRect/>
            </a:stretch>
          </a:blipFill>
          <a:ln>
            <a:noFill/>
          </a:ln>
        </p:spPr>
      </p:sp>
      <p:sp>
        <p:nvSpPr>
          <p:cNvPr id="336" name="Google Shape;336;g325ad6612d9_0_2"/>
          <p:cNvSpPr txBox="1"/>
          <p:nvPr/>
        </p:nvSpPr>
        <p:spPr>
          <a:xfrm>
            <a:off x="1043194" y="1418425"/>
            <a:ext cx="12730500" cy="877163"/>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000" b="1" dirty="0">
                <a:solidFill>
                  <a:srgbClr val="141414"/>
                </a:solidFill>
                <a:latin typeface="Nunito Sans Black"/>
                <a:ea typeface="Nunito Sans Black"/>
                <a:cs typeface="Nunito Sans Black"/>
                <a:sym typeface="Nunito Sans Black"/>
              </a:rPr>
              <a:t>Trademarks, registration</a:t>
            </a:r>
            <a:endParaRPr sz="6000" b="0" i="0" u="none" strike="noStrike" cap="none" dirty="0">
              <a:solidFill>
                <a:srgbClr val="000000"/>
              </a:solidFill>
              <a:latin typeface="Arial"/>
              <a:ea typeface="Arial"/>
              <a:cs typeface="Arial"/>
              <a:sym typeface="Arial"/>
            </a:endParaRPr>
          </a:p>
        </p:txBody>
      </p:sp>
      <p:pic>
        <p:nvPicPr>
          <p:cNvPr id="337" name="Google Shape;337;g325ad6612d9_0_2"/>
          <p:cNvPicPr preferRelativeResize="0"/>
          <p:nvPr/>
        </p:nvPicPr>
        <p:blipFill>
          <a:blip r:embed="rId4">
            <a:alphaModFix/>
          </a:blip>
          <a:stretch>
            <a:fillRect/>
          </a:stretch>
        </p:blipFill>
        <p:spPr>
          <a:xfrm>
            <a:off x="0" y="4970206"/>
            <a:ext cx="5602867" cy="3733800"/>
          </a:xfrm>
          <a:prstGeom prst="rect">
            <a:avLst/>
          </a:prstGeom>
          <a:noFill/>
          <a:ln>
            <a:noFill/>
          </a:ln>
        </p:spPr>
      </p:pic>
      <p:pic>
        <p:nvPicPr>
          <p:cNvPr id="2" name="Picture 1">
            <a:extLst>
              <a:ext uri="{FF2B5EF4-FFF2-40B4-BE49-F238E27FC236}">
                <a16:creationId xmlns:a16="http://schemas.microsoft.com/office/drawing/2014/main" id="{0989FD2B-3442-E591-1A11-9645355889FC}"/>
              </a:ext>
            </a:extLst>
          </p:cNvPr>
          <p:cNvPicPr>
            <a:picLocks noChangeAspect="1"/>
          </p:cNvPicPr>
          <p:nvPr/>
        </p:nvPicPr>
        <p:blipFill>
          <a:blip r:embed="rId5"/>
          <a:stretch>
            <a:fillRect/>
          </a:stretch>
        </p:blipFill>
        <p:spPr>
          <a:xfrm>
            <a:off x="692201" y="466081"/>
            <a:ext cx="2914737" cy="650314"/>
          </a:xfrm>
          <a:prstGeom prst="rect">
            <a:avLst/>
          </a:prstGeom>
        </p:spPr>
      </p:pic>
      <p:pic>
        <p:nvPicPr>
          <p:cNvPr id="4" name="Picture 3">
            <a:extLst>
              <a:ext uri="{FF2B5EF4-FFF2-40B4-BE49-F238E27FC236}">
                <a16:creationId xmlns:a16="http://schemas.microsoft.com/office/drawing/2014/main" id="{7541705B-33E8-D025-BFE0-12D3CC6D51F3}"/>
              </a:ext>
            </a:extLst>
          </p:cNvPr>
          <p:cNvPicPr>
            <a:picLocks noChangeAspect="1"/>
          </p:cNvPicPr>
          <p:nvPr/>
        </p:nvPicPr>
        <p:blipFill>
          <a:blip r:embed="rId6"/>
          <a:stretch>
            <a:fillRect/>
          </a:stretch>
        </p:blipFill>
        <p:spPr>
          <a:xfrm>
            <a:off x="3710088" y="3200400"/>
            <a:ext cx="13791332" cy="408384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252cb31f02_0_127"/>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sp>
        <p:nvSpPr>
          <p:cNvPr id="346" name="Google Shape;346;g3252cb31f02_0_127"/>
          <p:cNvSpPr/>
          <p:nvPr/>
        </p:nvSpPr>
        <p:spPr>
          <a:xfrm>
            <a:off x="8414467" y="7476083"/>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7" name="Google Shape;347;g3252cb31f02_0_127"/>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348" name="Google Shape;348;g3252cb31f02_0_127"/>
          <p:cNvSpPr/>
          <p:nvPr/>
        </p:nvSpPr>
        <p:spPr>
          <a:xfrm>
            <a:off x="3689547" y="3082120"/>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3252cb31f02_0_127"/>
          <p:cNvSpPr/>
          <p:nvPr/>
        </p:nvSpPr>
        <p:spPr>
          <a:xfrm>
            <a:off x="8851057" y="31008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3252cb31f02_0_127"/>
          <p:cNvSpPr/>
          <p:nvPr/>
        </p:nvSpPr>
        <p:spPr>
          <a:xfrm>
            <a:off x="8851057" y="53353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3252cb31f02_0_127"/>
          <p:cNvSpPr/>
          <p:nvPr/>
        </p:nvSpPr>
        <p:spPr>
          <a:xfrm>
            <a:off x="3689547" y="53353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3252cb31f02_0_127"/>
          <p:cNvSpPr txBox="1"/>
          <p:nvPr/>
        </p:nvSpPr>
        <p:spPr>
          <a:xfrm>
            <a:off x="0" y="1492445"/>
            <a:ext cx="14298539" cy="1052596"/>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7200" b="1" dirty="0">
                <a:solidFill>
                  <a:srgbClr val="141414"/>
                </a:solidFill>
                <a:latin typeface="Nunito Sans Black"/>
                <a:ea typeface="Nunito Sans Black"/>
                <a:cs typeface="Nunito Sans Black"/>
                <a:sym typeface="Nunito Sans Black"/>
              </a:rPr>
              <a:t>What does each </a:t>
            </a:r>
            <a:r>
              <a:rPr lang="en-US" sz="7200" b="1" dirty="0" err="1">
                <a:solidFill>
                  <a:srgbClr val="141414"/>
                </a:solidFill>
                <a:latin typeface="Nunito Sans Black"/>
                <a:ea typeface="Nunito Sans Black"/>
                <a:cs typeface="Nunito Sans Black"/>
                <a:sym typeface="Nunito Sans Black"/>
              </a:rPr>
              <a:t>colour</a:t>
            </a:r>
            <a:r>
              <a:rPr lang="en-US" sz="7200" b="1" dirty="0">
                <a:solidFill>
                  <a:srgbClr val="141414"/>
                </a:solidFill>
                <a:latin typeface="Nunito Sans Black"/>
                <a:ea typeface="Nunito Sans Black"/>
                <a:cs typeface="Nunito Sans Black"/>
                <a:sym typeface="Nunito Sans Black"/>
              </a:rPr>
              <a:t> mean?</a:t>
            </a:r>
            <a:endParaRPr sz="7200" b="0" i="0" u="none" strike="noStrike" cap="none" dirty="0">
              <a:solidFill>
                <a:srgbClr val="000000"/>
              </a:solidFill>
              <a:latin typeface="Arial"/>
              <a:ea typeface="Arial"/>
              <a:cs typeface="Arial"/>
              <a:sym typeface="Arial"/>
            </a:endParaRPr>
          </a:p>
        </p:txBody>
      </p:sp>
      <p:sp>
        <p:nvSpPr>
          <p:cNvPr id="353" name="Google Shape;353;g3252cb31f02_0_127"/>
          <p:cNvSpPr txBox="1"/>
          <p:nvPr/>
        </p:nvSpPr>
        <p:spPr>
          <a:xfrm>
            <a:off x="9222029" y="5531707"/>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354" name="Google Shape;354;g3252cb31f02_0_127"/>
          <p:cNvSpPr txBox="1"/>
          <p:nvPr/>
        </p:nvSpPr>
        <p:spPr>
          <a:xfrm>
            <a:off x="3952516" y="5815987"/>
            <a:ext cx="4048200" cy="384900"/>
          </a:xfrm>
          <a:prstGeom prst="rect">
            <a:avLst/>
          </a:prstGeom>
          <a:noFill/>
          <a:ln>
            <a:noFill/>
          </a:ln>
        </p:spPr>
        <p:txBody>
          <a:bodyPr spcFirstLastPara="1" wrap="square" lIns="0" tIns="0" rIns="0" bIns="0" anchor="t" anchorCtr="0">
            <a:spAutoFit/>
          </a:bodyPr>
          <a:lstStyle/>
          <a:p>
            <a:pPr marL="0" marR="0" lvl="0" indent="0" algn="ctr" rtl="0">
              <a:lnSpc>
                <a:spcPct val="116999"/>
              </a:lnSpc>
              <a:spcBef>
                <a:spcPts val="0"/>
              </a:spcBef>
              <a:spcAft>
                <a:spcPts val="0"/>
              </a:spcAft>
              <a:buClr>
                <a:srgbClr val="000000"/>
              </a:buClr>
              <a:buSzPts val="3200"/>
              <a:buFont typeface="Arial"/>
              <a:buNone/>
            </a:pPr>
            <a:r>
              <a:rPr lang="en-US" sz="2500" b="1">
                <a:solidFill>
                  <a:srgbClr val="FFFFFF"/>
                </a:solidFill>
                <a:latin typeface="Nunito Sans"/>
                <a:ea typeface="Nunito Sans"/>
                <a:cs typeface="Nunito Sans"/>
                <a:sym typeface="Nunito Sans"/>
              </a:rPr>
              <a:t>youthful colours</a:t>
            </a:r>
            <a:endParaRPr sz="2300" b="1">
              <a:solidFill>
                <a:srgbClr val="FFFFFF"/>
              </a:solidFill>
              <a:latin typeface="Nunito Sans"/>
              <a:ea typeface="Nunito Sans"/>
              <a:cs typeface="Nunito Sans"/>
              <a:sym typeface="Nunito Sans"/>
            </a:endParaRPr>
          </a:p>
        </p:txBody>
      </p:sp>
      <p:sp>
        <p:nvSpPr>
          <p:cNvPr id="355" name="Google Shape;355;g3252cb31f02_0_127"/>
          <p:cNvSpPr txBox="1"/>
          <p:nvPr/>
        </p:nvSpPr>
        <p:spPr>
          <a:xfrm>
            <a:off x="4098666" y="6122032"/>
            <a:ext cx="29034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356" name="Google Shape;356;g3252cb31f02_0_127"/>
          <p:cNvSpPr txBox="1"/>
          <p:nvPr/>
        </p:nvSpPr>
        <p:spPr>
          <a:xfrm>
            <a:off x="9071300" y="3333233"/>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357" name="Google Shape;357;g3252cb31f02_0_127"/>
          <p:cNvSpPr txBox="1"/>
          <p:nvPr/>
        </p:nvSpPr>
        <p:spPr>
          <a:xfrm>
            <a:off x="4366266" y="3761223"/>
            <a:ext cx="4048200" cy="4926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3200" b="1">
                <a:solidFill>
                  <a:srgbClr val="FFFFFF"/>
                </a:solidFill>
                <a:latin typeface="Nunito Sans"/>
                <a:ea typeface="Nunito Sans"/>
                <a:cs typeface="Nunito Sans"/>
                <a:sym typeface="Nunito Sans"/>
              </a:rPr>
              <a:t>colours of elegance</a:t>
            </a:r>
            <a:endParaRPr sz="1400" b="0" i="0" u="none" strike="noStrike" cap="none">
              <a:solidFill>
                <a:srgbClr val="000000"/>
              </a:solidFill>
              <a:latin typeface="Arial"/>
              <a:ea typeface="Arial"/>
              <a:cs typeface="Arial"/>
              <a:sym typeface="Arial"/>
            </a:endParaRPr>
          </a:p>
        </p:txBody>
      </p:sp>
      <p:sp>
        <p:nvSpPr>
          <p:cNvPr id="358" name="Google Shape;358;g3252cb31f02_0_127"/>
          <p:cNvSpPr txBox="1"/>
          <p:nvPr/>
        </p:nvSpPr>
        <p:spPr>
          <a:xfrm>
            <a:off x="9415788" y="3538488"/>
            <a:ext cx="3665400" cy="1024200"/>
          </a:xfrm>
          <a:prstGeom prst="rect">
            <a:avLst/>
          </a:prstGeom>
          <a:noFill/>
          <a:ln>
            <a:noFill/>
          </a:ln>
        </p:spPr>
        <p:txBody>
          <a:bodyPr spcFirstLastPara="1" wrap="square" lIns="0" tIns="0" rIns="0" bIns="0" anchor="t" anchorCtr="0">
            <a:spAutoFit/>
          </a:bodyPr>
          <a:lstStyle/>
          <a:p>
            <a:pPr marL="457200" lvl="0" indent="0" algn="ctr" rtl="0">
              <a:lnSpc>
                <a:spcPct val="107916"/>
              </a:lnSpc>
              <a:spcBef>
                <a:spcPts val="0"/>
              </a:spcBef>
              <a:spcAft>
                <a:spcPts val="800"/>
              </a:spcAft>
              <a:buNone/>
            </a:pPr>
            <a:r>
              <a:rPr lang="en-US" sz="3200" b="1">
                <a:solidFill>
                  <a:srgbClr val="FFFFFF"/>
                </a:solidFill>
                <a:latin typeface="Nunito Sans"/>
                <a:ea typeface="Nunito Sans"/>
                <a:cs typeface="Nunito Sans"/>
                <a:sym typeface="Nunito Sans"/>
              </a:rPr>
              <a:t>colours of the “common folk”</a:t>
            </a:r>
            <a:endParaRPr sz="3200" b="1">
              <a:solidFill>
                <a:srgbClr val="FFFFFF"/>
              </a:solidFill>
              <a:latin typeface="Nunito Sans"/>
              <a:ea typeface="Nunito Sans"/>
              <a:cs typeface="Nunito Sans"/>
              <a:sym typeface="Nunito Sans"/>
            </a:endParaRPr>
          </a:p>
        </p:txBody>
      </p:sp>
      <p:sp>
        <p:nvSpPr>
          <p:cNvPr id="359" name="Google Shape;359;g3252cb31f02_0_127"/>
          <p:cNvSpPr txBox="1"/>
          <p:nvPr/>
        </p:nvSpPr>
        <p:spPr>
          <a:xfrm>
            <a:off x="9037819" y="5967575"/>
            <a:ext cx="4048200" cy="1024200"/>
          </a:xfrm>
          <a:prstGeom prst="rect">
            <a:avLst/>
          </a:prstGeom>
          <a:noFill/>
          <a:ln>
            <a:noFill/>
          </a:ln>
        </p:spPr>
        <p:txBody>
          <a:bodyPr spcFirstLastPara="1" wrap="square" lIns="0" tIns="0" rIns="0" bIns="0" anchor="t" anchorCtr="0">
            <a:spAutoFit/>
          </a:bodyPr>
          <a:lstStyle/>
          <a:p>
            <a:pPr marL="457200" lvl="0" indent="0" algn="ctr" rtl="0">
              <a:lnSpc>
                <a:spcPct val="107916"/>
              </a:lnSpc>
              <a:spcBef>
                <a:spcPts val="0"/>
              </a:spcBef>
              <a:spcAft>
                <a:spcPts val="800"/>
              </a:spcAft>
              <a:buNone/>
            </a:pPr>
            <a:r>
              <a:rPr lang="en-US" sz="3200" b="1">
                <a:solidFill>
                  <a:srgbClr val="FFFFFF"/>
                </a:solidFill>
                <a:latin typeface="Nunito Sans"/>
                <a:ea typeface="Nunito Sans"/>
                <a:cs typeface="Nunito Sans"/>
                <a:sym typeface="Nunito Sans"/>
              </a:rPr>
              <a:t>colours of the older generation</a:t>
            </a:r>
            <a:endParaRPr sz="1400" b="0" i="0" u="none" strike="noStrike" cap="none">
              <a:solidFill>
                <a:srgbClr val="000000"/>
              </a:solidFill>
              <a:latin typeface="Arial"/>
              <a:ea typeface="Arial"/>
              <a:cs typeface="Arial"/>
              <a:sym typeface="Arial"/>
            </a:endParaRPr>
          </a:p>
        </p:txBody>
      </p:sp>
      <p:sp>
        <p:nvSpPr>
          <p:cNvPr id="361" name="Google Shape;361;g3252cb31f02_0_127"/>
          <p:cNvSpPr/>
          <p:nvPr/>
        </p:nvSpPr>
        <p:spPr>
          <a:xfrm>
            <a:off x="15043909" y="-127753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sp>
        <p:nvSpPr>
          <p:cNvPr id="362" name="Google Shape;362;g3252cb31f02_0_127"/>
          <p:cNvSpPr/>
          <p:nvPr/>
        </p:nvSpPr>
        <p:spPr>
          <a:xfrm>
            <a:off x="1155825" y="2916250"/>
            <a:ext cx="980700" cy="942300"/>
          </a:xfrm>
          <a:prstGeom prst="ellipse">
            <a:avLst/>
          </a:prstGeom>
          <a:solidFill>
            <a:srgbClr val="14141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3" name="Google Shape;363;g3252cb31f02_0_127"/>
          <p:cNvSpPr/>
          <p:nvPr/>
        </p:nvSpPr>
        <p:spPr>
          <a:xfrm>
            <a:off x="1695500" y="3536375"/>
            <a:ext cx="980700" cy="942300"/>
          </a:xfrm>
          <a:prstGeom prst="ellipse">
            <a:avLst/>
          </a:prstGeom>
          <a:solidFill>
            <a:srgbClr val="C1AC3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4" name="Google Shape;364;g3252cb31f02_0_127"/>
          <p:cNvSpPr/>
          <p:nvPr/>
        </p:nvSpPr>
        <p:spPr>
          <a:xfrm>
            <a:off x="1021100" y="3761225"/>
            <a:ext cx="980700" cy="942300"/>
          </a:xfrm>
          <a:prstGeom prst="ellipse">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5" name="Google Shape;365;g3252cb31f02_0_127"/>
          <p:cNvSpPr/>
          <p:nvPr/>
        </p:nvSpPr>
        <p:spPr>
          <a:xfrm>
            <a:off x="404400" y="3220150"/>
            <a:ext cx="980700" cy="942300"/>
          </a:xfrm>
          <a:prstGeom prst="ellipse">
            <a:avLst/>
          </a:prstGeom>
          <a:solidFill>
            <a:srgbClr val="1B693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6" name="Google Shape;366;g3252cb31f02_0_127"/>
          <p:cNvSpPr/>
          <p:nvPr/>
        </p:nvSpPr>
        <p:spPr>
          <a:xfrm>
            <a:off x="2306550" y="5335375"/>
            <a:ext cx="980700" cy="942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7" name="Google Shape;367;g3252cb31f02_0_127"/>
          <p:cNvSpPr/>
          <p:nvPr/>
        </p:nvSpPr>
        <p:spPr>
          <a:xfrm>
            <a:off x="1612900" y="5983425"/>
            <a:ext cx="980700" cy="9423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8" name="Google Shape;368;g3252cb31f02_0_127"/>
          <p:cNvSpPr/>
          <p:nvPr/>
        </p:nvSpPr>
        <p:spPr>
          <a:xfrm>
            <a:off x="1612900" y="5249225"/>
            <a:ext cx="980700" cy="942300"/>
          </a:xfrm>
          <a:prstGeom prst="ellipse">
            <a:avLst/>
          </a:prstGeom>
          <a:solidFill>
            <a:srgbClr val="FF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69" name="Google Shape;369;g3252cb31f02_0_127"/>
          <p:cNvSpPr/>
          <p:nvPr/>
        </p:nvSpPr>
        <p:spPr>
          <a:xfrm>
            <a:off x="2419050" y="6191525"/>
            <a:ext cx="980700" cy="9423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0" name="Google Shape;370;g3252cb31f02_0_127"/>
          <p:cNvSpPr/>
          <p:nvPr/>
        </p:nvSpPr>
        <p:spPr>
          <a:xfrm>
            <a:off x="13685250" y="2765825"/>
            <a:ext cx="980700" cy="942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1" name="Google Shape;371;g3252cb31f02_0_127"/>
          <p:cNvSpPr/>
          <p:nvPr/>
        </p:nvSpPr>
        <p:spPr>
          <a:xfrm>
            <a:off x="13744200" y="3333225"/>
            <a:ext cx="980700" cy="942300"/>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2" name="Google Shape;372;g3252cb31f02_0_127"/>
          <p:cNvSpPr/>
          <p:nvPr/>
        </p:nvSpPr>
        <p:spPr>
          <a:xfrm>
            <a:off x="14454200" y="2916250"/>
            <a:ext cx="980700" cy="942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3" name="Google Shape;373;g3252cb31f02_0_127"/>
          <p:cNvSpPr/>
          <p:nvPr/>
        </p:nvSpPr>
        <p:spPr>
          <a:xfrm>
            <a:off x="13860150" y="5335375"/>
            <a:ext cx="980700" cy="942300"/>
          </a:xfrm>
          <a:prstGeom prst="ellipse">
            <a:avLst/>
          </a:prstGeom>
          <a:solidFill>
            <a:srgbClr val="5B0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4" name="Google Shape;374;g3252cb31f02_0_127"/>
          <p:cNvSpPr/>
          <p:nvPr/>
        </p:nvSpPr>
        <p:spPr>
          <a:xfrm>
            <a:off x="14012550" y="6191525"/>
            <a:ext cx="980700" cy="942300"/>
          </a:xfrm>
          <a:prstGeom prst="ellipse">
            <a:avLst/>
          </a:prstGeom>
          <a:solidFill>
            <a:srgbClr val="7F6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5" name="Google Shape;375;g3252cb31f02_0_127"/>
          <p:cNvSpPr/>
          <p:nvPr/>
        </p:nvSpPr>
        <p:spPr>
          <a:xfrm>
            <a:off x="14568725" y="5249225"/>
            <a:ext cx="980700" cy="942300"/>
          </a:xfrm>
          <a:prstGeom prst="ellipse">
            <a:avLst/>
          </a:prstGeom>
          <a:solidFill>
            <a:srgbClr val="8520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6" name="Google Shape;376;g3252cb31f02_0_127"/>
          <p:cNvSpPr/>
          <p:nvPr/>
        </p:nvSpPr>
        <p:spPr>
          <a:xfrm>
            <a:off x="14840850" y="6008525"/>
            <a:ext cx="980700" cy="942300"/>
          </a:xfrm>
          <a:prstGeom prst="ellipse">
            <a:avLst/>
          </a:prstGeom>
          <a:solidFill>
            <a:srgbClr val="14141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7" name="Google Shape;377;g3252cb31f02_0_127"/>
          <p:cNvSpPr/>
          <p:nvPr/>
        </p:nvSpPr>
        <p:spPr>
          <a:xfrm>
            <a:off x="15275800" y="5335375"/>
            <a:ext cx="980700" cy="942300"/>
          </a:xfrm>
          <a:prstGeom prst="ellipse">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8" name="Google Shape;378;g3252cb31f02_0_127"/>
          <p:cNvSpPr/>
          <p:nvPr/>
        </p:nvSpPr>
        <p:spPr>
          <a:xfrm>
            <a:off x="175125" y="4008975"/>
            <a:ext cx="980700" cy="942300"/>
          </a:xfrm>
          <a:prstGeom prst="ellipse">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9" name="Google Shape;379;g3252cb31f02_0_127"/>
          <p:cNvSpPr txBox="1"/>
          <p:nvPr/>
        </p:nvSpPr>
        <p:spPr>
          <a:xfrm>
            <a:off x="4366275" y="303275"/>
            <a:ext cx="9197400" cy="152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4300" b="1">
              <a:solidFill>
                <a:srgbClr val="FF0000"/>
              </a:solidFill>
              <a:latin typeface="Calibri"/>
              <a:ea typeface="Calibri"/>
              <a:cs typeface="Calibri"/>
              <a:sym typeface="Calibri"/>
            </a:endParaRPr>
          </a:p>
        </p:txBody>
      </p:sp>
      <p:pic>
        <p:nvPicPr>
          <p:cNvPr id="380" name="Google Shape;380;g3252cb31f02_0_127"/>
          <p:cNvPicPr preferRelativeResize="0"/>
          <p:nvPr/>
        </p:nvPicPr>
        <p:blipFill>
          <a:blip r:embed="rId5">
            <a:alphaModFix/>
          </a:blip>
          <a:stretch>
            <a:fillRect/>
          </a:stretch>
        </p:blipFill>
        <p:spPr>
          <a:xfrm>
            <a:off x="7505560" y="4326831"/>
            <a:ext cx="2081375" cy="2081375"/>
          </a:xfrm>
          <a:prstGeom prst="rect">
            <a:avLst/>
          </a:prstGeom>
          <a:noFill/>
          <a:ln>
            <a:noFill/>
          </a:ln>
        </p:spPr>
      </p:pic>
      <p:pic>
        <p:nvPicPr>
          <p:cNvPr id="2" name="Picture 1">
            <a:extLst>
              <a:ext uri="{FF2B5EF4-FFF2-40B4-BE49-F238E27FC236}">
                <a16:creationId xmlns:a16="http://schemas.microsoft.com/office/drawing/2014/main" id="{90600F29-61CA-3556-421C-062E52F1E485}"/>
              </a:ext>
            </a:extLst>
          </p:cNvPr>
          <p:cNvPicPr>
            <a:picLocks noChangeAspect="1"/>
          </p:cNvPicPr>
          <p:nvPr/>
        </p:nvPicPr>
        <p:blipFill>
          <a:blip r:embed="rId6"/>
          <a:stretch>
            <a:fillRect/>
          </a:stretch>
        </p:blipFill>
        <p:spPr>
          <a:xfrm>
            <a:off x="562532" y="500396"/>
            <a:ext cx="2914737" cy="65031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252cb31f02_0_118"/>
          <p:cNvSpPr/>
          <p:nvPr/>
        </p:nvSpPr>
        <p:spPr>
          <a:xfrm>
            <a:off x="767125" y="1028651"/>
            <a:ext cx="6175829" cy="328841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3252cb31f02_0_118"/>
          <p:cNvSpPr txBox="1"/>
          <p:nvPr/>
        </p:nvSpPr>
        <p:spPr>
          <a:xfrm>
            <a:off x="7385700" y="1139237"/>
            <a:ext cx="10748400" cy="1929759"/>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6600" b="1" dirty="0">
                <a:solidFill>
                  <a:schemeClr val="dk1"/>
                </a:solidFill>
                <a:latin typeface="Nunito Sans"/>
                <a:ea typeface="Nunito Sans"/>
                <a:cs typeface="Nunito Sans"/>
                <a:sym typeface="Nunito Sans"/>
              </a:rPr>
              <a:t>Let’s write a post for social media!</a:t>
            </a:r>
            <a:endParaRPr sz="6600" b="0" i="0" u="none" strike="noStrike" cap="none" dirty="0">
              <a:solidFill>
                <a:schemeClr val="dk1"/>
              </a:solidFill>
              <a:latin typeface="Arial"/>
              <a:ea typeface="Arial"/>
              <a:cs typeface="Arial"/>
              <a:sym typeface="Arial"/>
            </a:endParaRPr>
          </a:p>
        </p:txBody>
      </p:sp>
      <p:sp>
        <p:nvSpPr>
          <p:cNvPr id="387" name="Google Shape;387;g3252cb31f02_0_118"/>
          <p:cNvSpPr txBox="1"/>
          <p:nvPr/>
        </p:nvSpPr>
        <p:spPr>
          <a:xfrm>
            <a:off x="7546076" y="3200300"/>
            <a:ext cx="10017900" cy="54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dk1"/>
                </a:solidFill>
                <a:latin typeface="Calibri"/>
                <a:ea typeface="Calibri"/>
                <a:cs typeface="Calibri"/>
                <a:sym typeface="Calibri"/>
              </a:rPr>
              <a:t>A guide to help you write a post:</a:t>
            </a:r>
            <a:endParaRPr sz="3200" dirty="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dirty="0">
                <a:solidFill>
                  <a:schemeClr val="dk1"/>
                </a:solidFill>
                <a:latin typeface="Calibri"/>
                <a:ea typeface="Calibri"/>
                <a:cs typeface="Calibri"/>
                <a:sym typeface="Calibri"/>
              </a:rPr>
              <a:t>You need a good, topical subject (something people are interested in, e.g. the Oscars and celebrities)</a:t>
            </a:r>
            <a:endParaRPr sz="3200" dirty="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dirty="0">
                <a:solidFill>
                  <a:schemeClr val="dk1"/>
                </a:solidFill>
                <a:latin typeface="Calibri"/>
                <a:ea typeface="Calibri"/>
                <a:cs typeface="Calibri"/>
                <a:sym typeface="Calibri"/>
              </a:rPr>
              <a:t>How can I incorporate such a theme into my own “product”? (e.g. if the Oscars menu were to be made from home-grown produce, the famous master chef would serve this and that)</a:t>
            </a:r>
            <a:endParaRPr sz="3200" dirty="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dirty="0">
                <a:solidFill>
                  <a:schemeClr val="dk1"/>
                </a:solidFill>
                <a:latin typeface="Calibri"/>
                <a:ea typeface="Calibri"/>
                <a:cs typeface="Calibri"/>
                <a:sym typeface="Calibri"/>
              </a:rPr>
              <a:t>something exciting or funny (“Did you know that Reese Witherspoon’s </a:t>
            </a:r>
            <a:r>
              <a:rPr lang="en-US" sz="3200" dirty="0" err="1">
                <a:solidFill>
                  <a:schemeClr val="dk1"/>
                </a:solidFill>
                <a:latin typeface="Calibri"/>
                <a:ea typeface="Calibri"/>
                <a:cs typeface="Calibri"/>
                <a:sym typeface="Calibri"/>
              </a:rPr>
              <a:t>favourite</a:t>
            </a:r>
            <a:r>
              <a:rPr lang="en-US" sz="3200" dirty="0">
                <a:solidFill>
                  <a:schemeClr val="dk1"/>
                </a:solidFill>
                <a:latin typeface="Calibri"/>
                <a:ea typeface="Calibri"/>
                <a:cs typeface="Calibri"/>
                <a:sym typeface="Calibri"/>
              </a:rPr>
              <a:t> cheese is long-aged goat’s cheese, just like the one farmer XY delivers to us every week?”</a:t>
            </a:r>
            <a:endParaRPr sz="3200" dirty="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dirty="0">
                <a:solidFill>
                  <a:schemeClr val="dk1"/>
                </a:solidFill>
                <a:latin typeface="Calibri"/>
                <a:ea typeface="Calibri"/>
                <a:cs typeface="Calibri"/>
                <a:sym typeface="Calibri"/>
              </a:rPr>
              <a:t>You’ll need a good photo/video to go with it</a:t>
            </a:r>
            <a:endParaRPr sz="3200" dirty="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dirty="0">
                <a:solidFill>
                  <a:schemeClr val="dk1"/>
                </a:solidFill>
                <a:latin typeface="Calibri"/>
                <a:ea typeface="Calibri"/>
                <a:cs typeface="Calibri"/>
                <a:sym typeface="Calibri"/>
              </a:rPr>
              <a:t>Call-to-action text at the start: “Did you watch the awards ceremony too?”</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endParaRPr sz="3200" dirty="0">
              <a:solidFill>
                <a:srgbClr val="CC0000"/>
              </a:solidFill>
              <a:latin typeface="Calibri"/>
              <a:ea typeface="Calibri"/>
              <a:cs typeface="Calibri"/>
              <a:sym typeface="Calibri"/>
            </a:endParaRPr>
          </a:p>
        </p:txBody>
      </p:sp>
      <p:sp>
        <p:nvSpPr>
          <p:cNvPr id="388" name="Google Shape;388;g3252cb31f02_0_118"/>
          <p:cNvSpPr txBox="1"/>
          <p:nvPr/>
        </p:nvSpPr>
        <p:spPr>
          <a:xfrm>
            <a:off x="1586150" y="1196425"/>
            <a:ext cx="4537800" cy="283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TASK:</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Create a Facebook post designed to reach as many people as possible!</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p:txBody>
      </p:sp>
      <p:sp>
        <p:nvSpPr>
          <p:cNvPr id="389" name="Google Shape;389;g3252cb31f02_0_118"/>
          <p:cNvSpPr/>
          <p:nvPr/>
        </p:nvSpPr>
        <p:spPr>
          <a:xfrm>
            <a:off x="-3895472" y="4469372"/>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g3252cb31f02_0_118"/>
          <p:cNvSpPr/>
          <p:nvPr/>
        </p:nvSpPr>
        <p:spPr>
          <a:xfrm>
            <a:off x="1716600" y="5157375"/>
            <a:ext cx="5326200" cy="40956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2" name="Google Shape;392;g3252cb31f02_0_118"/>
          <p:cNvSpPr txBox="1"/>
          <p:nvPr/>
        </p:nvSpPr>
        <p:spPr>
          <a:xfrm>
            <a:off x="3451250" y="5527275"/>
            <a:ext cx="2672700" cy="14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Often, the ideas that seem the most extreme make for the best posts!</a:t>
            </a:r>
            <a:endParaRPr sz="32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FD6F44D-1B24-45E9-4D69-4AD238D43FA5}"/>
              </a:ext>
            </a:extLst>
          </p:cNvPr>
          <p:cNvPicPr>
            <a:picLocks noChangeAspect="1"/>
          </p:cNvPicPr>
          <p:nvPr/>
        </p:nvPicPr>
        <p:blipFill>
          <a:blip r:embed="rId4"/>
          <a:stretch>
            <a:fillRect/>
          </a:stretch>
        </p:blipFill>
        <p:spPr>
          <a:xfrm>
            <a:off x="15219363" y="174806"/>
            <a:ext cx="2914737" cy="6503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3252cb31f02_0_169"/>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sp>
        <p:nvSpPr>
          <p:cNvPr id="398" name="Google Shape;398;g3252cb31f02_0_169"/>
          <p:cNvSpPr/>
          <p:nvPr/>
        </p:nvSpPr>
        <p:spPr>
          <a:xfrm>
            <a:off x="8414467" y="7476083"/>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99" name="Google Shape;399;g3252cb31f02_0_169"/>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400" name="Google Shape;400;g3252cb31f02_0_169"/>
          <p:cNvSpPr/>
          <p:nvPr/>
        </p:nvSpPr>
        <p:spPr>
          <a:xfrm>
            <a:off x="3689547" y="31008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g3252cb31f02_0_169"/>
          <p:cNvSpPr/>
          <p:nvPr/>
        </p:nvSpPr>
        <p:spPr>
          <a:xfrm>
            <a:off x="8851057" y="31008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3252cb31f02_0_169"/>
          <p:cNvSpPr/>
          <p:nvPr/>
        </p:nvSpPr>
        <p:spPr>
          <a:xfrm>
            <a:off x="8851057" y="53353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3252cb31f02_0_169"/>
          <p:cNvSpPr/>
          <p:nvPr/>
        </p:nvSpPr>
        <p:spPr>
          <a:xfrm>
            <a:off x="3689547" y="5407678"/>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g3252cb31f02_0_169"/>
          <p:cNvSpPr txBox="1"/>
          <p:nvPr/>
        </p:nvSpPr>
        <p:spPr>
          <a:xfrm>
            <a:off x="-144527" y="1479925"/>
            <a:ext cx="15048300" cy="1169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a:solidFill>
                  <a:srgbClr val="141414"/>
                </a:solidFill>
                <a:latin typeface="Nunito Sans Black"/>
                <a:ea typeface="Nunito Sans Black"/>
                <a:cs typeface="Nunito Sans Black"/>
                <a:sym typeface="Nunito Sans Black"/>
              </a:rPr>
              <a:t>Tools and automation</a:t>
            </a:r>
            <a:endParaRPr sz="1400" b="0" i="0" u="none" strike="noStrike" cap="none">
              <a:solidFill>
                <a:srgbClr val="000000"/>
              </a:solidFill>
              <a:latin typeface="Arial"/>
              <a:ea typeface="Arial"/>
              <a:cs typeface="Arial"/>
              <a:sym typeface="Arial"/>
            </a:endParaRPr>
          </a:p>
        </p:txBody>
      </p:sp>
      <p:sp>
        <p:nvSpPr>
          <p:cNvPr id="405" name="Google Shape;405;g3252cb31f02_0_169"/>
          <p:cNvSpPr txBox="1"/>
          <p:nvPr/>
        </p:nvSpPr>
        <p:spPr>
          <a:xfrm>
            <a:off x="9222029" y="5531707"/>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406" name="Google Shape;406;g3252cb31f02_0_169"/>
          <p:cNvSpPr txBox="1"/>
          <p:nvPr/>
        </p:nvSpPr>
        <p:spPr>
          <a:xfrm>
            <a:off x="4215498" y="6126153"/>
            <a:ext cx="4048200" cy="4926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3200" b="1" dirty="0">
                <a:solidFill>
                  <a:srgbClr val="FFFFFF"/>
                </a:solidFill>
                <a:latin typeface="Nunito Sans"/>
                <a:ea typeface="Nunito Sans"/>
                <a:cs typeface="Nunito Sans"/>
                <a:sym typeface="Nunito Sans"/>
              </a:rPr>
              <a:t>Scheduled content</a:t>
            </a:r>
            <a:endParaRPr sz="1400" b="0" i="0" u="none" strike="noStrike" cap="none" dirty="0">
              <a:solidFill>
                <a:srgbClr val="000000"/>
              </a:solidFill>
              <a:latin typeface="Arial"/>
              <a:ea typeface="Arial"/>
              <a:cs typeface="Arial"/>
              <a:sym typeface="Arial"/>
            </a:endParaRPr>
          </a:p>
        </p:txBody>
      </p:sp>
      <p:sp>
        <p:nvSpPr>
          <p:cNvPr id="407" name="Google Shape;407;g3252cb31f02_0_169"/>
          <p:cNvSpPr txBox="1"/>
          <p:nvPr/>
        </p:nvSpPr>
        <p:spPr>
          <a:xfrm>
            <a:off x="4079416" y="5531707"/>
            <a:ext cx="29034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408" name="Google Shape;408;g3252cb31f02_0_169"/>
          <p:cNvSpPr txBox="1"/>
          <p:nvPr/>
        </p:nvSpPr>
        <p:spPr>
          <a:xfrm>
            <a:off x="9071300" y="3333233"/>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409" name="Google Shape;409;g3252cb31f02_0_169"/>
          <p:cNvSpPr txBox="1"/>
          <p:nvPr/>
        </p:nvSpPr>
        <p:spPr>
          <a:xfrm>
            <a:off x="4920332" y="3564661"/>
            <a:ext cx="4048200" cy="4926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3200" b="1" dirty="0">
                <a:solidFill>
                  <a:srgbClr val="FFFFFF"/>
                </a:solidFill>
                <a:latin typeface="Nunito Sans"/>
                <a:ea typeface="Nunito Sans"/>
                <a:cs typeface="Nunito Sans"/>
                <a:sym typeface="Nunito Sans"/>
              </a:rPr>
              <a:t>Email and newsletters</a:t>
            </a:r>
            <a:endParaRPr sz="1400" b="0" i="0" u="none" strike="noStrike" cap="none" dirty="0">
              <a:solidFill>
                <a:srgbClr val="000000"/>
              </a:solidFill>
              <a:latin typeface="Arial"/>
              <a:ea typeface="Arial"/>
              <a:cs typeface="Arial"/>
              <a:sym typeface="Arial"/>
            </a:endParaRPr>
          </a:p>
        </p:txBody>
      </p:sp>
      <p:sp>
        <p:nvSpPr>
          <p:cNvPr id="410" name="Google Shape;410;g3252cb31f02_0_169"/>
          <p:cNvSpPr txBox="1"/>
          <p:nvPr/>
        </p:nvSpPr>
        <p:spPr>
          <a:xfrm>
            <a:off x="9642375" y="3578550"/>
            <a:ext cx="3665400" cy="1024200"/>
          </a:xfrm>
          <a:prstGeom prst="rect">
            <a:avLst/>
          </a:prstGeom>
          <a:noFill/>
          <a:ln>
            <a:noFill/>
          </a:ln>
        </p:spPr>
        <p:txBody>
          <a:bodyPr spcFirstLastPara="1" wrap="square" lIns="0" tIns="0" rIns="0" bIns="0" anchor="t" anchorCtr="0">
            <a:spAutoFit/>
          </a:bodyPr>
          <a:lstStyle/>
          <a:p>
            <a:pPr marL="457200" lvl="0" indent="0" algn="l" rtl="0">
              <a:lnSpc>
                <a:spcPct val="107916"/>
              </a:lnSpc>
              <a:spcBef>
                <a:spcPts val="0"/>
              </a:spcBef>
              <a:spcAft>
                <a:spcPts val="800"/>
              </a:spcAft>
              <a:buNone/>
            </a:pPr>
            <a:r>
              <a:rPr lang="en-US" sz="3200" b="1">
                <a:solidFill>
                  <a:srgbClr val="FFFFFF"/>
                </a:solidFill>
                <a:latin typeface="Nunito Sans"/>
                <a:ea typeface="Nunito Sans"/>
                <a:cs typeface="Nunito Sans"/>
                <a:sym typeface="Nunito Sans"/>
              </a:rPr>
              <a:t>Automated newsletter</a:t>
            </a:r>
            <a:endParaRPr sz="3200" b="1">
              <a:solidFill>
                <a:srgbClr val="FFFFFF"/>
              </a:solidFill>
              <a:latin typeface="Nunito Sans"/>
              <a:ea typeface="Nunito Sans"/>
              <a:cs typeface="Nunito Sans"/>
              <a:sym typeface="Nunito Sans"/>
            </a:endParaRPr>
          </a:p>
        </p:txBody>
      </p:sp>
      <p:sp>
        <p:nvSpPr>
          <p:cNvPr id="411" name="Google Shape;411;g3252cb31f02_0_169"/>
          <p:cNvSpPr txBox="1"/>
          <p:nvPr/>
        </p:nvSpPr>
        <p:spPr>
          <a:xfrm>
            <a:off x="8871302" y="5674427"/>
            <a:ext cx="4048200" cy="1268809"/>
          </a:xfrm>
          <a:prstGeom prst="rect">
            <a:avLst/>
          </a:prstGeom>
          <a:noFill/>
          <a:ln>
            <a:noFill/>
          </a:ln>
        </p:spPr>
        <p:txBody>
          <a:bodyPr spcFirstLastPara="1" wrap="square" lIns="0" tIns="0" rIns="0" bIns="0" anchor="t" anchorCtr="0">
            <a:spAutoFit/>
          </a:bodyPr>
          <a:lstStyle/>
          <a:p>
            <a:pPr marL="457200" lvl="0" indent="0" algn="ctr" rtl="0">
              <a:lnSpc>
                <a:spcPct val="107916"/>
              </a:lnSpc>
              <a:spcBef>
                <a:spcPts val="0"/>
              </a:spcBef>
              <a:spcAft>
                <a:spcPts val="0"/>
              </a:spcAft>
              <a:buNone/>
            </a:pPr>
            <a:r>
              <a:rPr lang="en-US" sz="3200" b="1" dirty="0">
                <a:solidFill>
                  <a:srgbClr val="FFFFFF"/>
                </a:solidFill>
                <a:latin typeface="Nunito Sans"/>
                <a:ea typeface="Nunito Sans"/>
                <a:cs typeface="Nunito Sans"/>
                <a:sym typeface="Nunito Sans"/>
              </a:rPr>
              <a:t>Tools </a:t>
            </a:r>
            <a:endParaRPr sz="3200" b="1" dirty="0">
              <a:solidFill>
                <a:srgbClr val="FFFFFF"/>
              </a:solidFill>
              <a:latin typeface="Nunito Sans"/>
              <a:ea typeface="Nunito Sans"/>
              <a:cs typeface="Nunito Sans"/>
              <a:sym typeface="Nunito Sans"/>
            </a:endParaRPr>
          </a:p>
          <a:p>
            <a:pPr marL="457200" lvl="0" indent="0" algn="ctr" rtl="0">
              <a:lnSpc>
                <a:spcPct val="107916"/>
              </a:lnSpc>
              <a:spcBef>
                <a:spcPts val="800"/>
              </a:spcBef>
              <a:spcAft>
                <a:spcPts val="800"/>
              </a:spcAft>
              <a:buNone/>
            </a:pPr>
            <a:r>
              <a:rPr lang="en-US" sz="3200" b="1" dirty="0">
                <a:solidFill>
                  <a:srgbClr val="FFFFFF"/>
                </a:solidFill>
                <a:latin typeface="Nunito Sans"/>
                <a:ea typeface="Nunito Sans"/>
                <a:cs typeface="Nunito Sans"/>
                <a:sym typeface="Nunito Sans"/>
              </a:rPr>
              <a:t>coordination</a:t>
            </a:r>
            <a:endParaRPr sz="3200" b="1" dirty="0">
              <a:solidFill>
                <a:srgbClr val="FFFFFF"/>
              </a:solidFill>
              <a:latin typeface="Nunito Sans"/>
              <a:ea typeface="Nunito Sans"/>
              <a:cs typeface="Nunito Sans"/>
              <a:sym typeface="Nunito Sans"/>
            </a:endParaRPr>
          </a:p>
        </p:txBody>
      </p:sp>
      <p:sp>
        <p:nvSpPr>
          <p:cNvPr id="413" name="Google Shape;413;g3252cb31f02_0_169"/>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E1CB6204-2B78-0427-E611-F60B862D71CF}"/>
              </a:ext>
            </a:extLst>
          </p:cNvPr>
          <p:cNvPicPr>
            <a:picLocks noChangeAspect="1"/>
          </p:cNvPicPr>
          <p:nvPr/>
        </p:nvPicPr>
        <p:blipFill>
          <a:blip r:embed="rId5"/>
          <a:stretch>
            <a:fillRect/>
          </a:stretch>
        </p:blipFill>
        <p:spPr>
          <a:xfrm>
            <a:off x="774810" y="464845"/>
            <a:ext cx="2914737" cy="65031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252cb31f02_0_190"/>
          <p:cNvSpPr/>
          <p:nvPr/>
        </p:nvSpPr>
        <p:spPr>
          <a:xfrm>
            <a:off x="767125" y="1028642"/>
            <a:ext cx="6175829" cy="294043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9" name="Google Shape;419;g3252cb31f02_0_190"/>
          <p:cNvSpPr txBox="1"/>
          <p:nvPr/>
        </p:nvSpPr>
        <p:spPr>
          <a:xfrm>
            <a:off x="7289650" y="1723050"/>
            <a:ext cx="10748400" cy="1169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Email and newsletter</a:t>
            </a:r>
            <a:endParaRPr sz="1400" b="0" i="0" u="none" strike="noStrike" cap="none">
              <a:solidFill>
                <a:srgbClr val="000000"/>
              </a:solidFill>
              <a:latin typeface="Arial"/>
              <a:ea typeface="Arial"/>
              <a:cs typeface="Arial"/>
              <a:sym typeface="Arial"/>
            </a:endParaRPr>
          </a:p>
        </p:txBody>
      </p:sp>
      <p:sp>
        <p:nvSpPr>
          <p:cNvPr id="420" name="Google Shape;420;g3252cb31f02_0_190"/>
          <p:cNvSpPr txBox="1"/>
          <p:nvPr/>
        </p:nvSpPr>
        <p:spPr>
          <a:xfrm>
            <a:off x="7654900" y="3332850"/>
            <a:ext cx="10017900" cy="54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The format of an email is the same as that of a handwritten letter:</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salutation (tailored to the target group, segmentation)</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subject line (clear, attention-grabbing – Temu’s newsletters are a bad example)</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content of the email: sales and editorial content maximum 50-50%, but ideally sales content should be only 10% per email or, based on 5 emails: 3 informative + 2 sales-only</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footer: logo, name, contact details</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clickable links, buttons, and possibly order forms and payment options</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u="sng">
                <a:solidFill>
                  <a:schemeClr val="hlink"/>
                </a:solidFill>
                <a:latin typeface="Calibri"/>
                <a:ea typeface="Calibri"/>
                <a:cs typeface="Calibri"/>
                <a:sym typeface="Calibri"/>
                <a:hlinkClick r:id="rId3"/>
              </a:rPr>
              <a:t>MailChimp</a:t>
            </a:r>
            <a:r>
              <a:rPr lang="en-US" sz="3200">
                <a:solidFill>
                  <a:schemeClr val="dk1"/>
                </a:solidFill>
                <a:latin typeface="Calibri"/>
                <a:ea typeface="Calibri"/>
                <a:cs typeface="Calibri"/>
                <a:sym typeface="Calibri"/>
              </a:rPr>
              <a:t>, SalesAutopilot, MailerLite</a:t>
            </a:r>
            <a:endParaRPr sz="3200">
              <a:solidFill>
                <a:schemeClr val="dk1"/>
              </a:solidFill>
              <a:latin typeface="Calibri"/>
              <a:ea typeface="Calibri"/>
              <a:cs typeface="Calibri"/>
              <a:sym typeface="Calibri"/>
            </a:endParaRPr>
          </a:p>
        </p:txBody>
      </p:sp>
      <p:sp>
        <p:nvSpPr>
          <p:cNvPr id="421" name="Google Shape;421;g3252cb31f02_0_190"/>
          <p:cNvSpPr txBox="1"/>
          <p:nvPr/>
        </p:nvSpPr>
        <p:spPr>
          <a:xfrm>
            <a:off x="1586138" y="1196425"/>
            <a:ext cx="45378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TASK:</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Let’s write a newsletter template!</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p:txBody>
      </p:sp>
      <p:sp>
        <p:nvSpPr>
          <p:cNvPr id="422" name="Google Shape;422;g3252cb31f02_0_190"/>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4">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85554A2E-849D-03A8-9AA7-E2F5CA21306C}"/>
              </a:ext>
            </a:extLst>
          </p:cNvPr>
          <p:cNvPicPr>
            <a:picLocks noChangeAspect="1"/>
          </p:cNvPicPr>
          <p:nvPr/>
        </p:nvPicPr>
        <p:blipFill>
          <a:blip r:embed="rId5"/>
          <a:stretch>
            <a:fillRect/>
          </a:stretch>
        </p:blipFill>
        <p:spPr>
          <a:xfrm>
            <a:off x="15219363" y="174806"/>
            <a:ext cx="2914737" cy="6503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3700" t="-34821" r="-6996"/>
            </a:stretch>
          </a:blipFill>
          <a:ln>
            <a:noFill/>
          </a:ln>
        </p:spPr>
        <p:txBody>
          <a:bodyPr/>
          <a:lstStyle/>
          <a:p>
            <a:endParaRPr lang="hu-HU"/>
          </a:p>
        </p:txBody>
      </p:sp>
      <p:sp>
        <p:nvSpPr>
          <p:cNvPr id="105" name="Google Shape;105;p2"/>
          <p:cNvSpPr/>
          <p:nvPr/>
        </p:nvSpPr>
        <p:spPr>
          <a:xfrm>
            <a:off x="1028700" y="1443037"/>
            <a:ext cx="16230600" cy="7315999"/>
          </a:xfrm>
          <a:custGeom>
            <a:avLst/>
            <a:gdLst/>
            <a:ahLst/>
            <a:cxnLst/>
            <a:rect l="l" t="t" r="r" b="b"/>
            <a:pathLst>
              <a:path w="6862939" h="3093494" extrusionOk="0">
                <a:moveTo>
                  <a:pt x="6738479" y="3093494"/>
                </a:moveTo>
                <a:lnTo>
                  <a:pt x="124460" y="3093494"/>
                </a:lnTo>
                <a:cubicBezTo>
                  <a:pt x="55880" y="3093494"/>
                  <a:pt x="0" y="3037614"/>
                  <a:pt x="0" y="2969034"/>
                </a:cubicBezTo>
                <a:lnTo>
                  <a:pt x="0" y="124460"/>
                </a:lnTo>
                <a:cubicBezTo>
                  <a:pt x="0" y="55880"/>
                  <a:pt x="55880" y="0"/>
                  <a:pt x="124460" y="0"/>
                </a:cubicBezTo>
                <a:lnTo>
                  <a:pt x="6738479" y="0"/>
                </a:lnTo>
                <a:cubicBezTo>
                  <a:pt x="6807059" y="0"/>
                  <a:pt x="6862939" y="55880"/>
                  <a:pt x="6862939" y="124460"/>
                </a:cubicBezTo>
                <a:lnTo>
                  <a:pt x="6862939" y="2969034"/>
                </a:lnTo>
                <a:cubicBezTo>
                  <a:pt x="6862939" y="3037614"/>
                  <a:pt x="6807059" y="3093494"/>
                  <a:pt x="6738479" y="3093494"/>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6" name="Google Shape;106;p2"/>
          <p:cNvSpPr/>
          <p:nvPr/>
        </p:nvSpPr>
        <p:spPr>
          <a:xfrm>
            <a:off x="14864140" y="772575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87307"/>
          </a:solidFill>
          <a:ln>
            <a:noFill/>
          </a:ln>
        </p:spPr>
        <p:txBody>
          <a:bodyPr spcFirstLastPara="1" wrap="square" lIns="91425" tIns="91425" rIns="91425" bIns="91425" anchor="ctr" anchorCtr="0">
            <a:noAutofit/>
          </a:bodyPr>
          <a:lstStyle/>
          <a:p>
            <a:endParaRPr/>
          </a:p>
        </p:txBody>
      </p:sp>
      <p:cxnSp>
        <p:nvCxnSpPr>
          <p:cNvPr id="107" name="Google Shape;107;p2"/>
          <p:cNvCxnSpPr/>
          <p:nvPr/>
        </p:nvCxnSpPr>
        <p:spPr>
          <a:xfrm rot="5400000">
            <a:off x="15307919" y="8417186"/>
            <a:ext cx="571508" cy="0"/>
          </a:xfrm>
          <a:prstGeom prst="straightConnector1">
            <a:avLst/>
          </a:prstGeom>
          <a:noFill/>
          <a:ln w="76200" cap="rnd" cmpd="sng">
            <a:solidFill>
              <a:srgbClr val="FFFFFF"/>
            </a:solidFill>
            <a:prstDash val="solid"/>
            <a:round/>
            <a:headEnd type="none" w="sm" len="sm"/>
            <a:tailEnd type="stealth" w="med" len="med"/>
          </a:ln>
        </p:spPr>
      </p:cxnSp>
      <p:sp>
        <p:nvSpPr>
          <p:cNvPr id="110" name="Google Shape;110;p2"/>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txBody>
          <a:bodyPr/>
          <a:lstStyle/>
          <a:p>
            <a:endParaRPr lang="hu-HU"/>
          </a:p>
        </p:txBody>
      </p:sp>
      <p:sp>
        <p:nvSpPr>
          <p:cNvPr id="112" name="Google Shape;112;p2"/>
          <p:cNvSpPr txBox="1"/>
          <p:nvPr/>
        </p:nvSpPr>
        <p:spPr>
          <a:xfrm>
            <a:off x="10169604" y="5081097"/>
            <a:ext cx="6353582" cy="526298"/>
          </a:xfrm>
          <a:prstGeom prst="rect">
            <a:avLst/>
          </a:prstGeom>
          <a:noFill/>
          <a:ln>
            <a:noFill/>
          </a:ln>
        </p:spPr>
        <p:txBody>
          <a:bodyPr spcFirstLastPara="1" wrap="square" lIns="0" tIns="0" rIns="0" bIns="0" anchor="t" anchorCtr="0">
            <a:spAutoFit/>
          </a:bodyPr>
          <a:lstStyle/>
          <a:p>
            <a:pPr>
              <a:lnSpc>
                <a:spcPct val="94972"/>
              </a:lnSpc>
            </a:pPr>
            <a:r>
              <a:rPr lang="hu-HU" sz="3600" b="1" dirty="0">
                <a:solidFill>
                  <a:srgbClr val="487307"/>
                </a:solidFill>
                <a:latin typeface="Nunito Sans"/>
                <a:ea typeface="Nunito Sans"/>
                <a:cs typeface="Nunito Sans"/>
                <a:sym typeface="Nunito Sans"/>
              </a:rPr>
              <a:t>Presented by</a:t>
            </a:r>
            <a:r>
              <a:rPr lang="en-US" sz="3600" b="1" dirty="0">
                <a:solidFill>
                  <a:srgbClr val="487307"/>
                </a:solidFill>
                <a:latin typeface="Nunito Sans"/>
                <a:ea typeface="Nunito Sans"/>
                <a:cs typeface="Nunito Sans"/>
                <a:sym typeface="Nunito Sans"/>
              </a:rPr>
              <a:t>:</a:t>
            </a:r>
            <a:endParaRPr dirty="0"/>
          </a:p>
        </p:txBody>
      </p:sp>
      <p:sp>
        <p:nvSpPr>
          <p:cNvPr id="113" name="Google Shape;113;p2"/>
          <p:cNvSpPr txBox="1"/>
          <p:nvPr/>
        </p:nvSpPr>
        <p:spPr>
          <a:xfrm>
            <a:off x="1957388" y="2381855"/>
            <a:ext cx="6353582" cy="526298"/>
          </a:xfrm>
          <a:prstGeom prst="rect">
            <a:avLst/>
          </a:prstGeom>
          <a:noFill/>
          <a:ln>
            <a:noFill/>
          </a:ln>
        </p:spPr>
        <p:txBody>
          <a:bodyPr spcFirstLastPara="1" wrap="square" lIns="0" tIns="0" rIns="0" bIns="0" anchor="t" anchorCtr="0">
            <a:spAutoFit/>
          </a:bodyPr>
          <a:lstStyle/>
          <a:p>
            <a:pPr>
              <a:lnSpc>
                <a:spcPct val="94972"/>
              </a:lnSpc>
            </a:pPr>
            <a:r>
              <a:rPr lang="en-US" sz="3600" b="1" dirty="0">
                <a:solidFill>
                  <a:srgbClr val="487307"/>
                </a:solidFill>
                <a:latin typeface="Nunito Sans"/>
                <a:ea typeface="Nunito Sans"/>
                <a:cs typeface="Nunito Sans"/>
                <a:sym typeface="Nunito Sans"/>
              </a:rPr>
              <a:t>LEAP </a:t>
            </a:r>
            <a:r>
              <a:rPr lang="hu-HU" sz="3600" b="1" dirty="0">
                <a:solidFill>
                  <a:srgbClr val="487307"/>
                </a:solidFill>
                <a:latin typeface="Nunito Sans"/>
                <a:ea typeface="Nunito Sans"/>
                <a:cs typeface="Nunito Sans"/>
                <a:sym typeface="Nunito Sans"/>
              </a:rPr>
              <a:t>partnership</a:t>
            </a:r>
            <a:r>
              <a:rPr lang="en-US" sz="3600" b="1" dirty="0">
                <a:solidFill>
                  <a:srgbClr val="487307"/>
                </a:solidFill>
                <a:latin typeface="Nunito Sans"/>
                <a:ea typeface="Nunito Sans"/>
                <a:cs typeface="Nunito Sans"/>
                <a:sym typeface="Nunito Sans"/>
              </a:rPr>
              <a:t>:</a:t>
            </a:r>
            <a:endParaRPr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4044" y="3837688"/>
            <a:ext cx="2200276" cy="22002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4773" y="3071333"/>
            <a:ext cx="2822048" cy="2029704"/>
          </a:xfrm>
          <a:prstGeom prst="rect">
            <a:avLst/>
          </a:prstGeom>
        </p:spPr>
      </p:pic>
      <p:sp>
        <p:nvSpPr>
          <p:cNvPr id="4" name="TextBox 3"/>
          <p:cNvSpPr txBox="1"/>
          <p:nvPr/>
        </p:nvSpPr>
        <p:spPr>
          <a:xfrm>
            <a:off x="10160911" y="6037964"/>
            <a:ext cx="6512601" cy="861774"/>
          </a:xfrm>
          <a:prstGeom prst="rect">
            <a:avLst/>
          </a:prstGeom>
          <a:noFill/>
        </p:spPr>
        <p:txBody>
          <a:bodyPr wrap="square" rtlCol="0">
            <a:spAutoFit/>
          </a:bodyPr>
          <a:lstStyle/>
          <a:p>
            <a:pPr lvl="0"/>
            <a:r>
              <a:rPr lang="en-US" sz="3600" b="1" dirty="0">
                <a:solidFill>
                  <a:srgbClr val="487307"/>
                </a:solidFill>
                <a:latin typeface="Nunito Sans"/>
                <a:ea typeface="Nunito Sans"/>
                <a:cs typeface="Nunito Sans"/>
                <a:sym typeface="Nunito Sans Black"/>
              </a:rPr>
              <a:t>ERIKA VARGÁNÉ TOPOR</a:t>
            </a:r>
            <a:endParaRPr lang="en-US" sz="3600" b="1" dirty="0">
              <a:solidFill>
                <a:srgbClr val="487307"/>
              </a:solidFill>
              <a:latin typeface="Nunito Sans"/>
              <a:ea typeface="Nunito Sans"/>
              <a:cs typeface="Nunito Sans"/>
            </a:endParaRPr>
          </a:p>
          <a:p>
            <a:endParaRPr lang="en-GB" dirty="0"/>
          </a:p>
        </p:txBody>
      </p:sp>
      <p:pic>
        <p:nvPicPr>
          <p:cNvPr id="5" name="Picture 4">
            <a:extLst>
              <a:ext uri="{FF2B5EF4-FFF2-40B4-BE49-F238E27FC236}">
                <a16:creationId xmlns:a16="http://schemas.microsoft.com/office/drawing/2014/main" id="{A5E5B4FF-8AFD-529C-898D-F4E840A263B4}"/>
              </a:ext>
            </a:extLst>
          </p:cNvPr>
          <p:cNvPicPr>
            <a:picLocks noChangeAspect="1"/>
          </p:cNvPicPr>
          <p:nvPr/>
        </p:nvPicPr>
        <p:blipFill>
          <a:blip r:embed="rId7"/>
          <a:stretch>
            <a:fillRect/>
          </a:stretch>
        </p:blipFill>
        <p:spPr>
          <a:xfrm>
            <a:off x="1028700" y="466952"/>
            <a:ext cx="2914737" cy="650314"/>
          </a:xfrm>
          <a:prstGeom prst="rect">
            <a:avLst/>
          </a:prstGeom>
        </p:spPr>
      </p:pic>
      <p:pic>
        <p:nvPicPr>
          <p:cNvPr id="7" name="Picture 6">
            <a:extLst>
              <a:ext uri="{FF2B5EF4-FFF2-40B4-BE49-F238E27FC236}">
                <a16:creationId xmlns:a16="http://schemas.microsoft.com/office/drawing/2014/main" id="{1DB61819-AF51-78B8-174A-38E434F2A9D0}"/>
              </a:ext>
            </a:extLst>
          </p:cNvPr>
          <p:cNvPicPr>
            <a:picLocks noChangeAspect="1"/>
          </p:cNvPicPr>
          <p:nvPr/>
        </p:nvPicPr>
        <p:blipFill>
          <a:blip r:embed="rId8"/>
          <a:stretch>
            <a:fillRect/>
          </a:stretch>
        </p:blipFill>
        <p:spPr>
          <a:xfrm>
            <a:off x="2237645" y="5344246"/>
            <a:ext cx="2822049" cy="1216168"/>
          </a:xfrm>
          <a:prstGeom prst="rect">
            <a:avLst/>
          </a:prstGeom>
        </p:spPr>
      </p:pic>
    </p:spTree>
    <p:extLst>
      <p:ext uri="{BB962C8B-B14F-4D97-AF65-F5344CB8AC3E}">
        <p14:creationId xmlns:p14="http://schemas.microsoft.com/office/powerpoint/2010/main" val="256464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252cb31f02_0_210"/>
          <p:cNvSpPr/>
          <p:nvPr/>
        </p:nvSpPr>
        <p:spPr>
          <a:xfrm>
            <a:off x="767125" y="1028642"/>
            <a:ext cx="6175829" cy="294043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g3252cb31f02_0_210"/>
          <p:cNvSpPr txBox="1"/>
          <p:nvPr/>
        </p:nvSpPr>
        <p:spPr>
          <a:xfrm>
            <a:off x="7289650" y="1028638"/>
            <a:ext cx="10748400" cy="1169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Scheduled content</a:t>
            </a:r>
            <a:endParaRPr sz="1400" b="0" i="0" u="none" strike="noStrike" cap="none">
              <a:solidFill>
                <a:srgbClr val="000000"/>
              </a:solidFill>
              <a:latin typeface="Arial"/>
              <a:ea typeface="Arial"/>
              <a:cs typeface="Arial"/>
              <a:sym typeface="Arial"/>
            </a:endParaRPr>
          </a:p>
        </p:txBody>
      </p:sp>
      <p:sp>
        <p:nvSpPr>
          <p:cNvPr id="430" name="Google Shape;430;g3252cb31f02_0_210"/>
          <p:cNvSpPr txBox="1"/>
          <p:nvPr/>
        </p:nvSpPr>
        <p:spPr>
          <a:xfrm>
            <a:off x="7654900" y="3332850"/>
            <a:ext cx="10017900" cy="5460900"/>
          </a:xfrm>
          <a:prstGeom prst="rect">
            <a:avLst/>
          </a:prstGeom>
          <a:noFill/>
          <a:ln>
            <a:noFill/>
          </a:ln>
        </p:spPr>
        <p:txBody>
          <a:bodyPr spcFirstLastPara="1" wrap="square" lIns="91425" tIns="91425" rIns="91425" bIns="91425" anchor="t" anchorCtr="0">
            <a:noAutofit/>
          </a:bodyPr>
          <a:lstStyle/>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Producers have the least time of all: let’s make the most of creative periods and produce multiple pieces of content at once: video footage, interview footage, photographic material</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Let’s organise these into a campaign-level schedule and time them</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Align them with our goals, capabilities and current stock levels (e.g. run a campaign for goat’s cheese when it is in stock (or nearly so) and there is no shortage)</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Coordinate with other campaign elements: adverts, press coverage, newsletters, events, tastings, etc…</a:t>
            </a:r>
            <a:endParaRPr sz="3200">
              <a:solidFill>
                <a:schemeClr val="dk1"/>
              </a:solidFill>
              <a:latin typeface="Calibri"/>
              <a:ea typeface="Calibri"/>
              <a:cs typeface="Calibri"/>
              <a:sym typeface="Calibri"/>
            </a:endParaRPr>
          </a:p>
        </p:txBody>
      </p:sp>
      <p:sp>
        <p:nvSpPr>
          <p:cNvPr id="431" name="Google Shape;431;g3252cb31f02_0_210"/>
          <p:cNvSpPr txBox="1"/>
          <p:nvPr/>
        </p:nvSpPr>
        <p:spPr>
          <a:xfrm>
            <a:off x="1586125" y="1580975"/>
            <a:ext cx="45378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This works particularly well on social media platforms if the algorithm is favourable</a:t>
            </a:r>
            <a:endParaRPr sz="3200" b="1">
              <a:solidFill>
                <a:schemeClr val="lt1"/>
              </a:solidFill>
              <a:latin typeface="Calibri"/>
              <a:ea typeface="Calibri"/>
              <a:cs typeface="Calibri"/>
              <a:sym typeface="Calibri"/>
            </a:endParaRPr>
          </a:p>
        </p:txBody>
      </p:sp>
      <p:sp>
        <p:nvSpPr>
          <p:cNvPr id="432" name="Google Shape;432;g3252cb31f02_0_210"/>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95F094F-E595-1D1E-5E1D-2CCA4ABB289F}"/>
              </a:ext>
            </a:extLst>
          </p:cNvPr>
          <p:cNvPicPr>
            <a:picLocks noChangeAspect="1"/>
          </p:cNvPicPr>
          <p:nvPr/>
        </p:nvPicPr>
        <p:blipFill>
          <a:blip r:embed="rId4"/>
          <a:stretch>
            <a:fillRect/>
          </a:stretch>
        </p:blipFill>
        <p:spPr>
          <a:xfrm>
            <a:off x="15219363" y="174806"/>
            <a:ext cx="2914737" cy="65031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3252cb31f02_0_219"/>
          <p:cNvSpPr/>
          <p:nvPr/>
        </p:nvSpPr>
        <p:spPr>
          <a:xfrm>
            <a:off x="767125" y="1028642"/>
            <a:ext cx="6175829" cy="294043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3252cb31f02_0_219"/>
          <p:cNvSpPr txBox="1"/>
          <p:nvPr/>
        </p:nvSpPr>
        <p:spPr>
          <a:xfrm>
            <a:off x="7289650" y="1028638"/>
            <a:ext cx="10748400" cy="2339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Coordinating tools</a:t>
            </a:r>
            <a:endParaRPr sz="1400" b="0" i="0" u="none" strike="noStrike" cap="none">
              <a:solidFill>
                <a:srgbClr val="000000"/>
              </a:solidFill>
              <a:latin typeface="Arial"/>
              <a:ea typeface="Arial"/>
              <a:cs typeface="Arial"/>
              <a:sym typeface="Arial"/>
            </a:endParaRPr>
          </a:p>
        </p:txBody>
      </p:sp>
      <p:sp>
        <p:nvSpPr>
          <p:cNvPr id="440" name="Google Shape;440;g3252cb31f02_0_219"/>
          <p:cNvSpPr txBox="1"/>
          <p:nvPr/>
        </p:nvSpPr>
        <p:spPr>
          <a:xfrm>
            <a:off x="7654900" y="3332850"/>
            <a:ext cx="10017900" cy="5460900"/>
          </a:xfrm>
          <a:prstGeom prst="rect">
            <a:avLst/>
          </a:prstGeom>
          <a:noFill/>
          <a:ln>
            <a:noFill/>
          </a:ln>
        </p:spPr>
        <p:txBody>
          <a:bodyPr spcFirstLastPara="1" wrap="square" lIns="91425" tIns="91425" rIns="91425" bIns="91425" anchor="t" anchorCtr="0">
            <a:noAutofit/>
          </a:bodyPr>
          <a:lstStyle/>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Let’s note down how many channels we’re using simultaneously.</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List the most important seasonal goals: selling all cheese and honey, selling large quantities of seasonal vegetables for preserving in summer, scheduling ‘pick-your-own’ events, farm guest dining programmes – winter and pig slaughter, etc…</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E.g. a press release in January (flu season, colds) featuring an article on the health benefits of honey. The article includes a link to the organisation’s honey supplier, whilst social media features honey recipes and other honey-related content. Gamification: a honey quiz…</a:t>
            </a:r>
            <a:endParaRPr sz="3200">
              <a:solidFill>
                <a:schemeClr val="dk1"/>
              </a:solidFill>
              <a:latin typeface="Calibri"/>
              <a:ea typeface="Calibri"/>
              <a:cs typeface="Calibri"/>
              <a:sym typeface="Calibri"/>
            </a:endParaRPr>
          </a:p>
        </p:txBody>
      </p:sp>
      <p:sp>
        <p:nvSpPr>
          <p:cNvPr id="441" name="Google Shape;441;g3252cb31f02_0_219"/>
          <p:cNvSpPr txBox="1"/>
          <p:nvPr/>
        </p:nvSpPr>
        <p:spPr>
          <a:xfrm>
            <a:off x="1291688" y="1254100"/>
            <a:ext cx="51267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The best tool for this is an Excel spreadsheet!</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Let’s compile as many examples as possible!</a:t>
            </a:r>
            <a:endParaRPr sz="3200" b="1">
              <a:solidFill>
                <a:schemeClr val="lt1"/>
              </a:solidFill>
              <a:latin typeface="Calibri"/>
              <a:ea typeface="Calibri"/>
              <a:cs typeface="Calibri"/>
              <a:sym typeface="Calibri"/>
            </a:endParaRPr>
          </a:p>
        </p:txBody>
      </p:sp>
      <p:sp>
        <p:nvSpPr>
          <p:cNvPr id="442" name="Google Shape;442;g3252cb31f02_0_219"/>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CB4BDE1-EC77-7870-650C-79665AE98732}"/>
              </a:ext>
            </a:extLst>
          </p:cNvPr>
          <p:cNvPicPr>
            <a:picLocks noChangeAspect="1"/>
          </p:cNvPicPr>
          <p:nvPr/>
        </p:nvPicPr>
        <p:blipFill>
          <a:blip r:embed="rId4"/>
          <a:stretch>
            <a:fillRect/>
          </a:stretch>
        </p:blipFill>
        <p:spPr>
          <a:xfrm>
            <a:off x="15219363" y="174806"/>
            <a:ext cx="2914737" cy="65031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3252cb31f02_0_267"/>
          <p:cNvSpPr/>
          <p:nvPr/>
        </p:nvSpPr>
        <p:spPr>
          <a:xfrm>
            <a:off x="767125" y="1028642"/>
            <a:ext cx="6175829" cy="294043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3252cb31f02_0_267"/>
          <p:cNvSpPr txBox="1"/>
          <p:nvPr/>
        </p:nvSpPr>
        <p:spPr>
          <a:xfrm>
            <a:off x="7289650" y="1028650"/>
            <a:ext cx="10748400" cy="20763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7100" b="1">
                <a:solidFill>
                  <a:srgbClr val="141414"/>
                </a:solidFill>
                <a:latin typeface="Nunito Sans"/>
                <a:ea typeface="Nunito Sans"/>
                <a:cs typeface="Nunito Sans"/>
                <a:sym typeface="Nunito Sans"/>
              </a:rPr>
              <a:t>Chatbots and customer management systems</a:t>
            </a:r>
            <a:endParaRPr sz="6500" b="0" i="0" u="none" strike="noStrike" cap="none">
              <a:solidFill>
                <a:srgbClr val="000000"/>
              </a:solidFill>
              <a:latin typeface="Arial"/>
              <a:ea typeface="Arial"/>
              <a:cs typeface="Arial"/>
              <a:sym typeface="Arial"/>
            </a:endParaRPr>
          </a:p>
        </p:txBody>
      </p:sp>
      <p:sp>
        <p:nvSpPr>
          <p:cNvPr id="450" name="Google Shape;450;g3252cb31f02_0_267"/>
          <p:cNvSpPr txBox="1"/>
          <p:nvPr/>
        </p:nvSpPr>
        <p:spPr>
          <a:xfrm>
            <a:off x="7325900" y="3273675"/>
            <a:ext cx="10652400" cy="54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solidFill>
                  <a:schemeClr val="dk1"/>
                </a:solidFill>
                <a:latin typeface="Calibri"/>
                <a:ea typeface="Calibri"/>
                <a:cs typeface="Calibri"/>
                <a:sym typeface="Calibri"/>
              </a:rPr>
              <a:t>Automation requires robust customer management:</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customer data</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product inventory management</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invoicing</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delivery notes</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supplier data</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supplier contracts (filing)</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marketing platforms (for sales and general communication)</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customer service,...</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0" lvl="0" indent="0" algn="l" rtl="0">
              <a:spcBef>
                <a:spcPts val="0"/>
              </a:spcBef>
              <a:spcAft>
                <a:spcPts val="0"/>
              </a:spcAft>
              <a:buNone/>
            </a:pPr>
            <a:r>
              <a:rPr lang="en-US" sz="2100">
                <a:solidFill>
                  <a:schemeClr val="dk1"/>
                </a:solidFill>
                <a:latin typeface="Calibri"/>
                <a:ea typeface="Calibri"/>
                <a:cs typeface="Calibri"/>
                <a:sym typeface="Calibri"/>
              </a:rPr>
              <a:t>By the time a system realises that certain processes can be outsourced, a very substantial database is already in place in the background. The purpose of these databases is to enable us to retrieve data from them anywhere and at any time, because marketing activities must also be measurable:</a:t>
            </a:r>
            <a:endParaRPr sz="2100">
              <a:solidFill>
                <a:schemeClr val="dk1"/>
              </a:solidFill>
              <a:latin typeface="Calibri"/>
              <a:ea typeface="Calibri"/>
              <a:cs typeface="Calibri"/>
              <a:sym typeface="Calibri"/>
            </a:endParaRPr>
          </a:p>
          <a:p>
            <a:pPr marL="0" lvl="0" indent="0" algn="l" rtl="0">
              <a:spcBef>
                <a:spcPts val="0"/>
              </a:spcBef>
              <a:spcAft>
                <a:spcPts val="0"/>
              </a:spcAft>
              <a:buNone/>
            </a:pP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what percentage of customers are active</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what are the average basket values</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the best-selling products</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weekly order numbers (e.g. for packaging materials)</a:t>
            </a:r>
            <a:endParaRPr sz="210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which of our marketing activities is the most profitable …</a:t>
            </a:r>
            <a:endParaRPr sz="2100">
              <a:solidFill>
                <a:schemeClr val="dk1"/>
              </a:solidFill>
              <a:latin typeface="Calibri"/>
              <a:ea typeface="Calibri"/>
              <a:cs typeface="Calibri"/>
              <a:sym typeface="Calibri"/>
            </a:endParaRPr>
          </a:p>
        </p:txBody>
      </p:sp>
      <p:sp>
        <p:nvSpPr>
          <p:cNvPr id="451" name="Google Shape;451;g3252cb31f02_0_267"/>
          <p:cNvSpPr txBox="1"/>
          <p:nvPr/>
        </p:nvSpPr>
        <p:spPr>
          <a:xfrm>
            <a:off x="1586138" y="1196425"/>
            <a:ext cx="45378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TASK:</a:t>
            </a: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Let’s list all the administrative tasks we have as REL coordinators!</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p:txBody>
      </p:sp>
      <p:sp>
        <p:nvSpPr>
          <p:cNvPr id="452" name="Google Shape;452;g3252cb31f02_0_267"/>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3252cb31f02_0_267"/>
          <p:cNvSpPr/>
          <p:nvPr/>
        </p:nvSpPr>
        <p:spPr>
          <a:xfrm>
            <a:off x="14733668" y="134488"/>
            <a:ext cx="3400439" cy="725427"/>
          </a:xfrm>
          <a:custGeom>
            <a:avLst/>
            <a:gdLst/>
            <a:ahLst/>
            <a:cxnLst/>
            <a:rect l="l" t="t" r="r" b="b"/>
            <a:pathLst>
              <a:path w="3400439" h="725427" extrusionOk="0">
                <a:moveTo>
                  <a:pt x="0" y="0"/>
                </a:moveTo>
                <a:lnTo>
                  <a:pt x="3400439" y="0"/>
                </a:lnTo>
                <a:lnTo>
                  <a:pt x="3400439" y="725427"/>
                </a:lnTo>
                <a:lnTo>
                  <a:pt x="0" y="725427"/>
                </a:lnTo>
                <a:lnTo>
                  <a:pt x="0" y="0"/>
                </a:lnTo>
                <a:close/>
              </a:path>
            </a:pathLst>
          </a:custGeom>
          <a:blipFill rotWithShape="1">
            <a:blip r:embed="rId4">
              <a:alphaModFix/>
            </a:blip>
            <a:stretch>
              <a:fillRect/>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252cb31f02_0_228"/>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2" b="-360145"/>
            </a:stretch>
          </a:blipFill>
          <a:ln>
            <a:noFill/>
          </a:ln>
        </p:spPr>
      </p:sp>
      <p:sp>
        <p:nvSpPr>
          <p:cNvPr id="459" name="Google Shape;459;g3252cb31f02_0_228"/>
          <p:cNvSpPr/>
          <p:nvPr/>
        </p:nvSpPr>
        <p:spPr>
          <a:xfrm>
            <a:off x="8414467" y="7476083"/>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60" name="Google Shape;460;g3252cb31f02_0_228"/>
          <p:cNvCxnSpPr/>
          <p:nvPr/>
        </p:nvCxnSpPr>
        <p:spPr>
          <a:xfrm rot="5400000">
            <a:off x="8858250" y="8167512"/>
            <a:ext cx="571500" cy="0"/>
          </a:xfrm>
          <a:prstGeom prst="straightConnector1">
            <a:avLst/>
          </a:prstGeom>
          <a:noFill/>
          <a:ln w="76200" cap="rnd" cmpd="sng">
            <a:solidFill>
              <a:srgbClr val="FFFFFF"/>
            </a:solidFill>
            <a:prstDash val="solid"/>
            <a:round/>
            <a:headEnd type="none" w="sm" len="sm"/>
            <a:tailEnd type="stealth" w="med" len="med"/>
          </a:ln>
        </p:spPr>
      </p:cxnSp>
      <p:sp>
        <p:nvSpPr>
          <p:cNvPr id="461" name="Google Shape;461;g3252cb31f02_0_228"/>
          <p:cNvSpPr/>
          <p:nvPr/>
        </p:nvSpPr>
        <p:spPr>
          <a:xfrm>
            <a:off x="3689547" y="31008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3252cb31f02_0_228"/>
          <p:cNvSpPr/>
          <p:nvPr/>
        </p:nvSpPr>
        <p:spPr>
          <a:xfrm>
            <a:off x="8851057" y="3100845"/>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3252cb31f02_0_228"/>
          <p:cNvSpPr/>
          <p:nvPr/>
        </p:nvSpPr>
        <p:spPr>
          <a:xfrm>
            <a:off x="8851057" y="53353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3252cb31f02_0_228"/>
          <p:cNvSpPr/>
          <p:nvPr/>
        </p:nvSpPr>
        <p:spPr>
          <a:xfrm>
            <a:off x="3689547" y="5335376"/>
            <a:ext cx="4574151" cy="1850809"/>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3252cb31f02_0_228"/>
          <p:cNvSpPr txBox="1"/>
          <p:nvPr/>
        </p:nvSpPr>
        <p:spPr>
          <a:xfrm>
            <a:off x="485625" y="1036450"/>
            <a:ext cx="14356200" cy="1949252"/>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800"/>
              </a:spcAft>
              <a:buNone/>
            </a:pPr>
            <a:r>
              <a:rPr lang="en-US" sz="6000" b="1" dirty="0">
                <a:solidFill>
                  <a:schemeClr val="dk1"/>
                </a:solidFill>
                <a:latin typeface="Nunito"/>
                <a:ea typeface="Nunito"/>
                <a:cs typeface="Nunito"/>
                <a:sym typeface="Nunito"/>
              </a:rPr>
              <a:t>A modern technological revolution in marketing</a:t>
            </a:r>
            <a:endParaRPr sz="6000" i="0" u="none" strike="noStrike" cap="none" dirty="0">
              <a:solidFill>
                <a:srgbClr val="000000"/>
              </a:solidFill>
              <a:latin typeface="Nunito"/>
              <a:ea typeface="Nunito"/>
              <a:cs typeface="Nunito"/>
              <a:sym typeface="Nunito"/>
            </a:endParaRPr>
          </a:p>
        </p:txBody>
      </p:sp>
      <p:sp>
        <p:nvSpPr>
          <p:cNvPr id="466" name="Google Shape;466;g3252cb31f02_0_228"/>
          <p:cNvSpPr txBox="1"/>
          <p:nvPr/>
        </p:nvSpPr>
        <p:spPr>
          <a:xfrm>
            <a:off x="9222029" y="5531707"/>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467" name="Google Shape;467;g3252cb31f02_0_228"/>
          <p:cNvSpPr txBox="1"/>
          <p:nvPr/>
        </p:nvSpPr>
        <p:spPr>
          <a:xfrm>
            <a:off x="4137795" y="5904764"/>
            <a:ext cx="4048200" cy="86177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3200"/>
              <a:buFont typeface="Arial"/>
              <a:buNone/>
            </a:pPr>
            <a:r>
              <a:rPr lang="en-US" sz="2800" b="1" dirty="0">
                <a:solidFill>
                  <a:srgbClr val="FFFFFF"/>
                </a:solidFill>
                <a:latin typeface="Nunito Sans"/>
                <a:ea typeface="Nunito Sans"/>
                <a:cs typeface="Nunito Sans"/>
                <a:sym typeface="Nunito Sans"/>
              </a:rPr>
              <a:t>Chatbots and customer management systems</a:t>
            </a:r>
            <a:endParaRPr sz="2800" b="0" i="0" u="none" strike="noStrike" cap="none" dirty="0">
              <a:solidFill>
                <a:srgbClr val="000000"/>
              </a:solidFill>
              <a:latin typeface="Arial"/>
              <a:ea typeface="Arial"/>
              <a:cs typeface="Arial"/>
              <a:sym typeface="Arial"/>
            </a:endParaRPr>
          </a:p>
        </p:txBody>
      </p:sp>
      <p:sp>
        <p:nvSpPr>
          <p:cNvPr id="468" name="Google Shape;468;g3252cb31f02_0_228"/>
          <p:cNvSpPr txBox="1"/>
          <p:nvPr/>
        </p:nvSpPr>
        <p:spPr>
          <a:xfrm>
            <a:off x="4079416" y="5531707"/>
            <a:ext cx="29034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469" name="Google Shape;469;g3252cb31f02_0_228"/>
          <p:cNvSpPr txBox="1"/>
          <p:nvPr/>
        </p:nvSpPr>
        <p:spPr>
          <a:xfrm>
            <a:off x="9071300" y="3333233"/>
            <a:ext cx="2922600" cy="2154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endParaRPr sz="1400" b="0" i="0" u="none" strike="noStrike" cap="none">
              <a:solidFill>
                <a:srgbClr val="000000"/>
              </a:solidFill>
              <a:latin typeface="Arial"/>
              <a:ea typeface="Arial"/>
              <a:cs typeface="Arial"/>
              <a:sym typeface="Arial"/>
            </a:endParaRPr>
          </a:p>
        </p:txBody>
      </p:sp>
      <p:sp>
        <p:nvSpPr>
          <p:cNvPr id="470" name="Google Shape;470;g3252cb31f02_0_228"/>
          <p:cNvSpPr txBox="1"/>
          <p:nvPr/>
        </p:nvSpPr>
        <p:spPr>
          <a:xfrm>
            <a:off x="4137795" y="3542905"/>
            <a:ext cx="4048200" cy="1152367"/>
          </a:xfrm>
          <a:prstGeom prst="rect">
            <a:avLst/>
          </a:prstGeom>
          <a:noFill/>
          <a:ln>
            <a:noFill/>
          </a:ln>
        </p:spPr>
        <p:txBody>
          <a:bodyPr spcFirstLastPara="1" wrap="square" lIns="0" tIns="0" rIns="0" bIns="0" anchor="t" anchorCtr="0">
            <a:spAutoFit/>
          </a:bodyPr>
          <a:lstStyle/>
          <a:p>
            <a:pPr marL="0" marR="0" lvl="0" indent="0" rtl="0">
              <a:lnSpc>
                <a:spcPct val="116999"/>
              </a:lnSpc>
              <a:spcBef>
                <a:spcPts val="0"/>
              </a:spcBef>
              <a:spcAft>
                <a:spcPts val="0"/>
              </a:spcAft>
              <a:buClr>
                <a:srgbClr val="000000"/>
              </a:buClr>
              <a:buSzPts val="3200"/>
              <a:buFont typeface="Arial"/>
              <a:buNone/>
            </a:pPr>
            <a:r>
              <a:rPr lang="en-US" sz="3200" b="1" dirty="0">
                <a:solidFill>
                  <a:srgbClr val="FFFFFF"/>
                </a:solidFill>
                <a:latin typeface="Nunito Sans"/>
                <a:ea typeface="Nunito Sans"/>
                <a:cs typeface="Nunito Sans"/>
                <a:sym typeface="Nunito Sans"/>
              </a:rPr>
              <a:t>Artificial</a:t>
            </a:r>
            <a:endParaRPr sz="3200" b="1" dirty="0">
              <a:solidFill>
                <a:srgbClr val="FFFFFF"/>
              </a:solidFill>
              <a:latin typeface="Nunito Sans"/>
              <a:ea typeface="Nunito Sans"/>
              <a:cs typeface="Nunito Sans"/>
              <a:sym typeface="Nunito Sans"/>
            </a:endParaRPr>
          </a:p>
          <a:p>
            <a:pPr marL="0" marR="0" lvl="0" indent="0" rtl="0">
              <a:lnSpc>
                <a:spcPct val="116999"/>
              </a:lnSpc>
              <a:spcBef>
                <a:spcPts val="0"/>
              </a:spcBef>
              <a:spcAft>
                <a:spcPts val="0"/>
              </a:spcAft>
              <a:buClr>
                <a:srgbClr val="000000"/>
              </a:buClr>
              <a:buSzPts val="3200"/>
              <a:buFont typeface="Arial"/>
              <a:buNone/>
            </a:pPr>
            <a:r>
              <a:rPr lang="en-US" sz="3200" b="1" dirty="0">
                <a:solidFill>
                  <a:srgbClr val="FFFFFF"/>
                </a:solidFill>
                <a:latin typeface="Nunito Sans"/>
                <a:ea typeface="Nunito Sans"/>
                <a:cs typeface="Nunito Sans"/>
                <a:sym typeface="Nunito Sans"/>
              </a:rPr>
              <a:t>intelligence</a:t>
            </a:r>
            <a:endParaRPr sz="3200" b="1" dirty="0">
              <a:solidFill>
                <a:srgbClr val="FFFFFF"/>
              </a:solidFill>
              <a:latin typeface="Nunito Sans"/>
              <a:ea typeface="Nunito Sans"/>
              <a:cs typeface="Nunito Sans"/>
              <a:sym typeface="Nunito Sans"/>
            </a:endParaRPr>
          </a:p>
        </p:txBody>
      </p:sp>
      <p:sp>
        <p:nvSpPr>
          <p:cNvPr id="471" name="Google Shape;471;g3252cb31f02_0_228"/>
          <p:cNvSpPr txBox="1"/>
          <p:nvPr/>
        </p:nvSpPr>
        <p:spPr>
          <a:xfrm>
            <a:off x="8920999" y="3580562"/>
            <a:ext cx="3665400" cy="492600"/>
          </a:xfrm>
          <a:prstGeom prst="rect">
            <a:avLst/>
          </a:prstGeom>
          <a:noFill/>
          <a:ln>
            <a:noFill/>
          </a:ln>
        </p:spPr>
        <p:txBody>
          <a:bodyPr spcFirstLastPara="1" wrap="square" lIns="0" tIns="0" rIns="0" bIns="0" anchor="t" anchorCtr="0">
            <a:spAutoFit/>
          </a:bodyPr>
          <a:lstStyle/>
          <a:p>
            <a:pPr marL="457200" lvl="0" indent="0" algn="l" rtl="0">
              <a:lnSpc>
                <a:spcPct val="107916"/>
              </a:lnSpc>
              <a:spcBef>
                <a:spcPts val="0"/>
              </a:spcBef>
              <a:spcAft>
                <a:spcPts val="800"/>
              </a:spcAft>
              <a:buNone/>
            </a:pPr>
            <a:r>
              <a:rPr lang="en-US" sz="3200" b="1" dirty="0">
                <a:solidFill>
                  <a:srgbClr val="FFFFFF"/>
                </a:solidFill>
                <a:latin typeface="Nunito Sans"/>
                <a:ea typeface="Nunito Sans"/>
                <a:cs typeface="Nunito Sans"/>
                <a:sym typeface="Nunito Sans"/>
              </a:rPr>
              <a:t>ChatGPT</a:t>
            </a:r>
            <a:endParaRPr sz="3200" b="1" dirty="0">
              <a:solidFill>
                <a:srgbClr val="FFFFFF"/>
              </a:solidFill>
              <a:latin typeface="Nunito Sans"/>
              <a:ea typeface="Nunito Sans"/>
              <a:cs typeface="Nunito Sans"/>
              <a:sym typeface="Nunito Sans"/>
            </a:endParaRPr>
          </a:p>
        </p:txBody>
      </p:sp>
      <p:sp>
        <p:nvSpPr>
          <p:cNvPr id="472" name="Google Shape;472;g3252cb31f02_0_228"/>
          <p:cNvSpPr txBox="1"/>
          <p:nvPr/>
        </p:nvSpPr>
        <p:spPr>
          <a:xfrm>
            <a:off x="8851050" y="5967563"/>
            <a:ext cx="4355100" cy="492600"/>
          </a:xfrm>
          <a:prstGeom prst="rect">
            <a:avLst/>
          </a:prstGeom>
          <a:noFill/>
          <a:ln>
            <a:noFill/>
          </a:ln>
        </p:spPr>
        <p:txBody>
          <a:bodyPr spcFirstLastPara="1" wrap="square" lIns="0" tIns="0" rIns="0" bIns="0" anchor="t" anchorCtr="0">
            <a:spAutoFit/>
          </a:bodyPr>
          <a:lstStyle/>
          <a:p>
            <a:pPr marL="457200" lvl="0" indent="0" algn="l" rtl="0">
              <a:lnSpc>
                <a:spcPct val="107916"/>
              </a:lnSpc>
              <a:spcBef>
                <a:spcPts val="0"/>
              </a:spcBef>
              <a:spcAft>
                <a:spcPts val="800"/>
              </a:spcAft>
              <a:buNone/>
            </a:pPr>
            <a:r>
              <a:rPr lang="en-US" sz="3200" b="1">
                <a:solidFill>
                  <a:srgbClr val="FFFFFF"/>
                </a:solidFill>
                <a:latin typeface="Nunito Sans"/>
                <a:ea typeface="Nunito Sans"/>
                <a:cs typeface="Nunito Sans"/>
                <a:sym typeface="Nunito Sans"/>
              </a:rPr>
              <a:t>Leveraging impact</a:t>
            </a:r>
            <a:endParaRPr sz="3200" b="1">
              <a:solidFill>
                <a:srgbClr val="FFFFFF"/>
              </a:solidFill>
              <a:latin typeface="Nunito Sans"/>
              <a:ea typeface="Nunito Sans"/>
              <a:cs typeface="Nunito Sans"/>
              <a:sym typeface="Nunito Sans"/>
            </a:endParaRPr>
          </a:p>
        </p:txBody>
      </p:sp>
      <p:sp>
        <p:nvSpPr>
          <p:cNvPr id="474" name="Google Shape;474;g3252cb31f02_0_228"/>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4238DA31-598D-6D91-94B2-AD48577F4CF5}"/>
              </a:ext>
            </a:extLst>
          </p:cNvPr>
          <p:cNvPicPr>
            <a:picLocks noChangeAspect="1"/>
          </p:cNvPicPr>
          <p:nvPr/>
        </p:nvPicPr>
        <p:blipFill>
          <a:blip r:embed="rId5"/>
          <a:stretch>
            <a:fillRect/>
          </a:stretch>
        </p:blipFill>
        <p:spPr>
          <a:xfrm>
            <a:off x="485625" y="224209"/>
            <a:ext cx="2914737" cy="65031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3252cb31f02_0_248"/>
          <p:cNvSpPr/>
          <p:nvPr/>
        </p:nvSpPr>
        <p:spPr>
          <a:xfrm>
            <a:off x="767125" y="1028642"/>
            <a:ext cx="6175829" cy="294043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g3252cb31f02_0_248"/>
          <p:cNvSpPr txBox="1"/>
          <p:nvPr/>
        </p:nvSpPr>
        <p:spPr>
          <a:xfrm>
            <a:off x="7289650" y="1028650"/>
            <a:ext cx="10748400" cy="2339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Artificial intelligence</a:t>
            </a:r>
            <a:endParaRPr sz="1400" b="0" i="0" u="none" strike="noStrike" cap="none">
              <a:solidFill>
                <a:srgbClr val="000000"/>
              </a:solidFill>
              <a:latin typeface="Arial"/>
              <a:ea typeface="Arial"/>
              <a:cs typeface="Arial"/>
              <a:sym typeface="Arial"/>
            </a:endParaRPr>
          </a:p>
        </p:txBody>
      </p:sp>
      <p:sp>
        <p:nvSpPr>
          <p:cNvPr id="481" name="Google Shape;481;g3252cb31f02_0_248"/>
          <p:cNvSpPr txBox="1"/>
          <p:nvPr/>
        </p:nvSpPr>
        <p:spPr>
          <a:xfrm>
            <a:off x="1131402" y="1104850"/>
            <a:ext cx="52080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lt1"/>
                </a:solidFill>
                <a:latin typeface="Calibri"/>
                <a:ea typeface="Calibri"/>
                <a:cs typeface="Calibri"/>
                <a:sym typeface="Calibri"/>
              </a:rPr>
              <a:t>TASK:</a:t>
            </a:r>
            <a:endParaRPr sz="3200" b="1" dirty="0">
              <a:solidFill>
                <a:schemeClr val="lt1"/>
              </a:solidFill>
              <a:latin typeface="Calibri"/>
              <a:ea typeface="Calibri"/>
              <a:cs typeface="Calibri"/>
              <a:sym typeface="Calibri"/>
            </a:endParaRPr>
          </a:p>
          <a:p>
            <a:pPr marL="0" lvl="0" indent="0" algn="ctr" rtl="0">
              <a:spcBef>
                <a:spcPts val="0"/>
              </a:spcBef>
              <a:spcAft>
                <a:spcPts val="0"/>
              </a:spcAft>
              <a:buNone/>
            </a:pPr>
            <a:endParaRPr sz="3200" b="1" dirty="0">
              <a:solidFill>
                <a:schemeClr val="lt1"/>
              </a:solidFill>
              <a:latin typeface="Calibri"/>
              <a:ea typeface="Calibri"/>
              <a:cs typeface="Calibri"/>
              <a:sym typeface="Calibri"/>
            </a:endParaRPr>
          </a:p>
          <a:p>
            <a:pPr marL="0" lvl="0" indent="0" algn="ctr" rtl="0">
              <a:spcBef>
                <a:spcPts val="0"/>
              </a:spcBef>
              <a:spcAft>
                <a:spcPts val="0"/>
              </a:spcAft>
              <a:buNone/>
            </a:pPr>
            <a:r>
              <a:rPr lang="en-US" sz="3200" b="1" dirty="0">
                <a:solidFill>
                  <a:schemeClr val="lt1"/>
                </a:solidFill>
                <a:latin typeface="Calibri"/>
                <a:ea typeface="Calibri"/>
                <a:cs typeface="Calibri"/>
                <a:sym typeface="Calibri"/>
              </a:rPr>
              <a:t>Let’s start </a:t>
            </a:r>
            <a:r>
              <a:rPr lang="en-US" sz="3200" b="1" dirty="0" err="1">
                <a:solidFill>
                  <a:schemeClr val="lt1"/>
                </a:solidFill>
                <a:latin typeface="Calibri"/>
                <a:ea typeface="Calibri"/>
                <a:cs typeface="Calibri"/>
                <a:sym typeface="Calibri"/>
              </a:rPr>
              <a:t>practising</a:t>
            </a:r>
            <a:r>
              <a:rPr lang="en-US" sz="3200" b="1" dirty="0">
                <a:solidFill>
                  <a:schemeClr val="lt1"/>
                </a:solidFill>
                <a:latin typeface="Calibri"/>
                <a:ea typeface="Calibri"/>
                <a:cs typeface="Calibri"/>
                <a:sym typeface="Calibri"/>
              </a:rPr>
              <a:t> with smart tools: e.g. Canva, Bing Image Creator</a:t>
            </a:r>
            <a:endParaRPr sz="3200" b="1" dirty="0">
              <a:solidFill>
                <a:schemeClr val="lt1"/>
              </a:solidFill>
              <a:latin typeface="Calibri"/>
              <a:ea typeface="Calibri"/>
              <a:cs typeface="Calibri"/>
              <a:sym typeface="Calibri"/>
            </a:endParaRPr>
          </a:p>
          <a:p>
            <a:pPr marL="0" lvl="0" indent="0" algn="ctr" rtl="0">
              <a:spcBef>
                <a:spcPts val="0"/>
              </a:spcBef>
              <a:spcAft>
                <a:spcPts val="0"/>
              </a:spcAft>
              <a:buNone/>
            </a:pPr>
            <a:endParaRPr sz="3200" b="1" dirty="0">
              <a:solidFill>
                <a:schemeClr val="lt1"/>
              </a:solidFill>
              <a:latin typeface="Calibri"/>
              <a:ea typeface="Calibri"/>
              <a:cs typeface="Calibri"/>
              <a:sym typeface="Calibri"/>
            </a:endParaRPr>
          </a:p>
          <a:p>
            <a:pPr marL="0" lvl="0" indent="0" algn="ctr" rtl="0">
              <a:spcBef>
                <a:spcPts val="0"/>
              </a:spcBef>
              <a:spcAft>
                <a:spcPts val="0"/>
              </a:spcAft>
              <a:buNone/>
            </a:pPr>
            <a:endParaRPr sz="3200" b="1" dirty="0">
              <a:solidFill>
                <a:schemeClr val="lt1"/>
              </a:solidFill>
              <a:latin typeface="Calibri"/>
              <a:ea typeface="Calibri"/>
              <a:cs typeface="Calibri"/>
              <a:sym typeface="Calibri"/>
            </a:endParaRPr>
          </a:p>
        </p:txBody>
      </p:sp>
      <p:sp>
        <p:nvSpPr>
          <p:cNvPr id="482" name="Google Shape;482;g3252cb31f02_0_248"/>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4" name="Google Shape;484;g3252cb31f02_0_248"/>
          <p:cNvPicPr preferRelativeResize="0"/>
          <p:nvPr/>
        </p:nvPicPr>
        <p:blipFill>
          <a:blip r:embed="rId4">
            <a:alphaModFix/>
          </a:blip>
          <a:stretch>
            <a:fillRect/>
          </a:stretch>
        </p:blipFill>
        <p:spPr>
          <a:xfrm>
            <a:off x="-134401" y="5215025"/>
            <a:ext cx="5071974" cy="5071974"/>
          </a:xfrm>
          <a:prstGeom prst="rect">
            <a:avLst/>
          </a:prstGeom>
          <a:noFill/>
          <a:ln>
            <a:noFill/>
          </a:ln>
        </p:spPr>
      </p:pic>
      <p:pic>
        <p:nvPicPr>
          <p:cNvPr id="485" name="Google Shape;485;g3252cb31f02_0_248"/>
          <p:cNvPicPr preferRelativeResize="0"/>
          <p:nvPr/>
        </p:nvPicPr>
        <p:blipFill>
          <a:blip r:embed="rId5">
            <a:alphaModFix/>
          </a:blip>
          <a:stretch>
            <a:fillRect/>
          </a:stretch>
        </p:blipFill>
        <p:spPr>
          <a:xfrm>
            <a:off x="5057151" y="4118250"/>
            <a:ext cx="4150398" cy="4150398"/>
          </a:xfrm>
          <a:prstGeom prst="rect">
            <a:avLst/>
          </a:prstGeom>
          <a:noFill/>
          <a:ln>
            <a:noFill/>
          </a:ln>
        </p:spPr>
      </p:pic>
      <p:pic>
        <p:nvPicPr>
          <p:cNvPr id="486" name="Google Shape;486;g3252cb31f02_0_248"/>
          <p:cNvPicPr preferRelativeResize="0"/>
          <p:nvPr/>
        </p:nvPicPr>
        <p:blipFill>
          <a:blip r:embed="rId6">
            <a:alphaModFix/>
          </a:blip>
          <a:stretch>
            <a:fillRect/>
          </a:stretch>
        </p:blipFill>
        <p:spPr>
          <a:xfrm>
            <a:off x="9436900" y="4118250"/>
            <a:ext cx="4150400" cy="4150400"/>
          </a:xfrm>
          <a:prstGeom prst="rect">
            <a:avLst/>
          </a:prstGeom>
          <a:noFill/>
          <a:ln>
            <a:noFill/>
          </a:ln>
        </p:spPr>
      </p:pic>
      <p:pic>
        <p:nvPicPr>
          <p:cNvPr id="487" name="Google Shape;487;g3252cb31f02_0_248"/>
          <p:cNvPicPr preferRelativeResize="0"/>
          <p:nvPr/>
        </p:nvPicPr>
        <p:blipFill>
          <a:blip r:embed="rId7">
            <a:alphaModFix/>
          </a:blip>
          <a:stretch>
            <a:fillRect/>
          </a:stretch>
        </p:blipFill>
        <p:spPr>
          <a:xfrm>
            <a:off x="13739700" y="4843200"/>
            <a:ext cx="5443800" cy="5443800"/>
          </a:xfrm>
          <a:prstGeom prst="rect">
            <a:avLst/>
          </a:prstGeom>
          <a:noFill/>
          <a:ln>
            <a:noFill/>
          </a:ln>
        </p:spPr>
      </p:pic>
      <p:pic>
        <p:nvPicPr>
          <p:cNvPr id="2" name="Picture 1">
            <a:extLst>
              <a:ext uri="{FF2B5EF4-FFF2-40B4-BE49-F238E27FC236}">
                <a16:creationId xmlns:a16="http://schemas.microsoft.com/office/drawing/2014/main" id="{BCECD9FB-4E2B-3E02-322A-A2E66175DD28}"/>
              </a:ext>
            </a:extLst>
          </p:cNvPr>
          <p:cNvPicPr>
            <a:picLocks noChangeAspect="1"/>
          </p:cNvPicPr>
          <p:nvPr/>
        </p:nvPicPr>
        <p:blipFill>
          <a:blip r:embed="rId8"/>
          <a:stretch>
            <a:fillRect/>
          </a:stretch>
        </p:blipFill>
        <p:spPr>
          <a:xfrm>
            <a:off x="15219363" y="174806"/>
            <a:ext cx="2914737" cy="6503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3252cb31f02_0_257"/>
          <p:cNvSpPr/>
          <p:nvPr/>
        </p:nvSpPr>
        <p:spPr>
          <a:xfrm>
            <a:off x="767125" y="1028642"/>
            <a:ext cx="6175829" cy="2940431"/>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g3252cb31f02_0_257"/>
          <p:cNvSpPr txBox="1"/>
          <p:nvPr/>
        </p:nvSpPr>
        <p:spPr>
          <a:xfrm>
            <a:off x="7289650" y="1028650"/>
            <a:ext cx="10748400" cy="11697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ChatGPT</a:t>
            </a:r>
            <a:endParaRPr sz="1400" b="0" i="0" u="none" strike="noStrike" cap="none">
              <a:solidFill>
                <a:srgbClr val="000000"/>
              </a:solidFill>
              <a:latin typeface="Arial"/>
              <a:ea typeface="Arial"/>
              <a:cs typeface="Arial"/>
              <a:sym typeface="Arial"/>
            </a:endParaRPr>
          </a:p>
        </p:txBody>
      </p:sp>
      <p:sp>
        <p:nvSpPr>
          <p:cNvPr id="494" name="Google Shape;494;g3252cb31f02_0_257"/>
          <p:cNvSpPr txBox="1"/>
          <p:nvPr/>
        </p:nvSpPr>
        <p:spPr>
          <a:xfrm>
            <a:off x="7174200" y="2413050"/>
            <a:ext cx="10652400" cy="54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rPr>
              <a:t>“Why buy directly from the producer?</a:t>
            </a:r>
            <a:endParaRPr sz="2000" b="1">
              <a:solidFill>
                <a:schemeClr val="dk1"/>
              </a:solidFill>
            </a:endParaRPr>
          </a:p>
          <a:p>
            <a:pPr marL="457200" lvl="0" indent="-355600" algn="l" rtl="0">
              <a:lnSpc>
                <a:spcPct val="115000"/>
              </a:lnSpc>
              <a:spcBef>
                <a:spcPts val="1200"/>
              </a:spcBef>
              <a:spcAft>
                <a:spcPts val="0"/>
              </a:spcAft>
              <a:buClr>
                <a:schemeClr val="dk1"/>
              </a:buClr>
              <a:buSzPts val="2000"/>
              <a:buAutoNum type="arabicPeriod"/>
            </a:pPr>
            <a:r>
              <a:rPr lang="en-US" sz="2000" b="1">
                <a:solidFill>
                  <a:schemeClr val="dk1"/>
                </a:solidFill>
              </a:rPr>
              <a:t>Freshness and quality: </a:t>
            </a:r>
            <a:r>
              <a:rPr lang="en-US" sz="2000">
                <a:solidFill>
                  <a:schemeClr val="dk1"/>
                </a:solidFill>
              </a:rPr>
              <a:t>Produce comes straight from the land, garden or orchard, so it’s fresher and tastier than goods that travel through a long supply chain.</a:t>
            </a: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US" sz="2000" b="1">
                <a:solidFill>
                  <a:schemeClr val="dk1"/>
                </a:solidFill>
              </a:rPr>
              <a:t>You support the local economy: </a:t>
            </a:r>
            <a:r>
              <a:rPr lang="en-US" sz="2000">
                <a:solidFill>
                  <a:schemeClr val="dk1"/>
                </a:solidFill>
              </a:rPr>
              <a:t>By buying from local farmers, you directly help them, which contributes to the development and sustainability of local communities.</a:t>
            </a: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US" sz="2000">
                <a:solidFill>
                  <a:schemeClr val="dk1"/>
                </a:solidFill>
              </a:rPr>
              <a:t>An</a:t>
            </a:r>
            <a:r>
              <a:rPr lang="en-US" sz="2000" b="1">
                <a:solidFill>
                  <a:schemeClr val="dk1"/>
                </a:solidFill>
              </a:rPr>
              <a:t> environmentally friendly choice: </a:t>
            </a:r>
            <a:r>
              <a:rPr lang="en-US" sz="2000">
                <a:solidFill>
                  <a:schemeClr val="dk1"/>
                </a:solidFill>
              </a:rPr>
              <a:t>Shorter transport distances reduce carbon emissions, making buying directly from producers a more sustainable option.</a:t>
            </a: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US" sz="2000" b="1">
                <a:solidFill>
                  <a:schemeClr val="dk1"/>
                </a:solidFill>
              </a:rPr>
              <a:t>The benefits of seasonal food: </a:t>
            </a:r>
            <a:r>
              <a:rPr lang="en-US" sz="2000">
                <a:solidFill>
                  <a:schemeClr val="dk1"/>
                </a:solidFill>
              </a:rPr>
              <a:t>By buying directly from producers, you have easy access to seasonal ingredients grown under natural conditions.</a:t>
            </a:r>
            <a:endParaRPr sz="2000">
              <a:solidFill>
                <a:schemeClr val="dk1"/>
              </a:solidFill>
            </a:endParaRPr>
          </a:p>
          <a:p>
            <a:pPr marL="457200" lvl="0" indent="-355600" algn="l" rtl="0">
              <a:lnSpc>
                <a:spcPct val="115000"/>
              </a:lnSpc>
              <a:spcBef>
                <a:spcPts val="0"/>
              </a:spcBef>
              <a:spcAft>
                <a:spcPts val="0"/>
              </a:spcAft>
              <a:buClr>
                <a:schemeClr val="dk1"/>
              </a:buClr>
              <a:buSzPts val="2000"/>
              <a:buAutoNum type="arabicPeriod"/>
            </a:pPr>
            <a:r>
              <a:rPr lang="en-US" sz="2000" b="1">
                <a:solidFill>
                  <a:schemeClr val="dk1"/>
                </a:solidFill>
              </a:rPr>
              <a:t>Connection with producers: </a:t>
            </a:r>
            <a:r>
              <a:rPr lang="en-US" sz="2000">
                <a:solidFill>
                  <a:schemeClr val="dk1"/>
                </a:solidFill>
              </a:rPr>
              <a:t>You can find out first-hand how and under what conditions the food was grown, which increases your confidence in and awareness of the food.</a:t>
            </a:r>
            <a:endParaRPr sz="20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US" sz="2000">
                <a:solidFill>
                  <a:schemeClr val="dk1"/>
                </a:solidFill>
              </a:rPr>
              <a:t>By buying from producers, you’re not only putting better-quality food on your table, but also supporting a more sustainable and ethical future! 🌱</a:t>
            </a:r>
            <a:endParaRPr sz="2000">
              <a:solidFill>
                <a:schemeClr val="dk1"/>
              </a:solidFill>
            </a:endParaRPr>
          </a:p>
          <a:p>
            <a:pPr marL="0" lvl="0" indent="0" algn="l" rtl="0">
              <a:spcBef>
                <a:spcPts val="1200"/>
              </a:spcBef>
              <a:spcAft>
                <a:spcPts val="0"/>
              </a:spcAft>
              <a:buNone/>
            </a:pPr>
            <a:r>
              <a:rPr lang="en-US"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sp>
        <p:nvSpPr>
          <p:cNvPr id="495" name="Google Shape;495;g3252cb31f02_0_257"/>
          <p:cNvSpPr txBox="1"/>
          <p:nvPr/>
        </p:nvSpPr>
        <p:spPr>
          <a:xfrm>
            <a:off x="1586138" y="1196425"/>
            <a:ext cx="4537800" cy="667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a:solidFill>
                  <a:schemeClr val="lt1"/>
                </a:solidFill>
                <a:latin typeface="Calibri"/>
                <a:ea typeface="Calibri"/>
                <a:cs typeface="Calibri"/>
                <a:sym typeface="Calibri"/>
              </a:rPr>
              <a:t>TASK:</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r>
              <a:rPr lang="en-US" sz="3200" b="1">
                <a:solidFill>
                  <a:schemeClr val="lt1"/>
                </a:solidFill>
                <a:latin typeface="Calibri"/>
                <a:ea typeface="Calibri"/>
                <a:cs typeface="Calibri"/>
                <a:sym typeface="Calibri"/>
              </a:rPr>
              <a:t>Let’s write an advertising copy using ChatGPT!</a:t>
            </a: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a:p>
            <a:pPr marL="0" lvl="0" indent="0" algn="ctr" rtl="0">
              <a:spcBef>
                <a:spcPts val="0"/>
              </a:spcBef>
              <a:spcAft>
                <a:spcPts val="0"/>
              </a:spcAft>
              <a:buNone/>
            </a:pPr>
            <a:endParaRPr sz="3200" b="1">
              <a:solidFill>
                <a:schemeClr val="lt1"/>
              </a:solidFill>
              <a:latin typeface="Calibri"/>
              <a:ea typeface="Calibri"/>
              <a:cs typeface="Calibri"/>
              <a:sym typeface="Calibri"/>
            </a:endParaRPr>
          </a:p>
        </p:txBody>
      </p:sp>
      <p:sp>
        <p:nvSpPr>
          <p:cNvPr id="496" name="Google Shape;496;g3252cb31f02_0_257"/>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2BE6D660-B175-F169-837E-7E78580A6F3F}"/>
              </a:ext>
            </a:extLst>
          </p:cNvPr>
          <p:cNvPicPr>
            <a:picLocks noChangeAspect="1"/>
          </p:cNvPicPr>
          <p:nvPr/>
        </p:nvPicPr>
        <p:blipFill>
          <a:blip r:embed="rId4"/>
          <a:stretch>
            <a:fillRect/>
          </a:stretch>
        </p:blipFill>
        <p:spPr>
          <a:xfrm>
            <a:off x="15219363" y="174806"/>
            <a:ext cx="2914737" cy="6503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252cb31f02_0_276"/>
          <p:cNvSpPr txBox="1"/>
          <p:nvPr/>
        </p:nvSpPr>
        <p:spPr>
          <a:xfrm>
            <a:off x="675200" y="859925"/>
            <a:ext cx="10748400" cy="207630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7100" b="1">
                <a:solidFill>
                  <a:srgbClr val="141414"/>
                </a:solidFill>
                <a:latin typeface="Nunito Sans"/>
                <a:ea typeface="Nunito Sans"/>
                <a:cs typeface="Nunito Sans"/>
                <a:sym typeface="Nunito Sans"/>
              </a:rPr>
              <a:t>Impact multipliers – summary</a:t>
            </a:r>
            <a:endParaRPr sz="6500" b="0" i="0" u="none" strike="noStrike" cap="none">
              <a:solidFill>
                <a:srgbClr val="000000"/>
              </a:solidFill>
              <a:latin typeface="Arial"/>
              <a:ea typeface="Arial"/>
              <a:cs typeface="Arial"/>
              <a:sym typeface="Arial"/>
            </a:endParaRPr>
          </a:p>
        </p:txBody>
      </p:sp>
      <p:sp>
        <p:nvSpPr>
          <p:cNvPr id="503" name="Google Shape;503;g3252cb31f02_0_276"/>
          <p:cNvSpPr txBox="1"/>
          <p:nvPr/>
        </p:nvSpPr>
        <p:spPr>
          <a:xfrm>
            <a:off x="1684475" y="3231575"/>
            <a:ext cx="10652400" cy="6609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Calibri"/>
              <a:buChar char="-"/>
            </a:pPr>
            <a:endParaRPr sz="2400">
              <a:solidFill>
                <a:schemeClr val="dk1"/>
              </a:solidFill>
              <a:latin typeface="Calibri"/>
              <a:ea typeface="Calibri"/>
              <a:cs typeface="Calibri"/>
              <a:sym typeface="Calibri"/>
            </a:endParaRPr>
          </a:p>
        </p:txBody>
      </p:sp>
      <p:sp>
        <p:nvSpPr>
          <p:cNvPr id="504" name="Google Shape;504;g3252cb31f02_0_276"/>
          <p:cNvSpPr/>
          <p:nvPr/>
        </p:nvSpPr>
        <p:spPr>
          <a:xfrm>
            <a:off x="-3953172" y="4642447"/>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6" name="Google Shape;506;g3252cb31f02_0_276"/>
          <p:cNvPicPr preferRelativeResize="0"/>
          <p:nvPr/>
        </p:nvPicPr>
        <p:blipFill>
          <a:blip r:embed="rId4">
            <a:alphaModFix/>
          </a:blip>
          <a:stretch>
            <a:fillRect/>
          </a:stretch>
        </p:blipFill>
        <p:spPr>
          <a:xfrm>
            <a:off x="10019950" y="2018955"/>
            <a:ext cx="8268050" cy="8268050"/>
          </a:xfrm>
          <a:prstGeom prst="rect">
            <a:avLst/>
          </a:prstGeom>
          <a:noFill/>
          <a:ln>
            <a:noFill/>
          </a:ln>
        </p:spPr>
      </p:pic>
      <p:sp>
        <p:nvSpPr>
          <p:cNvPr id="507" name="Google Shape;507;g3252cb31f02_0_276"/>
          <p:cNvSpPr txBox="1"/>
          <p:nvPr/>
        </p:nvSpPr>
        <p:spPr>
          <a:xfrm>
            <a:off x="982775" y="3542225"/>
            <a:ext cx="8402700" cy="549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Which marketing tools can we use at which sales locations?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e.g. QR codes for sign-ups at markets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e.g. vouchers: in the online shop</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e.g. gift vouchers for an experience programme during a Christmas campaign</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e.g. at face-to-face meetings: a uniform with a catchy slogan or “take a selfie with me, photo walls”</a:t>
            </a:r>
            <a:endParaRPr sz="32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8727B893-3FA8-6318-7078-94ECE32A0F1E}"/>
              </a:ext>
            </a:extLst>
          </p:cNvPr>
          <p:cNvPicPr>
            <a:picLocks noChangeAspect="1"/>
          </p:cNvPicPr>
          <p:nvPr/>
        </p:nvPicPr>
        <p:blipFill>
          <a:blip r:embed="rId5"/>
          <a:stretch>
            <a:fillRect/>
          </a:stretch>
        </p:blipFill>
        <p:spPr>
          <a:xfrm>
            <a:off x="15219363" y="174806"/>
            <a:ext cx="2914737" cy="65031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3139" b="-5446"/>
            </a:stretch>
          </a:blipFill>
          <a:ln>
            <a:noFill/>
          </a:ln>
        </p:spPr>
      </p:sp>
      <p:sp>
        <p:nvSpPr>
          <p:cNvPr id="513" name="Google Shape;513;p7"/>
          <p:cNvSpPr/>
          <p:nvPr/>
        </p:nvSpPr>
        <p:spPr>
          <a:xfrm>
            <a:off x="0" y="4863318"/>
            <a:ext cx="18288000" cy="5423682"/>
          </a:xfrm>
          <a:custGeom>
            <a:avLst/>
            <a:gdLst/>
            <a:ahLst/>
            <a:cxnLst/>
            <a:rect l="l" t="t" r="r" b="b"/>
            <a:pathLst>
              <a:path w="18288000" h="5423682" extrusionOk="0">
                <a:moveTo>
                  <a:pt x="0" y="0"/>
                </a:moveTo>
                <a:lnTo>
                  <a:pt x="18288000" y="0"/>
                </a:lnTo>
                <a:lnTo>
                  <a:pt x="18288000" y="5423682"/>
                </a:lnTo>
                <a:lnTo>
                  <a:pt x="0" y="5423682"/>
                </a:lnTo>
                <a:lnTo>
                  <a:pt x="0" y="0"/>
                </a:lnTo>
                <a:close/>
              </a:path>
            </a:pathLst>
          </a:custGeom>
          <a:blipFill rotWithShape="1">
            <a:blip r:embed="rId4">
              <a:alphaModFix amt="75000"/>
            </a:blip>
            <a:stretch>
              <a:fillRect t="-114315" b="-10600"/>
            </a:stretch>
          </a:blipFill>
          <a:ln>
            <a:noFill/>
          </a:ln>
        </p:spPr>
      </p:sp>
      <p:sp>
        <p:nvSpPr>
          <p:cNvPr id="514" name="Google Shape;514;p7"/>
          <p:cNvSpPr/>
          <p:nvPr/>
        </p:nvSpPr>
        <p:spPr>
          <a:xfrm>
            <a:off x="3719346" y="-412152"/>
            <a:ext cx="3958393" cy="1440852"/>
          </a:xfrm>
          <a:custGeom>
            <a:avLst/>
            <a:gdLst/>
            <a:ahLst/>
            <a:cxnLst/>
            <a:rect l="l" t="t" r="r" b="b"/>
            <a:pathLst>
              <a:path w="1980573" h="720927" extrusionOk="0">
                <a:moveTo>
                  <a:pt x="1856113" y="720927"/>
                </a:moveTo>
                <a:lnTo>
                  <a:pt x="124460" y="720927"/>
                </a:lnTo>
                <a:cubicBezTo>
                  <a:pt x="55880" y="720927"/>
                  <a:pt x="0" y="665047"/>
                  <a:pt x="0" y="596467"/>
                </a:cubicBezTo>
                <a:lnTo>
                  <a:pt x="0" y="124460"/>
                </a:lnTo>
                <a:cubicBezTo>
                  <a:pt x="0" y="55880"/>
                  <a:pt x="55880" y="0"/>
                  <a:pt x="124460" y="0"/>
                </a:cubicBezTo>
                <a:lnTo>
                  <a:pt x="1856113" y="0"/>
                </a:lnTo>
                <a:cubicBezTo>
                  <a:pt x="1924693" y="0"/>
                  <a:pt x="1980573" y="55880"/>
                  <a:pt x="1980573" y="124460"/>
                </a:cubicBezTo>
                <a:lnTo>
                  <a:pt x="1980573" y="596467"/>
                </a:lnTo>
                <a:cubicBezTo>
                  <a:pt x="1980573" y="665047"/>
                  <a:pt x="1924693" y="720927"/>
                  <a:pt x="1856113" y="720927"/>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p7"/>
          <p:cNvSpPr/>
          <p:nvPr/>
        </p:nvSpPr>
        <p:spPr>
          <a:xfrm>
            <a:off x="14679625" y="6628442"/>
            <a:ext cx="4154741" cy="4011474"/>
          </a:xfrm>
          <a:custGeom>
            <a:avLst/>
            <a:gdLst/>
            <a:ahLst/>
            <a:cxnLst/>
            <a:rect l="l" t="t" r="r" b="b"/>
            <a:pathLst>
              <a:path w="4154741" h="4011474" extrusionOk="0">
                <a:moveTo>
                  <a:pt x="0" y="0"/>
                </a:moveTo>
                <a:lnTo>
                  <a:pt x="4154742" y="0"/>
                </a:lnTo>
                <a:lnTo>
                  <a:pt x="4154742" y="4011475"/>
                </a:lnTo>
                <a:lnTo>
                  <a:pt x="0" y="4011475"/>
                </a:lnTo>
                <a:lnTo>
                  <a:pt x="0" y="0"/>
                </a:lnTo>
                <a:close/>
              </a:path>
            </a:pathLst>
          </a:custGeom>
          <a:blipFill rotWithShape="1">
            <a:blip r:embed="rId5">
              <a:alphaModFix/>
            </a:blip>
            <a:stretch>
              <a:fillRect/>
            </a:stretch>
          </a:blipFill>
          <a:ln>
            <a:noFill/>
          </a:ln>
        </p:spPr>
      </p:sp>
      <p:sp>
        <p:nvSpPr>
          <p:cNvPr id="517" name="Google Shape;517;p7"/>
          <p:cNvSpPr txBox="1"/>
          <p:nvPr/>
        </p:nvSpPr>
        <p:spPr>
          <a:xfrm>
            <a:off x="487271" y="6197329"/>
            <a:ext cx="11491527" cy="862225"/>
          </a:xfrm>
          <a:prstGeom prst="rect">
            <a:avLst/>
          </a:prstGeom>
          <a:noFill/>
          <a:ln>
            <a:noFill/>
          </a:ln>
        </p:spPr>
        <p:txBody>
          <a:bodyPr spcFirstLastPara="1" wrap="square" lIns="0" tIns="0" rIns="0" bIns="0" anchor="t" anchorCtr="0">
            <a:spAutoFit/>
          </a:bodyPr>
          <a:lstStyle/>
          <a:p>
            <a:pPr marL="0" marR="0" lvl="0" indent="0" algn="l" rtl="0">
              <a:lnSpc>
                <a:spcPct val="140003"/>
              </a:lnSpc>
              <a:spcBef>
                <a:spcPts val="0"/>
              </a:spcBef>
              <a:spcAft>
                <a:spcPts val="0"/>
              </a:spcAft>
              <a:buClr>
                <a:srgbClr val="000000"/>
              </a:buClr>
              <a:buSzPts val="5057"/>
              <a:buFont typeface="Arial"/>
              <a:buNone/>
            </a:pPr>
            <a:r>
              <a:rPr lang="en-US" sz="5057" b="1" i="0" u="none" strike="noStrike" cap="none" dirty="0">
                <a:solidFill>
                  <a:srgbClr val="FFFFFF"/>
                </a:solidFill>
                <a:latin typeface="Nunito Sans Black"/>
                <a:ea typeface="Nunito Sans Black"/>
                <a:cs typeface="Nunito Sans Black"/>
                <a:sym typeface="Nunito Sans Black"/>
              </a:rPr>
              <a:t>THANK YOU FOR YOUR ATTENTION!</a:t>
            </a:r>
            <a:endParaRPr sz="1400" b="0" i="0" u="none" strike="noStrike" cap="none" dirty="0">
              <a:solidFill>
                <a:srgbClr val="000000"/>
              </a:solidFill>
              <a:latin typeface="Arial"/>
              <a:ea typeface="Arial"/>
              <a:cs typeface="Arial"/>
              <a:sym typeface="Arial"/>
            </a:endParaRPr>
          </a:p>
        </p:txBody>
      </p:sp>
      <p:sp>
        <p:nvSpPr>
          <p:cNvPr id="519" name="Google Shape;519;p7"/>
          <p:cNvSpPr txBox="1"/>
          <p:nvPr/>
        </p:nvSpPr>
        <p:spPr>
          <a:xfrm>
            <a:off x="487271" y="8934169"/>
            <a:ext cx="13133462" cy="1032065"/>
          </a:xfrm>
          <a:prstGeom prst="rect">
            <a:avLst/>
          </a:prstGeom>
          <a:noFill/>
          <a:ln>
            <a:noFill/>
          </a:ln>
        </p:spPr>
        <p:txBody>
          <a:bodyPr spcFirstLastPara="1" wrap="square" lIns="0" tIns="0" rIns="0" bIns="0" anchor="t" anchorCtr="0">
            <a:spAutoFit/>
          </a:bodyPr>
          <a:lstStyle/>
          <a:p>
            <a:pPr marL="0" marR="0" lvl="0" indent="0" algn="l" rtl="0">
              <a:lnSpc>
                <a:spcPct val="150972"/>
              </a:lnSpc>
              <a:spcBef>
                <a:spcPts val="0"/>
              </a:spcBef>
              <a:spcAft>
                <a:spcPts val="0"/>
              </a:spcAft>
              <a:buClr>
                <a:srgbClr val="000000"/>
              </a:buClr>
              <a:buSzPts val="1850"/>
              <a:buFont typeface="Arial"/>
              <a:buNone/>
            </a:pPr>
            <a:r>
              <a:rPr lang="en-US" sz="1850" b="0" i="0" u="none" strike="noStrike" cap="none">
                <a:solidFill>
                  <a:srgbClr val="141414"/>
                </a:solidFill>
                <a:latin typeface="Arial"/>
                <a:ea typeface="Arial"/>
                <a:cs typeface="Arial"/>
                <a:sym typeface="Arial"/>
              </a:rPr>
              <a:t>Funded by the European Union. The views and statements expressed herein reflect the views of the author(s) and do not necessarily reflect the official position of the European Union or the Education, Audiovisual and Culture Executive Agency (EACEA). Neither the European Union nor the EACEA can be held responsible for them.</a:t>
            </a:r>
            <a:endParaRPr sz="1400" b="0" i="0" u="none" strike="noStrike" cap="none">
              <a:solidFill>
                <a:srgbClr val="000000"/>
              </a:solidFill>
              <a:latin typeface="Arial"/>
              <a:ea typeface="Arial"/>
              <a:cs typeface="Arial"/>
              <a:sym typeface="Arial"/>
            </a:endParaRPr>
          </a:p>
        </p:txBody>
      </p:sp>
      <p:cxnSp>
        <p:nvCxnSpPr>
          <p:cNvPr id="520" name="Google Shape;520;p7"/>
          <p:cNvCxnSpPr/>
          <p:nvPr/>
        </p:nvCxnSpPr>
        <p:spPr>
          <a:xfrm rot="10800000" flipH="1">
            <a:off x="487300" y="8810344"/>
            <a:ext cx="12351872" cy="19050"/>
          </a:xfrm>
          <a:prstGeom prst="straightConnector1">
            <a:avLst/>
          </a:prstGeom>
          <a:noFill/>
          <a:ln w="38100" cap="flat" cmpd="sng">
            <a:solidFill>
              <a:srgbClr val="707070"/>
            </a:solidFill>
            <a:prstDash val="solid"/>
            <a:round/>
            <a:headEnd type="none" w="sm" len="sm"/>
            <a:tailEnd type="none" w="sm" len="sm"/>
          </a:ln>
        </p:spPr>
      </p:cxnSp>
      <p:pic>
        <p:nvPicPr>
          <p:cNvPr id="2" name="Picture 1">
            <a:extLst>
              <a:ext uri="{FF2B5EF4-FFF2-40B4-BE49-F238E27FC236}">
                <a16:creationId xmlns:a16="http://schemas.microsoft.com/office/drawing/2014/main" id="{8C287A54-6835-9058-B05B-48D79789A5AF}"/>
              </a:ext>
            </a:extLst>
          </p:cNvPr>
          <p:cNvPicPr>
            <a:picLocks noChangeAspect="1"/>
          </p:cNvPicPr>
          <p:nvPr/>
        </p:nvPicPr>
        <p:blipFill>
          <a:blip r:embed="rId6"/>
          <a:stretch>
            <a:fillRect/>
          </a:stretch>
        </p:blipFill>
        <p:spPr>
          <a:xfrm>
            <a:off x="487271" y="160057"/>
            <a:ext cx="2914737" cy="6503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3"/>
          <p:cNvSpPr/>
          <p:nvPr/>
        </p:nvSpPr>
        <p:spPr>
          <a:xfrm>
            <a:off x="0" y="8205616"/>
            <a:ext cx="18288000" cy="2081384"/>
          </a:xfrm>
          <a:custGeom>
            <a:avLst/>
            <a:gdLst/>
            <a:ahLst/>
            <a:cxnLst/>
            <a:rect l="l" t="t" r="r" b="b"/>
            <a:pathLst>
              <a:path w="18288000" h="2081384" extrusionOk="0">
                <a:moveTo>
                  <a:pt x="0" y="0"/>
                </a:moveTo>
                <a:lnTo>
                  <a:pt x="18288000" y="0"/>
                </a:lnTo>
                <a:lnTo>
                  <a:pt x="18288000" y="2081384"/>
                </a:lnTo>
                <a:lnTo>
                  <a:pt x="0" y="2081384"/>
                </a:lnTo>
                <a:lnTo>
                  <a:pt x="0" y="0"/>
                </a:lnTo>
                <a:close/>
              </a:path>
            </a:pathLst>
          </a:custGeom>
          <a:blipFill rotWithShape="1">
            <a:blip r:embed="rId3">
              <a:alphaModFix/>
            </a:blip>
            <a:stretch>
              <a:fillRect t="-91857" b="-360171"/>
            </a:stretch>
          </a:blipFill>
          <a:ln>
            <a:noFill/>
          </a:ln>
        </p:spPr>
      </p:sp>
      <p:sp>
        <p:nvSpPr>
          <p:cNvPr id="119" name="Google Shape;119;p3"/>
          <p:cNvSpPr/>
          <p:nvPr/>
        </p:nvSpPr>
        <p:spPr>
          <a:xfrm>
            <a:off x="8414467" y="7476083"/>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0" name="Google Shape;120;p3"/>
          <p:cNvCxnSpPr/>
          <p:nvPr/>
        </p:nvCxnSpPr>
        <p:spPr>
          <a:xfrm rot="5400000">
            <a:off x="8858246" y="8167516"/>
            <a:ext cx="571508" cy="0"/>
          </a:xfrm>
          <a:prstGeom prst="straightConnector1">
            <a:avLst/>
          </a:prstGeom>
          <a:noFill/>
          <a:ln w="76200" cap="rnd" cmpd="sng">
            <a:solidFill>
              <a:srgbClr val="FFFFFF"/>
            </a:solidFill>
            <a:prstDash val="solid"/>
            <a:round/>
            <a:headEnd type="none" w="sm" len="sm"/>
            <a:tailEnd type="stealth" w="med" len="med"/>
          </a:ln>
        </p:spPr>
      </p:cxnSp>
      <p:sp>
        <p:nvSpPr>
          <p:cNvPr id="121" name="Google Shape;121;p3"/>
          <p:cNvSpPr/>
          <p:nvPr/>
        </p:nvSpPr>
        <p:spPr>
          <a:xfrm>
            <a:off x="3339690" y="3100845"/>
            <a:ext cx="4923937" cy="2089568"/>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
          <p:cNvSpPr/>
          <p:nvPr/>
        </p:nvSpPr>
        <p:spPr>
          <a:xfrm>
            <a:off x="8851056" y="3100845"/>
            <a:ext cx="4923937" cy="2089568"/>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
          <p:cNvSpPr/>
          <p:nvPr/>
        </p:nvSpPr>
        <p:spPr>
          <a:xfrm>
            <a:off x="8851057" y="5335376"/>
            <a:ext cx="4923936" cy="2064507"/>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
          <p:cNvSpPr/>
          <p:nvPr/>
        </p:nvSpPr>
        <p:spPr>
          <a:xfrm>
            <a:off x="3412649" y="5386515"/>
            <a:ext cx="4923937" cy="2089568"/>
          </a:xfrm>
          <a:custGeom>
            <a:avLst/>
            <a:gdLst/>
            <a:ahLst/>
            <a:cxnLst/>
            <a:rect l="l" t="t" r="r" b="b"/>
            <a:pathLst>
              <a:path w="1934102" h="782583" extrusionOk="0">
                <a:moveTo>
                  <a:pt x="1809642" y="782582"/>
                </a:moveTo>
                <a:lnTo>
                  <a:pt x="124460" y="782582"/>
                </a:lnTo>
                <a:cubicBezTo>
                  <a:pt x="55880" y="782582"/>
                  <a:pt x="0" y="726702"/>
                  <a:pt x="0" y="658122"/>
                </a:cubicBezTo>
                <a:lnTo>
                  <a:pt x="0" y="124460"/>
                </a:lnTo>
                <a:cubicBezTo>
                  <a:pt x="0" y="55880"/>
                  <a:pt x="55880" y="0"/>
                  <a:pt x="124460" y="0"/>
                </a:cubicBezTo>
                <a:lnTo>
                  <a:pt x="1809642" y="0"/>
                </a:lnTo>
                <a:cubicBezTo>
                  <a:pt x="1878222" y="0"/>
                  <a:pt x="1934102" y="55880"/>
                  <a:pt x="1934102" y="124460"/>
                </a:cubicBezTo>
                <a:lnTo>
                  <a:pt x="1934102" y="658123"/>
                </a:lnTo>
                <a:cubicBezTo>
                  <a:pt x="1934102" y="726702"/>
                  <a:pt x="1878222" y="782583"/>
                  <a:pt x="1809642" y="782583"/>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
          <p:cNvSpPr txBox="1"/>
          <p:nvPr/>
        </p:nvSpPr>
        <p:spPr>
          <a:xfrm>
            <a:off x="-490639" y="1753064"/>
            <a:ext cx="12730514" cy="1035050"/>
          </a:xfrm>
          <a:prstGeom prst="rect">
            <a:avLst/>
          </a:prstGeom>
          <a:noFill/>
          <a:ln>
            <a:noFill/>
          </a:ln>
        </p:spPr>
        <p:txBody>
          <a:bodyPr spcFirstLastPara="1" wrap="square" lIns="0" tIns="0" rIns="0" bIns="0" anchor="t" anchorCtr="0">
            <a:spAutoFit/>
          </a:bodyPr>
          <a:lstStyle/>
          <a:p>
            <a:pPr marL="0" marR="0" lvl="0" indent="0" algn="ctr" rtl="0">
              <a:lnSpc>
                <a:spcPct val="95000"/>
              </a:lnSpc>
              <a:spcBef>
                <a:spcPts val="0"/>
              </a:spcBef>
              <a:spcAft>
                <a:spcPts val="0"/>
              </a:spcAft>
              <a:buClr>
                <a:srgbClr val="000000"/>
              </a:buClr>
              <a:buSzPts val="8000"/>
              <a:buFont typeface="Arial"/>
              <a:buNone/>
            </a:pPr>
            <a:r>
              <a:rPr lang="en-US" sz="8000" b="1" i="0" u="none" strike="noStrike" cap="none">
                <a:solidFill>
                  <a:srgbClr val="141414"/>
                </a:solidFill>
                <a:latin typeface="Nunito Sans Black"/>
                <a:ea typeface="Nunito Sans Black"/>
                <a:cs typeface="Nunito Sans Black"/>
                <a:sym typeface="Nunito Sans Black"/>
              </a:rPr>
              <a:t>Contents</a:t>
            </a:r>
            <a:endParaRPr sz="1400" b="0" i="0" u="none" strike="noStrike" cap="none">
              <a:solidFill>
                <a:srgbClr val="000000"/>
              </a:solidFill>
              <a:latin typeface="Arial"/>
              <a:ea typeface="Arial"/>
              <a:cs typeface="Arial"/>
              <a:sym typeface="Arial"/>
            </a:endParaRPr>
          </a:p>
        </p:txBody>
      </p:sp>
      <p:sp>
        <p:nvSpPr>
          <p:cNvPr id="126" name="Google Shape;126;p3"/>
          <p:cNvSpPr txBox="1"/>
          <p:nvPr/>
        </p:nvSpPr>
        <p:spPr>
          <a:xfrm>
            <a:off x="3574801" y="3131210"/>
            <a:ext cx="2903292" cy="674751"/>
          </a:xfrm>
          <a:prstGeom prst="rect">
            <a:avLst/>
          </a:prstGeom>
          <a:noFill/>
          <a:ln>
            <a:noFill/>
          </a:ln>
        </p:spPr>
        <p:txBody>
          <a:bodyPr spcFirstLastPara="1" wrap="square" lIns="0" tIns="0" rIns="0" bIns="0" anchor="t" anchorCtr="0">
            <a:spAutoFit/>
          </a:bodyPr>
          <a:lstStyle/>
          <a:p>
            <a:pPr marL="0" marR="0" lvl="0" indent="0" algn="just" rtl="0">
              <a:lnSpc>
                <a:spcPct val="116999"/>
              </a:lnSpc>
              <a:spcBef>
                <a:spcPts val="0"/>
              </a:spcBef>
              <a:spcAft>
                <a:spcPts val="0"/>
              </a:spcAft>
              <a:buClr>
                <a:srgbClr val="000000"/>
              </a:buClr>
              <a:buSzPts val="4600"/>
              <a:buFont typeface="Arial"/>
              <a:buNone/>
            </a:pPr>
            <a:r>
              <a:rPr lang="en-US" sz="4600" b="1" i="0" u="none" strike="noStrike" cap="none" dirty="0">
                <a:solidFill>
                  <a:srgbClr val="FFFFFF"/>
                </a:solidFill>
                <a:latin typeface="Nunito Sans Black"/>
                <a:ea typeface="Nunito Sans Black"/>
                <a:cs typeface="Nunito Sans Black"/>
                <a:sym typeface="Nunito Sans Black"/>
              </a:rPr>
              <a:t>01.</a:t>
            </a:r>
            <a:endParaRPr sz="1400" b="0" i="0" u="none" strike="noStrike" cap="none" dirty="0">
              <a:solidFill>
                <a:srgbClr val="000000"/>
              </a:solidFill>
              <a:latin typeface="Arial"/>
              <a:ea typeface="Arial"/>
              <a:cs typeface="Arial"/>
              <a:sym typeface="Arial"/>
            </a:endParaRPr>
          </a:p>
        </p:txBody>
      </p:sp>
      <p:sp>
        <p:nvSpPr>
          <p:cNvPr id="127" name="Google Shape;127;p3"/>
          <p:cNvSpPr txBox="1"/>
          <p:nvPr/>
        </p:nvSpPr>
        <p:spPr>
          <a:xfrm>
            <a:off x="9144004" y="5386515"/>
            <a:ext cx="2922596"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r>
              <a:rPr lang="en-US" sz="4599" b="1" i="0" u="none" strike="noStrike" cap="none" dirty="0">
                <a:solidFill>
                  <a:srgbClr val="FFFFFF"/>
                </a:solidFill>
                <a:latin typeface="Nunito Sans Black"/>
                <a:ea typeface="Nunito Sans Black"/>
                <a:cs typeface="Nunito Sans Black"/>
                <a:sym typeface="Nunito Sans Black"/>
              </a:rPr>
              <a:t>04.</a:t>
            </a:r>
            <a:endParaRPr sz="1400" b="0" i="0" u="none" strike="noStrike" cap="none" dirty="0">
              <a:solidFill>
                <a:srgbClr val="000000"/>
              </a:solidFill>
              <a:latin typeface="Arial"/>
              <a:ea typeface="Arial"/>
              <a:cs typeface="Arial"/>
              <a:sym typeface="Arial"/>
            </a:endParaRPr>
          </a:p>
        </p:txBody>
      </p:sp>
      <p:sp>
        <p:nvSpPr>
          <p:cNvPr id="128" name="Google Shape;128;p3"/>
          <p:cNvSpPr txBox="1"/>
          <p:nvPr/>
        </p:nvSpPr>
        <p:spPr>
          <a:xfrm>
            <a:off x="3574801" y="6284712"/>
            <a:ext cx="4048200" cy="4926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3200" b="1" dirty="0">
                <a:solidFill>
                  <a:srgbClr val="FFFFFF"/>
                </a:solidFill>
                <a:latin typeface="Nunito Sans"/>
                <a:ea typeface="Nunito Sans"/>
                <a:cs typeface="Nunito Sans"/>
                <a:sym typeface="Nunito Sans"/>
              </a:rPr>
              <a:t>Brand building</a:t>
            </a:r>
            <a:endParaRPr sz="1400" b="0" i="0" u="none" strike="noStrike" cap="none" dirty="0">
              <a:solidFill>
                <a:srgbClr val="000000"/>
              </a:solidFill>
              <a:latin typeface="Arial"/>
              <a:ea typeface="Arial"/>
              <a:cs typeface="Arial"/>
              <a:sym typeface="Arial"/>
            </a:endParaRPr>
          </a:p>
        </p:txBody>
      </p:sp>
      <p:sp>
        <p:nvSpPr>
          <p:cNvPr id="129" name="Google Shape;129;p3"/>
          <p:cNvSpPr txBox="1"/>
          <p:nvPr/>
        </p:nvSpPr>
        <p:spPr>
          <a:xfrm>
            <a:off x="3574801" y="5441539"/>
            <a:ext cx="2903292" cy="674751"/>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r>
              <a:rPr lang="en-US" sz="4599" b="1" i="0" u="none" strike="noStrike" cap="none" dirty="0">
                <a:solidFill>
                  <a:srgbClr val="FFFFFF"/>
                </a:solidFill>
                <a:latin typeface="Nunito Sans Black"/>
                <a:ea typeface="Nunito Sans Black"/>
                <a:cs typeface="Nunito Sans Black"/>
                <a:sym typeface="Nunito Sans Black"/>
              </a:rPr>
              <a:t>02.</a:t>
            </a:r>
            <a:endParaRPr sz="1400" b="0" i="0" u="none" strike="noStrike" cap="none" dirty="0">
              <a:solidFill>
                <a:srgbClr val="000000"/>
              </a:solidFill>
              <a:latin typeface="Arial"/>
              <a:ea typeface="Arial"/>
              <a:cs typeface="Arial"/>
              <a:sym typeface="Arial"/>
            </a:endParaRPr>
          </a:p>
        </p:txBody>
      </p:sp>
      <p:sp>
        <p:nvSpPr>
          <p:cNvPr id="130" name="Google Shape;130;p3"/>
          <p:cNvSpPr txBox="1"/>
          <p:nvPr/>
        </p:nvSpPr>
        <p:spPr>
          <a:xfrm>
            <a:off x="9144000" y="3167572"/>
            <a:ext cx="2922600" cy="708000"/>
          </a:xfrm>
          <a:prstGeom prst="rect">
            <a:avLst/>
          </a:prstGeom>
          <a:noFill/>
          <a:ln>
            <a:noFill/>
          </a:ln>
        </p:spPr>
        <p:txBody>
          <a:bodyPr spcFirstLastPara="1" wrap="square" lIns="0" tIns="0" rIns="0" bIns="0" anchor="t" anchorCtr="0">
            <a:spAutoFit/>
          </a:bodyPr>
          <a:lstStyle/>
          <a:p>
            <a:pPr marL="0" marR="0" lvl="0" indent="0" algn="just" rtl="0">
              <a:lnSpc>
                <a:spcPct val="117003"/>
              </a:lnSpc>
              <a:spcBef>
                <a:spcPts val="0"/>
              </a:spcBef>
              <a:spcAft>
                <a:spcPts val="0"/>
              </a:spcAft>
              <a:buClr>
                <a:srgbClr val="000000"/>
              </a:buClr>
              <a:buSzPts val="4599"/>
              <a:buFont typeface="Arial"/>
              <a:buNone/>
            </a:pPr>
            <a:r>
              <a:rPr lang="en-US" sz="4599" b="1" i="0" u="none" strike="noStrike" cap="none" dirty="0">
                <a:solidFill>
                  <a:srgbClr val="FFFFFF"/>
                </a:solidFill>
                <a:latin typeface="Nunito Sans Black"/>
                <a:ea typeface="Nunito Sans Black"/>
                <a:cs typeface="Nunito Sans Black"/>
                <a:sym typeface="Nunito Sans Black"/>
              </a:rPr>
              <a:t>03.</a:t>
            </a:r>
            <a:endParaRPr sz="1400" b="0" i="0" u="none" strike="noStrike" cap="none" dirty="0">
              <a:solidFill>
                <a:srgbClr val="000000"/>
              </a:solidFill>
              <a:latin typeface="Arial"/>
              <a:ea typeface="Arial"/>
              <a:cs typeface="Arial"/>
              <a:sym typeface="Arial"/>
            </a:endParaRPr>
          </a:p>
        </p:txBody>
      </p:sp>
      <p:sp>
        <p:nvSpPr>
          <p:cNvPr id="131" name="Google Shape;131;p3"/>
          <p:cNvSpPr txBox="1"/>
          <p:nvPr/>
        </p:nvSpPr>
        <p:spPr>
          <a:xfrm>
            <a:off x="3574801" y="4070993"/>
            <a:ext cx="4048200" cy="492600"/>
          </a:xfrm>
          <a:prstGeom prst="rect">
            <a:avLst/>
          </a:prstGeom>
          <a:noFill/>
          <a:ln>
            <a:noFill/>
          </a:ln>
        </p:spPr>
        <p:txBody>
          <a:bodyPr spcFirstLastPara="1" wrap="square" lIns="0" tIns="0" rIns="0" bIns="0" anchor="t" anchorCtr="0">
            <a:spAutoFit/>
          </a:bodyPr>
          <a:lstStyle/>
          <a:p>
            <a:pPr marL="0" marR="0" lvl="0" indent="0" algn="l" rtl="0">
              <a:lnSpc>
                <a:spcPct val="116999"/>
              </a:lnSpc>
              <a:spcBef>
                <a:spcPts val="0"/>
              </a:spcBef>
              <a:spcAft>
                <a:spcPts val="0"/>
              </a:spcAft>
              <a:buClr>
                <a:srgbClr val="000000"/>
              </a:buClr>
              <a:buSzPts val="3200"/>
              <a:buFont typeface="Arial"/>
              <a:buNone/>
            </a:pPr>
            <a:r>
              <a:rPr lang="en-US" sz="3200" b="1" dirty="0">
                <a:solidFill>
                  <a:srgbClr val="FFFFFF"/>
                </a:solidFill>
                <a:latin typeface="Nunito Sans"/>
                <a:ea typeface="Nunito Sans"/>
                <a:cs typeface="Nunito Sans"/>
                <a:sym typeface="Nunito Sans"/>
              </a:rPr>
              <a:t>What is marketing?</a:t>
            </a:r>
            <a:endParaRPr sz="1400" b="0" i="0" u="none" strike="noStrike" cap="none" dirty="0">
              <a:solidFill>
                <a:srgbClr val="000000"/>
              </a:solidFill>
              <a:latin typeface="Arial"/>
              <a:ea typeface="Arial"/>
              <a:cs typeface="Arial"/>
              <a:sym typeface="Arial"/>
            </a:endParaRPr>
          </a:p>
        </p:txBody>
      </p:sp>
      <p:sp>
        <p:nvSpPr>
          <p:cNvPr id="132" name="Google Shape;132;p3"/>
          <p:cNvSpPr txBox="1"/>
          <p:nvPr/>
        </p:nvSpPr>
        <p:spPr>
          <a:xfrm>
            <a:off x="8704479" y="4056096"/>
            <a:ext cx="4456713" cy="1166217"/>
          </a:xfrm>
          <a:prstGeom prst="rect">
            <a:avLst/>
          </a:prstGeom>
          <a:noFill/>
          <a:ln>
            <a:noFill/>
          </a:ln>
        </p:spPr>
        <p:txBody>
          <a:bodyPr spcFirstLastPara="1" wrap="square" lIns="0" tIns="0" rIns="0" bIns="0" anchor="t" anchorCtr="0">
            <a:spAutoFit/>
          </a:bodyPr>
          <a:lstStyle/>
          <a:p>
            <a:pPr marL="457200" lvl="0" indent="0" algn="l" rtl="0">
              <a:lnSpc>
                <a:spcPct val="107916"/>
              </a:lnSpc>
              <a:spcBef>
                <a:spcPts val="0"/>
              </a:spcBef>
              <a:spcAft>
                <a:spcPts val="800"/>
              </a:spcAft>
              <a:buNone/>
            </a:pPr>
            <a:r>
              <a:rPr lang="en-US" sz="3200" b="1" dirty="0">
                <a:solidFill>
                  <a:srgbClr val="FFFFFF"/>
                </a:solidFill>
                <a:latin typeface="Nunito Sans"/>
                <a:ea typeface="Nunito Sans"/>
                <a:cs typeface="Nunito Sans"/>
                <a:sym typeface="Nunito Sans"/>
              </a:rPr>
              <a:t>Use of tools and automation</a:t>
            </a:r>
            <a:endParaRPr sz="3200" b="1" dirty="0">
              <a:solidFill>
                <a:srgbClr val="FFFFFF"/>
              </a:solidFill>
              <a:latin typeface="Nunito Sans"/>
              <a:ea typeface="Nunito Sans"/>
              <a:cs typeface="Nunito Sans"/>
              <a:sym typeface="Nunito Sans"/>
            </a:endParaRPr>
          </a:p>
        </p:txBody>
      </p:sp>
      <p:sp>
        <p:nvSpPr>
          <p:cNvPr id="133" name="Google Shape;133;p3"/>
          <p:cNvSpPr txBox="1"/>
          <p:nvPr/>
        </p:nvSpPr>
        <p:spPr>
          <a:xfrm>
            <a:off x="8763006" y="6232590"/>
            <a:ext cx="5319503" cy="1066959"/>
          </a:xfrm>
          <a:prstGeom prst="rect">
            <a:avLst/>
          </a:prstGeom>
          <a:noFill/>
          <a:ln>
            <a:noFill/>
          </a:ln>
        </p:spPr>
        <p:txBody>
          <a:bodyPr spcFirstLastPara="1" wrap="square" lIns="0" tIns="0" rIns="0" bIns="0" anchor="t" anchorCtr="0">
            <a:spAutoFit/>
          </a:bodyPr>
          <a:lstStyle/>
          <a:p>
            <a:pPr marL="457200" lvl="0" indent="0" algn="l" rtl="0">
              <a:spcBef>
                <a:spcPts val="0"/>
              </a:spcBef>
              <a:spcAft>
                <a:spcPts val="800"/>
              </a:spcAft>
              <a:buNone/>
            </a:pPr>
            <a:r>
              <a:rPr lang="en-US" sz="2800" b="1" dirty="0">
                <a:solidFill>
                  <a:srgbClr val="FFFFFF"/>
                </a:solidFill>
                <a:latin typeface="Nunito Sans"/>
                <a:ea typeface="Nunito Sans"/>
                <a:cs typeface="Nunito Sans"/>
                <a:sym typeface="Nunito Sans"/>
              </a:rPr>
              <a:t>The modern technological </a:t>
            </a:r>
            <a:endParaRPr lang="hu-HU" sz="2800" b="1" dirty="0">
              <a:solidFill>
                <a:srgbClr val="FFFFFF"/>
              </a:solidFill>
              <a:latin typeface="Nunito Sans"/>
              <a:ea typeface="Nunito Sans"/>
              <a:cs typeface="Nunito Sans"/>
              <a:sym typeface="Nunito Sans"/>
            </a:endParaRPr>
          </a:p>
          <a:p>
            <a:pPr marL="457200" lvl="0" indent="0" algn="l" rtl="0">
              <a:spcBef>
                <a:spcPts val="0"/>
              </a:spcBef>
              <a:spcAft>
                <a:spcPts val="800"/>
              </a:spcAft>
              <a:buNone/>
            </a:pPr>
            <a:r>
              <a:rPr lang="hu-HU" sz="2800" b="1" dirty="0">
                <a:solidFill>
                  <a:srgbClr val="FFFFFF"/>
                </a:solidFill>
                <a:latin typeface="Nunito Sans"/>
                <a:ea typeface="Nunito Sans"/>
                <a:cs typeface="Nunito Sans"/>
                <a:sym typeface="Nunito Sans"/>
              </a:rPr>
              <a:t> </a:t>
            </a:r>
            <a:r>
              <a:rPr lang="en-US" sz="2800" b="1" dirty="0">
                <a:solidFill>
                  <a:srgbClr val="FFFFFF"/>
                </a:solidFill>
                <a:latin typeface="Nunito Sans"/>
                <a:ea typeface="Nunito Sans"/>
                <a:cs typeface="Nunito Sans"/>
                <a:sym typeface="Nunito Sans"/>
              </a:rPr>
              <a:t>revolution in marketing</a:t>
            </a:r>
            <a:endParaRPr sz="2800" b="0" i="0" u="none" strike="noStrike" cap="none" dirty="0">
              <a:solidFill>
                <a:srgbClr val="000000"/>
              </a:solidFill>
              <a:latin typeface="Arial"/>
              <a:ea typeface="Arial"/>
              <a:cs typeface="Arial"/>
              <a:sym typeface="Arial"/>
            </a:endParaRPr>
          </a:p>
        </p:txBody>
      </p:sp>
      <p:sp>
        <p:nvSpPr>
          <p:cNvPr id="135" name="Google Shape;135;p3"/>
          <p:cNvSpPr/>
          <p:nvPr/>
        </p:nvSpPr>
        <p:spPr>
          <a:xfrm>
            <a:off x="14082509" y="-406984"/>
            <a:ext cx="5319503" cy="5136072"/>
          </a:xfrm>
          <a:custGeom>
            <a:avLst/>
            <a:gdLst/>
            <a:ahLst/>
            <a:cxnLst/>
            <a:rect l="l" t="t" r="r" b="b"/>
            <a:pathLst>
              <a:path w="5319503" h="5136072" extrusionOk="0">
                <a:moveTo>
                  <a:pt x="0" y="0"/>
                </a:moveTo>
                <a:lnTo>
                  <a:pt x="5319503" y="0"/>
                </a:lnTo>
                <a:lnTo>
                  <a:pt x="5319503" y="5136072"/>
                </a:lnTo>
                <a:lnTo>
                  <a:pt x="0" y="5136072"/>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8F07DA75-CD7E-E6BD-D76D-34028307E50E}"/>
              </a:ext>
            </a:extLst>
          </p:cNvPr>
          <p:cNvPicPr>
            <a:picLocks noChangeAspect="1"/>
          </p:cNvPicPr>
          <p:nvPr/>
        </p:nvPicPr>
        <p:blipFill>
          <a:blip r:embed="rId5"/>
          <a:stretch>
            <a:fillRect/>
          </a:stretch>
        </p:blipFill>
        <p:spPr>
          <a:xfrm>
            <a:off x="997102" y="324560"/>
            <a:ext cx="2914737" cy="6503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4"/>
          <p:cNvSpPr/>
          <p:nvPr/>
        </p:nvSpPr>
        <p:spPr>
          <a:xfrm>
            <a:off x="757703" y="3450297"/>
            <a:ext cx="9909962" cy="9911944"/>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3">
              <a:alphaModFix amt="13000"/>
            </a:blip>
            <a:stretch>
              <a:fillRect t="-261" b="-262"/>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4"/>
          <p:cNvSpPr/>
          <p:nvPr/>
        </p:nvSpPr>
        <p:spPr>
          <a:xfrm>
            <a:off x="757703" y="385813"/>
            <a:ext cx="4683984" cy="5501817"/>
          </a:xfrm>
          <a:custGeom>
            <a:avLst/>
            <a:gdLst/>
            <a:ahLst/>
            <a:cxnLst/>
            <a:rect l="l" t="t" r="r" b="b"/>
            <a:pathLst>
              <a:path w="1980573" h="2326386" extrusionOk="0">
                <a:moveTo>
                  <a:pt x="1856113" y="2326386"/>
                </a:moveTo>
                <a:lnTo>
                  <a:pt x="124460" y="2326386"/>
                </a:lnTo>
                <a:cubicBezTo>
                  <a:pt x="55880" y="2326386"/>
                  <a:pt x="0" y="2270506"/>
                  <a:pt x="0" y="2201925"/>
                </a:cubicBezTo>
                <a:lnTo>
                  <a:pt x="0" y="124460"/>
                </a:lnTo>
                <a:cubicBezTo>
                  <a:pt x="0" y="55880"/>
                  <a:pt x="55880" y="0"/>
                  <a:pt x="124460" y="0"/>
                </a:cubicBezTo>
                <a:lnTo>
                  <a:pt x="1856113" y="0"/>
                </a:lnTo>
                <a:cubicBezTo>
                  <a:pt x="1924693" y="0"/>
                  <a:pt x="1980573" y="55880"/>
                  <a:pt x="1980573" y="124460"/>
                </a:cubicBezTo>
                <a:lnTo>
                  <a:pt x="1980573" y="2201926"/>
                </a:lnTo>
                <a:cubicBezTo>
                  <a:pt x="1980573" y="2270506"/>
                  <a:pt x="1924693" y="2326386"/>
                  <a:pt x="1856113" y="2326386"/>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4"/>
          <p:cNvSpPr txBox="1"/>
          <p:nvPr/>
        </p:nvSpPr>
        <p:spPr>
          <a:xfrm>
            <a:off x="8802225" y="1654650"/>
            <a:ext cx="8947500" cy="789447"/>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5400" b="1" dirty="0">
                <a:solidFill>
                  <a:srgbClr val="141414"/>
                </a:solidFill>
                <a:latin typeface="Nunito Sans"/>
                <a:ea typeface="Nunito Sans"/>
                <a:cs typeface="Nunito Sans"/>
                <a:sym typeface="Nunito Sans"/>
              </a:rPr>
              <a:t>What is marketing?</a:t>
            </a:r>
            <a:endParaRPr sz="5400" b="0" i="0" u="none" strike="noStrike" cap="none" dirty="0">
              <a:solidFill>
                <a:srgbClr val="000000"/>
              </a:solidFill>
              <a:latin typeface="Arial"/>
              <a:ea typeface="Arial"/>
              <a:cs typeface="Arial"/>
              <a:sym typeface="Arial"/>
            </a:endParaRPr>
          </a:p>
        </p:txBody>
      </p:sp>
      <p:sp>
        <p:nvSpPr>
          <p:cNvPr id="143" name="Google Shape;143;p4"/>
          <p:cNvSpPr txBox="1"/>
          <p:nvPr/>
        </p:nvSpPr>
        <p:spPr>
          <a:xfrm>
            <a:off x="7251100" y="2858775"/>
            <a:ext cx="10402200" cy="526200"/>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Clr>
                <a:srgbClr val="000000"/>
              </a:buClr>
              <a:buSzPts val="3600"/>
              <a:buFont typeface="Arial"/>
              <a:buNone/>
            </a:pPr>
            <a:r>
              <a:rPr lang="en-US" sz="3600" b="1">
                <a:solidFill>
                  <a:srgbClr val="487307"/>
                </a:solidFill>
                <a:latin typeface="Nunito Sans"/>
                <a:ea typeface="Nunito Sans"/>
                <a:cs typeface="Nunito Sans"/>
                <a:sym typeface="Nunito Sans"/>
              </a:rPr>
              <a:t>Marketing is a complex system of thought</a:t>
            </a:r>
            <a:endParaRPr sz="1400" b="0" i="0" u="none" strike="noStrike" cap="none">
              <a:solidFill>
                <a:srgbClr val="000000"/>
              </a:solidFill>
              <a:latin typeface="Arial"/>
              <a:ea typeface="Arial"/>
              <a:cs typeface="Arial"/>
              <a:sym typeface="Arial"/>
            </a:endParaRPr>
          </a:p>
        </p:txBody>
      </p:sp>
      <p:sp>
        <p:nvSpPr>
          <p:cNvPr id="144" name="Google Shape;144;p4"/>
          <p:cNvSpPr txBox="1"/>
          <p:nvPr/>
        </p:nvSpPr>
        <p:spPr>
          <a:xfrm>
            <a:off x="7251100" y="3443925"/>
            <a:ext cx="10498500" cy="396300"/>
          </a:xfrm>
          <a:prstGeom prst="rect">
            <a:avLst/>
          </a:prstGeom>
          <a:noFill/>
          <a:ln>
            <a:noFill/>
          </a:ln>
        </p:spPr>
        <p:txBody>
          <a:bodyPr spcFirstLastPara="1" wrap="square" lIns="0" tIns="0" rIns="0" bIns="0" anchor="t" anchorCtr="0">
            <a:spAutoFit/>
          </a:bodyPr>
          <a:lstStyle/>
          <a:p>
            <a:pPr marL="0" marR="0" lvl="0" indent="0" algn="just" rtl="0">
              <a:lnSpc>
                <a:spcPct val="151010"/>
              </a:lnSpc>
              <a:spcBef>
                <a:spcPts val="0"/>
              </a:spcBef>
              <a:spcAft>
                <a:spcPts val="0"/>
              </a:spcAft>
              <a:buClr>
                <a:srgbClr val="000000"/>
              </a:buClr>
              <a:buSzPts val="2574"/>
              <a:buFont typeface="Arial"/>
              <a:buNone/>
            </a:pPr>
            <a:endParaRPr sz="2574" b="0" i="0" u="none" strike="noStrike" cap="none">
              <a:solidFill>
                <a:srgbClr val="141414"/>
              </a:solidFill>
              <a:latin typeface="Arial"/>
              <a:ea typeface="Arial"/>
              <a:cs typeface="Arial"/>
              <a:sym typeface="Arial"/>
            </a:endParaRPr>
          </a:p>
        </p:txBody>
      </p:sp>
      <p:sp>
        <p:nvSpPr>
          <p:cNvPr id="145" name="Google Shape;145;p4"/>
          <p:cNvSpPr txBox="1"/>
          <p:nvPr/>
        </p:nvSpPr>
        <p:spPr>
          <a:xfrm>
            <a:off x="1153275" y="848700"/>
            <a:ext cx="4040400" cy="4807800"/>
          </a:xfrm>
          <a:prstGeom prst="rect">
            <a:avLst/>
          </a:prstGeom>
          <a:noFill/>
          <a:ln>
            <a:noFill/>
          </a:ln>
        </p:spPr>
        <p:txBody>
          <a:bodyPr spcFirstLastPara="1" wrap="square" lIns="0" tIns="0" rIns="0" bIns="0" anchor="t" anchorCtr="0">
            <a:spAutoFit/>
          </a:bodyPr>
          <a:lstStyle/>
          <a:p>
            <a:pPr marL="0" marR="0" lvl="0" indent="0" algn="l" rtl="0">
              <a:lnSpc>
                <a:spcPct val="151004"/>
              </a:lnSpc>
              <a:spcBef>
                <a:spcPts val="0"/>
              </a:spcBef>
              <a:spcAft>
                <a:spcPts val="0"/>
              </a:spcAft>
              <a:buClr>
                <a:srgbClr val="000000"/>
              </a:buClr>
              <a:buSzPts val="2988"/>
              <a:buFont typeface="Arial"/>
              <a:buNone/>
            </a:pPr>
            <a:r>
              <a:rPr lang="en-US" sz="2388">
                <a:solidFill>
                  <a:srgbClr val="FFFFFF"/>
                </a:solidFill>
              </a:rPr>
              <a:t>“Marketing encompasses all business activities related to the flow of goods and services from the point of production to the point of consumption.”</a:t>
            </a:r>
            <a:endParaRPr sz="2388">
              <a:solidFill>
                <a:srgbClr val="FFFFFF"/>
              </a:solidFill>
            </a:endParaRPr>
          </a:p>
          <a:p>
            <a:pPr marL="0" marR="0" lvl="0" indent="0" algn="l" rtl="0">
              <a:lnSpc>
                <a:spcPct val="151004"/>
              </a:lnSpc>
              <a:spcBef>
                <a:spcPts val="0"/>
              </a:spcBef>
              <a:spcAft>
                <a:spcPts val="0"/>
              </a:spcAft>
              <a:buClr>
                <a:srgbClr val="000000"/>
              </a:buClr>
              <a:buSzPts val="2988"/>
              <a:buFont typeface="Arial"/>
              <a:buNone/>
            </a:pPr>
            <a:r>
              <a:rPr lang="en-US" sz="2388">
                <a:solidFill>
                  <a:srgbClr val="FFFFFF"/>
                </a:solidFill>
              </a:rPr>
              <a:t>(National Association of Marketing Educators – 1936)</a:t>
            </a:r>
            <a:endParaRPr sz="2388">
              <a:solidFill>
                <a:srgbClr val="FFFFFF"/>
              </a:solidFill>
            </a:endParaRPr>
          </a:p>
        </p:txBody>
      </p:sp>
      <p:cxnSp>
        <p:nvCxnSpPr>
          <p:cNvPr id="146" name="Google Shape;146;p4"/>
          <p:cNvCxnSpPr/>
          <p:nvPr/>
        </p:nvCxnSpPr>
        <p:spPr>
          <a:xfrm>
            <a:off x="10164282" y="9844511"/>
            <a:ext cx="7095018" cy="0"/>
          </a:xfrm>
          <a:prstGeom prst="straightConnector1">
            <a:avLst/>
          </a:prstGeom>
          <a:noFill/>
          <a:ln w="114300" cap="rnd" cmpd="sng">
            <a:solidFill>
              <a:srgbClr val="000000">
                <a:alpha val="4313"/>
              </a:srgbClr>
            </a:solidFill>
            <a:prstDash val="solid"/>
            <a:round/>
            <a:headEnd type="none" w="sm" len="sm"/>
            <a:tailEnd type="none" w="sm" len="sm"/>
          </a:ln>
        </p:spPr>
      </p:cxnSp>
      <p:sp>
        <p:nvSpPr>
          <p:cNvPr id="147" name="Google Shape;147;p4"/>
          <p:cNvSpPr/>
          <p:nvPr/>
        </p:nvSpPr>
        <p:spPr>
          <a:xfrm>
            <a:off x="8277211" y="8528767"/>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48" name="Google Shape;148;p4"/>
          <p:cNvCxnSpPr/>
          <p:nvPr/>
        </p:nvCxnSpPr>
        <p:spPr>
          <a:xfrm>
            <a:off x="9006744" y="8972546"/>
            <a:ext cx="0" cy="571508"/>
          </a:xfrm>
          <a:prstGeom prst="straightConnector1">
            <a:avLst/>
          </a:prstGeom>
          <a:noFill/>
          <a:ln w="76200" cap="rnd" cmpd="sng">
            <a:solidFill>
              <a:srgbClr val="FFFFFF"/>
            </a:solidFill>
            <a:prstDash val="solid"/>
            <a:round/>
            <a:headEnd type="none" w="sm" len="sm"/>
            <a:tailEnd type="stealth" w="med" len="med"/>
          </a:ln>
        </p:spPr>
      </p:cxnSp>
      <p:sp>
        <p:nvSpPr>
          <p:cNvPr id="150" name="Google Shape;150;p4"/>
          <p:cNvSpPr/>
          <p:nvPr/>
        </p:nvSpPr>
        <p:spPr>
          <a:xfrm>
            <a:off x="6440125" y="3810000"/>
            <a:ext cx="2898000" cy="263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1" name="Google Shape;151;p4"/>
          <p:cNvSpPr txBox="1"/>
          <p:nvPr/>
        </p:nvSpPr>
        <p:spPr>
          <a:xfrm>
            <a:off x="6740658" y="4820928"/>
            <a:ext cx="2736600" cy="11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dirty="0">
                <a:solidFill>
                  <a:schemeClr val="dk1"/>
                </a:solidFill>
                <a:latin typeface="Calibri"/>
                <a:ea typeface="Calibri"/>
                <a:cs typeface="Calibri"/>
                <a:sym typeface="Calibri"/>
              </a:rPr>
              <a:t>communication</a:t>
            </a:r>
            <a:endParaRPr sz="2800" dirty="0">
              <a:solidFill>
                <a:schemeClr val="dk1"/>
              </a:solidFill>
              <a:latin typeface="Calibri"/>
              <a:ea typeface="Calibri"/>
              <a:cs typeface="Calibri"/>
              <a:sym typeface="Calibri"/>
            </a:endParaRPr>
          </a:p>
        </p:txBody>
      </p:sp>
      <p:sp>
        <p:nvSpPr>
          <p:cNvPr id="152" name="Google Shape;152;p4"/>
          <p:cNvSpPr/>
          <p:nvPr/>
        </p:nvSpPr>
        <p:spPr>
          <a:xfrm>
            <a:off x="10164275" y="4459800"/>
            <a:ext cx="2240700" cy="2215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3" name="Google Shape;153;p4"/>
          <p:cNvSpPr txBox="1"/>
          <p:nvPr/>
        </p:nvSpPr>
        <p:spPr>
          <a:xfrm>
            <a:off x="10746775" y="4805294"/>
            <a:ext cx="1459200" cy="13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dk1"/>
                </a:solidFill>
                <a:latin typeface="Calibri"/>
                <a:ea typeface="Calibri"/>
                <a:cs typeface="Calibri"/>
                <a:sym typeface="Calibri"/>
              </a:rPr>
              <a:t>word of mouth</a:t>
            </a:r>
            <a:endParaRPr sz="3200" dirty="0">
              <a:solidFill>
                <a:schemeClr val="dk1"/>
              </a:solidFill>
              <a:latin typeface="Calibri"/>
              <a:ea typeface="Calibri"/>
              <a:cs typeface="Calibri"/>
              <a:sym typeface="Calibri"/>
            </a:endParaRPr>
          </a:p>
          <a:p>
            <a:pPr marL="0" lvl="0" indent="0" algn="l" rtl="0">
              <a:spcBef>
                <a:spcPts val="0"/>
              </a:spcBef>
              <a:spcAft>
                <a:spcPts val="0"/>
              </a:spcAft>
              <a:buNone/>
            </a:pPr>
            <a:endParaRPr sz="3200" dirty="0">
              <a:solidFill>
                <a:schemeClr val="dk1"/>
              </a:solidFill>
              <a:latin typeface="Calibri"/>
              <a:ea typeface="Calibri"/>
              <a:cs typeface="Calibri"/>
              <a:sym typeface="Calibri"/>
            </a:endParaRPr>
          </a:p>
        </p:txBody>
      </p:sp>
      <p:sp>
        <p:nvSpPr>
          <p:cNvPr id="154" name="Google Shape;154;p4"/>
          <p:cNvSpPr/>
          <p:nvPr/>
        </p:nvSpPr>
        <p:spPr>
          <a:xfrm>
            <a:off x="8426975" y="6322353"/>
            <a:ext cx="2898000" cy="28344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5" name="Google Shape;155;p4"/>
          <p:cNvSpPr txBox="1"/>
          <p:nvPr/>
        </p:nvSpPr>
        <p:spPr>
          <a:xfrm>
            <a:off x="8755625" y="6633188"/>
            <a:ext cx="2240700" cy="17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offline</a:t>
            </a:r>
            <a:endParaRPr sz="3200">
              <a:solidFill>
                <a:schemeClr val="dk1"/>
              </a:solidFill>
              <a:latin typeface="Calibri"/>
              <a:ea typeface="Calibri"/>
              <a:cs typeface="Calibri"/>
              <a:sym typeface="Calibri"/>
            </a:endParaRPr>
          </a:p>
          <a:p>
            <a:pPr marL="0" lvl="0" indent="0" algn="ctr" rtl="0">
              <a:spcBef>
                <a:spcPts val="0"/>
              </a:spcBef>
              <a:spcAft>
                <a:spcPts val="0"/>
              </a:spcAft>
              <a:buNone/>
            </a:pPr>
            <a:r>
              <a:rPr lang="en-US" sz="3200">
                <a:solidFill>
                  <a:schemeClr val="dk1"/>
                </a:solidFill>
                <a:latin typeface="Calibri"/>
                <a:ea typeface="Calibri"/>
                <a:cs typeface="Calibri"/>
                <a:sym typeface="Calibri"/>
              </a:rPr>
              <a:t>tangible tools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156" name="Google Shape;156;p4"/>
          <p:cNvSpPr/>
          <p:nvPr/>
        </p:nvSpPr>
        <p:spPr>
          <a:xfrm>
            <a:off x="4073650" y="6442500"/>
            <a:ext cx="2898000" cy="263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7" name="Google Shape;157;p4"/>
          <p:cNvSpPr txBox="1"/>
          <p:nvPr/>
        </p:nvSpPr>
        <p:spPr>
          <a:xfrm>
            <a:off x="4344388" y="7359075"/>
            <a:ext cx="2736600" cy="11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logo and brand</a:t>
            </a:r>
            <a:endParaRPr sz="3200">
              <a:solidFill>
                <a:schemeClr val="dk1"/>
              </a:solidFill>
              <a:latin typeface="Calibri"/>
              <a:ea typeface="Calibri"/>
              <a:cs typeface="Calibri"/>
              <a:sym typeface="Calibri"/>
            </a:endParaRPr>
          </a:p>
        </p:txBody>
      </p:sp>
      <p:sp>
        <p:nvSpPr>
          <p:cNvPr id="158" name="Google Shape;158;p4"/>
          <p:cNvSpPr/>
          <p:nvPr/>
        </p:nvSpPr>
        <p:spPr>
          <a:xfrm>
            <a:off x="13575725" y="3587700"/>
            <a:ext cx="2898000" cy="263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59" name="Google Shape;159;p4"/>
          <p:cNvSpPr txBox="1"/>
          <p:nvPr/>
        </p:nvSpPr>
        <p:spPr>
          <a:xfrm>
            <a:off x="14375063" y="4486800"/>
            <a:ext cx="2736600" cy="11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dk1"/>
                </a:solidFill>
                <a:latin typeface="Calibri"/>
                <a:ea typeface="Calibri"/>
                <a:cs typeface="Calibri"/>
                <a:sym typeface="Calibri"/>
              </a:rPr>
              <a:t>billboard</a:t>
            </a:r>
            <a:endParaRPr sz="3200" dirty="0">
              <a:solidFill>
                <a:schemeClr val="dk1"/>
              </a:solidFill>
              <a:latin typeface="Calibri"/>
              <a:ea typeface="Calibri"/>
              <a:cs typeface="Calibri"/>
              <a:sym typeface="Calibri"/>
            </a:endParaRPr>
          </a:p>
        </p:txBody>
      </p:sp>
      <p:sp>
        <p:nvSpPr>
          <p:cNvPr id="160" name="Google Shape;160;p4"/>
          <p:cNvSpPr/>
          <p:nvPr/>
        </p:nvSpPr>
        <p:spPr>
          <a:xfrm>
            <a:off x="11817475" y="6087148"/>
            <a:ext cx="3271500" cy="263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3200" dirty="0">
                <a:solidFill>
                  <a:schemeClr val="dk1"/>
                </a:solidFill>
                <a:latin typeface="Calibri"/>
                <a:ea typeface="Calibri"/>
                <a:cs typeface="Calibri"/>
                <a:sym typeface="Calibri"/>
              </a:rPr>
              <a:t>packaging</a:t>
            </a:r>
            <a:endParaRPr sz="3200" dirty="0">
              <a:solidFill>
                <a:schemeClr val="dk1"/>
              </a:solidFill>
              <a:latin typeface="Calibri"/>
              <a:ea typeface="Calibri"/>
              <a:cs typeface="Calibri"/>
              <a:sym typeface="Calibri"/>
            </a:endParaRPr>
          </a:p>
        </p:txBody>
      </p:sp>
      <p:sp>
        <p:nvSpPr>
          <p:cNvPr id="161" name="Google Shape;161;p4"/>
          <p:cNvSpPr/>
          <p:nvPr/>
        </p:nvSpPr>
        <p:spPr>
          <a:xfrm>
            <a:off x="1016400" y="6047475"/>
            <a:ext cx="2898000" cy="263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advertising and PR</a:t>
            </a:r>
            <a:endParaRPr sz="3200">
              <a:solidFill>
                <a:schemeClr val="dk1"/>
              </a:solidFill>
              <a:latin typeface="Calibri"/>
              <a:ea typeface="Calibri"/>
              <a:cs typeface="Calibri"/>
              <a:sym typeface="Calibri"/>
            </a:endParaRPr>
          </a:p>
        </p:txBody>
      </p:sp>
      <p:sp>
        <p:nvSpPr>
          <p:cNvPr id="162" name="Google Shape;162;p4"/>
          <p:cNvSpPr/>
          <p:nvPr/>
        </p:nvSpPr>
        <p:spPr>
          <a:xfrm>
            <a:off x="15287975" y="6322350"/>
            <a:ext cx="2898000" cy="263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dk1"/>
                </a:solidFill>
                <a:latin typeface="Calibri"/>
                <a:ea typeface="Calibri"/>
                <a:cs typeface="Calibri"/>
                <a:sym typeface="Calibri"/>
              </a:rPr>
              <a:t>people themselves</a:t>
            </a:r>
            <a:endParaRPr sz="2800" dirty="0">
              <a:solidFill>
                <a:schemeClr val="dk1"/>
              </a:solidFill>
              <a:latin typeface="Calibri"/>
              <a:ea typeface="Calibri"/>
              <a:cs typeface="Calibri"/>
              <a:sym typeface="Calibri"/>
            </a:endParaRPr>
          </a:p>
        </p:txBody>
      </p:sp>
      <p:sp>
        <p:nvSpPr>
          <p:cNvPr id="163" name="Google Shape;163;p4"/>
          <p:cNvSpPr/>
          <p:nvPr/>
        </p:nvSpPr>
        <p:spPr>
          <a:xfrm>
            <a:off x="5672950" y="167325"/>
            <a:ext cx="2898000" cy="2632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tools</a:t>
            </a:r>
            <a:endParaRPr sz="3200">
              <a:solidFill>
                <a:schemeClr val="dk1"/>
              </a:solidFill>
              <a:latin typeface="Calibri"/>
              <a:ea typeface="Calibri"/>
              <a:cs typeface="Calibri"/>
              <a:sym typeface="Calibri"/>
            </a:endParaRPr>
          </a:p>
        </p:txBody>
      </p:sp>
      <p:sp>
        <p:nvSpPr>
          <p:cNvPr id="164" name="Google Shape;164;p4"/>
          <p:cNvSpPr/>
          <p:nvPr/>
        </p:nvSpPr>
        <p:spPr>
          <a:xfrm>
            <a:off x="6520825" y="7890200"/>
            <a:ext cx="2271900" cy="22155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a:solidFill>
                  <a:schemeClr val="dk1"/>
                </a:solidFill>
                <a:latin typeface="Calibri"/>
                <a:ea typeface="Calibri"/>
                <a:cs typeface="Calibri"/>
                <a:sym typeface="Calibri"/>
              </a:rPr>
              <a:t>online space</a:t>
            </a:r>
            <a:endParaRPr sz="32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D10A9AE-BCE8-6F9A-CE19-D69AF02C186B}"/>
              </a:ext>
            </a:extLst>
          </p:cNvPr>
          <p:cNvPicPr>
            <a:picLocks noChangeAspect="1"/>
          </p:cNvPicPr>
          <p:nvPr/>
        </p:nvPicPr>
        <p:blipFill>
          <a:blip r:embed="rId4"/>
          <a:stretch>
            <a:fillRect/>
          </a:stretch>
        </p:blipFill>
        <p:spPr>
          <a:xfrm>
            <a:off x="15024725" y="385813"/>
            <a:ext cx="2914737" cy="6503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
          <p:cNvSpPr/>
          <p:nvPr/>
        </p:nvSpPr>
        <p:spPr>
          <a:xfrm>
            <a:off x="9402288" y="4080477"/>
            <a:ext cx="3746500" cy="5619750"/>
          </a:xfrm>
          <a:custGeom>
            <a:avLst/>
            <a:gdLst/>
            <a:ahLst/>
            <a:cxnLst/>
            <a:rect l="l" t="t" r="r" b="b"/>
            <a:pathLst>
              <a:path w="6350000" h="9525000" extrusionOk="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l="-62350" r="-62343"/>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5"/>
          <p:cNvSpPr/>
          <p:nvPr/>
        </p:nvSpPr>
        <p:spPr>
          <a:xfrm>
            <a:off x="1028700" y="-190500"/>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5"/>
          <p:cNvSpPr/>
          <p:nvPr/>
        </p:nvSpPr>
        <p:spPr>
          <a:xfrm>
            <a:off x="1028700" y="8436954"/>
            <a:ext cx="3523908" cy="2023691"/>
          </a:xfrm>
          <a:custGeom>
            <a:avLst/>
            <a:gdLst/>
            <a:ahLst/>
            <a:cxnLst/>
            <a:rect l="l" t="t" r="r" b="b"/>
            <a:pathLst>
              <a:path w="2138577" h="1228131" extrusionOk="0">
                <a:moveTo>
                  <a:pt x="2014117" y="1228131"/>
                </a:moveTo>
                <a:lnTo>
                  <a:pt x="124460" y="1228131"/>
                </a:lnTo>
                <a:cubicBezTo>
                  <a:pt x="55880" y="1228131"/>
                  <a:pt x="0" y="1172251"/>
                  <a:pt x="0" y="1103671"/>
                </a:cubicBezTo>
                <a:lnTo>
                  <a:pt x="0" y="124460"/>
                </a:lnTo>
                <a:cubicBezTo>
                  <a:pt x="0" y="55880"/>
                  <a:pt x="55880" y="0"/>
                  <a:pt x="124460" y="0"/>
                </a:cubicBezTo>
                <a:lnTo>
                  <a:pt x="2014117" y="0"/>
                </a:lnTo>
                <a:cubicBezTo>
                  <a:pt x="2082697" y="0"/>
                  <a:pt x="2138577" y="55880"/>
                  <a:pt x="2138577" y="124460"/>
                </a:cubicBezTo>
                <a:lnTo>
                  <a:pt x="2138577" y="1103671"/>
                </a:lnTo>
                <a:cubicBezTo>
                  <a:pt x="2138577" y="1172251"/>
                  <a:pt x="2082697" y="1228131"/>
                  <a:pt x="2014117" y="1228131"/>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5"/>
          <p:cNvSpPr/>
          <p:nvPr/>
        </p:nvSpPr>
        <p:spPr>
          <a:xfrm>
            <a:off x="47607" y="0"/>
            <a:ext cx="2743047" cy="2648459"/>
          </a:xfrm>
          <a:custGeom>
            <a:avLst/>
            <a:gdLst/>
            <a:ahLst/>
            <a:cxnLst/>
            <a:rect l="l" t="t" r="r" b="b"/>
            <a:pathLst>
              <a:path w="2743047" h="2648459" extrusionOk="0">
                <a:moveTo>
                  <a:pt x="0" y="0"/>
                </a:moveTo>
                <a:lnTo>
                  <a:pt x="2743047" y="0"/>
                </a:lnTo>
                <a:lnTo>
                  <a:pt x="2743047" y="2648459"/>
                </a:lnTo>
                <a:lnTo>
                  <a:pt x="0" y="2648459"/>
                </a:lnTo>
                <a:lnTo>
                  <a:pt x="0" y="0"/>
                </a:lnTo>
                <a:close/>
              </a:path>
            </a:pathLst>
          </a:custGeom>
          <a:blipFill rotWithShape="1">
            <a:blip r:embed="rId4">
              <a:alphaModFix/>
            </a:blip>
            <a:stretch>
              <a:fillRect/>
            </a:stretch>
          </a:blipFill>
          <a:ln>
            <a:noFill/>
          </a:ln>
        </p:spPr>
      </p:sp>
      <p:sp>
        <p:nvSpPr>
          <p:cNvPr id="174" name="Google Shape;174;p5"/>
          <p:cNvSpPr txBox="1"/>
          <p:nvPr/>
        </p:nvSpPr>
        <p:spPr>
          <a:xfrm>
            <a:off x="898516" y="3409573"/>
            <a:ext cx="5587800" cy="16671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5700" b="1" dirty="0">
                <a:solidFill>
                  <a:srgbClr val="141414"/>
                </a:solidFill>
                <a:latin typeface="Nunito Sans Black"/>
                <a:ea typeface="Nunito Sans Black"/>
                <a:cs typeface="Nunito Sans Black"/>
                <a:sym typeface="Nunito Sans Black"/>
              </a:rPr>
              <a:t>Marketing systems</a:t>
            </a:r>
            <a:endParaRPr sz="100" b="0" i="0" u="none" strike="noStrike" cap="none" dirty="0">
              <a:solidFill>
                <a:srgbClr val="000000"/>
              </a:solidFill>
              <a:latin typeface="Arial"/>
              <a:ea typeface="Arial"/>
              <a:cs typeface="Arial"/>
              <a:sym typeface="Arial"/>
            </a:endParaRPr>
          </a:p>
        </p:txBody>
      </p:sp>
      <p:sp>
        <p:nvSpPr>
          <p:cNvPr id="175" name="Google Shape;175;p5"/>
          <p:cNvSpPr txBox="1"/>
          <p:nvPr/>
        </p:nvSpPr>
        <p:spPr>
          <a:xfrm>
            <a:off x="874875" y="5837788"/>
            <a:ext cx="4205400" cy="2105100"/>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Clr>
                <a:srgbClr val="000000"/>
              </a:buClr>
              <a:buSzPts val="3600"/>
              <a:buFont typeface="Arial"/>
              <a:buNone/>
            </a:pPr>
            <a:r>
              <a:rPr lang="en-US" sz="3600" b="1" dirty="0">
                <a:solidFill>
                  <a:srgbClr val="487307"/>
                </a:solidFill>
                <a:latin typeface="Nunito Sans"/>
                <a:ea typeface="Nunito Sans"/>
                <a:cs typeface="Nunito Sans"/>
                <a:sym typeface="Nunito Sans"/>
              </a:rPr>
              <a:t>Coordinated, well-thought-out and pre-planned processes</a:t>
            </a:r>
            <a:endParaRPr sz="1400" b="0" i="0" u="none" strike="noStrike" cap="none" dirty="0">
              <a:solidFill>
                <a:srgbClr val="000000"/>
              </a:solidFill>
              <a:latin typeface="Arial"/>
              <a:ea typeface="Arial"/>
              <a:cs typeface="Arial"/>
              <a:sym typeface="Arial"/>
            </a:endParaRPr>
          </a:p>
        </p:txBody>
      </p:sp>
      <p:sp>
        <p:nvSpPr>
          <p:cNvPr id="176" name="Google Shape;176;p5"/>
          <p:cNvSpPr txBox="1"/>
          <p:nvPr/>
        </p:nvSpPr>
        <p:spPr>
          <a:xfrm>
            <a:off x="4919967" y="5129636"/>
            <a:ext cx="3741600" cy="5541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Brand identity</a:t>
            </a:r>
            <a:endParaRPr sz="1400" b="0" i="0" u="none" strike="noStrike" cap="none">
              <a:solidFill>
                <a:srgbClr val="000000"/>
              </a:solidFill>
              <a:latin typeface="Arial"/>
              <a:ea typeface="Arial"/>
              <a:cs typeface="Arial"/>
              <a:sym typeface="Arial"/>
            </a:endParaRPr>
          </a:p>
        </p:txBody>
      </p:sp>
      <p:sp>
        <p:nvSpPr>
          <p:cNvPr id="177" name="Google Shape;177;p5"/>
          <p:cNvSpPr txBox="1"/>
          <p:nvPr/>
        </p:nvSpPr>
        <p:spPr>
          <a:xfrm>
            <a:off x="9402288" y="634705"/>
            <a:ext cx="3741600" cy="97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000" b="1" dirty="0">
                <a:solidFill>
                  <a:srgbClr val="141414"/>
                </a:solidFill>
                <a:latin typeface="Nunito Sans Black"/>
                <a:ea typeface="Nunito Sans Black"/>
                <a:cs typeface="Nunito Sans Black"/>
                <a:sym typeface="Nunito Sans Black"/>
              </a:rPr>
              <a:t>Respect for tradition with a modern twist</a:t>
            </a:r>
            <a:endParaRPr sz="800" b="0" i="0" u="none" strike="noStrike" cap="none" dirty="0">
              <a:solidFill>
                <a:srgbClr val="000000"/>
              </a:solidFill>
              <a:latin typeface="Arial"/>
              <a:ea typeface="Arial"/>
              <a:cs typeface="Arial"/>
              <a:sym typeface="Arial"/>
            </a:endParaRPr>
          </a:p>
        </p:txBody>
      </p:sp>
      <p:sp>
        <p:nvSpPr>
          <p:cNvPr id="178" name="Google Shape;178;p5"/>
          <p:cNvSpPr txBox="1"/>
          <p:nvPr/>
        </p:nvSpPr>
        <p:spPr>
          <a:xfrm>
            <a:off x="14098573" y="6245961"/>
            <a:ext cx="3741600" cy="1784400"/>
          </a:xfrm>
          <a:prstGeom prst="rect">
            <a:avLst/>
          </a:prstGeom>
          <a:noFill/>
          <a:ln>
            <a:noFill/>
          </a:ln>
        </p:spPr>
        <p:txBody>
          <a:bodyPr spcFirstLastPara="1" wrap="square" lIns="0" tIns="0" rIns="0" bIns="0" anchor="t" anchorCtr="0">
            <a:spAutoFit/>
          </a:bodyPr>
          <a:lstStyle/>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Modern farmer –</a:t>
            </a:r>
            <a:endParaRPr sz="3600" b="1">
              <a:solidFill>
                <a:srgbClr val="141414"/>
              </a:solidFill>
              <a:latin typeface="Nunito Sans Black"/>
              <a:ea typeface="Nunito Sans Black"/>
              <a:cs typeface="Nunito Sans Black"/>
              <a:sym typeface="Nunito Sans Black"/>
            </a:endParaRPr>
          </a:p>
          <a:p>
            <a:pPr marL="0" marR="0" lvl="0" indent="0" algn="ctr" rtl="0">
              <a:lnSpc>
                <a:spcPct val="111000"/>
              </a:lnSpc>
              <a:spcBef>
                <a:spcPts val="0"/>
              </a:spcBef>
              <a:spcAft>
                <a:spcPts val="0"/>
              </a:spcAft>
              <a:buClr>
                <a:srgbClr val="000000"/>
              </a:buClr>
              <a:buSzPts val="3600"/>
              <a:buFont typeface="Arial"/>
              <a:buNone/>
            </a:pPr>
            <a:r>
              <a:rPr lang="en-US" sz="3600" b="1">
                <a:solidFill>
                  <a:srgbClr val="141414"/>
                </a:solidFill>
                <a:latin typeface="Nunito Sans Black"/>
                <a:ea typeface="Nunito Sans Black"/>
                <a:cs typeface="Nunito Sans Black"/>
                <a:sym typeface="Nunito Sans Black"/>
              </a:rPr>
              <a:t>real market expectations</a:t>
            </a:r>
            <a:endParaRPr sz="3600" b="1">
              <a:solidFill>
                <a:srgbClr val="141414"/>
              </a:solidFill>
              <a:latin typeface="Nunito Sans Black"/>
              <a:ea typeface="Nunito Sans Black"/>
              <a:cs typeface="Nunito Sans Black"/>
              <a:sym typeface="Nunito Sans Black"/>
            </a:endParaRPr>
          </a:p>
        </p:txBody>
      </p:sp>
      <p:sp>
        <p:nvSpPr>
          <p:cNvPr id="179" name="Google Shape;179;p5"/>
          <p:cNvSpPr txBox="1"/>
          <p:nvPr/>
        </p:nvSpPr>
        <p:spPr>
          <a:xfrm>
            <a:off x="4811935" y="5837788"/>
            <a:ext cx="4484700" cy="184665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2400"/>
              <a:buFont typeface="Arial"/>
              <a:buNone/>
            </a:pPr>
            <a:r>
              <a:rPr lang="en-US" sz="2400" dirty="0">
                <a:solidFill>
                  <a:srgbClr val="141414"/>
                </a:solidFill>
              </a:rPr>
              <a:t>What makes a good image</a:t>
            </a:r>
            <a:endParaRPr sz="2400" dirty="0">
              <a:solidFill>
                <a:srgbClr val="141414"/>
              </a:solidFill>
            </a:endParaRPr>
          </a:p>
          <a:p>
            <a:pPr marL="0" marR="0" lvl="0" indent="0" algn="ctr" rtl="0">
              <a:spcBef>
                <a:spcPts val="0"/>
              </a:spcBef>
              <a:spcAft>
                <a:spcPts val="0"/>
              </a:spcAft>
              <a:buClr>
                <a:srgbClr val="000000"/>
              </a:buClr>
              <a:buSzPts val="2400"/>
              <a:buFont typeface="Arial"/>
              <a:buNone/>
            </a:pPr>
            <a:r>
              <a:rPr lang="en-US" sz="2400" dirty="0">
                <a:solidFill>
                  <a:srgbClr val="141414"/>
                </a:solidFill>
              </a:rPr>
              <a:t>for an </a:t>
            </a:r>
            <a:r>
              <a:rPr lang="hu-HU" sz="2400" dirty="0">
                <a:solidFill>
                  <a:srgbClr val="141414"/>
                </a:solidFill>
              </a:rPr>
              <a:t>SFSC</a:t>
            </a:r>
            <a:r>
              <a:rPr lang="en-US" sz="2400" dirty="0">
                <a:solidFill>
                  <a:srgbClr val="141414"/>
                </a:solidFill>
              </a:rPr>
              <a:t> </a:t>
            </a:r>
            <a:r>
              <a:rPr lang="en-US" sz="2400" dirty="0" err="1">
                <a:solidFill>
                  <a:srgbClr val="141414"/>
                </a:solidFill>
              </a:rPr>
              <a:t>organisation</a:t>
            </a:r>
            <a:r>
              <a:rPr lang="en-US" sz="2400" dirty="0">
                <a:solidFill>
                  <a:srgbClr val="141414"/>
                </a:solidFill>
              </a:rPr>
              <a:t>?</a:t>
            </a:r>
            <a:endParaRPr sz="2400" dirty="0">
              <a:solidFill>
                <a:srgbClr val="141414"/>
              </a:solidFill>
            </a:endParaRPr>
          </a:p>
          <a:p>
            <a:pPr marL="0" marR="0" lvl="0" indent="0" algn="ctr" rtl="0">
              <a:spcBef>
                <a:spcPts val="0"/>
              </a:spcBef>
              <a:spcAft>
                <a:spcPts val="0"/>
              </a:spcAft>
              <a:buClr>
                <a:srgbClr val="000000"/>
              </a:buClr>
              <a:buSzPts val="2400"/>
              <a:buFont typeface="Arial"/>
              <a:buNone/>
            </a:pPr>
            <a:endParaRPr lang="hu-HU" sz="2400" dirty="0">
              <a:solidFill>
                <a:srgbClr val="141414"/>
              </a:solidFill>
            </a:endParaRPr>
          </a:p>
          <a:p>
            <a:pPr marL="0" marR="0" lvl="0" indent="0" algn="ctr" rtl="0">
              <a:spcBef>
                <a:spcPts val="0"/>
              </a:spcBef>
              <a:spcAft>
                <a:spcPts val="0"/>
              </a:spcAft>
              <a:buClr>
                <a:srgbClr val="000000"/>
              </a:buClr>
              <a:buSzPts val="2400"/>
              <a:buFont typeface="Arial"/>
              <a:buNone/>
            </a:pPr>
            <a:r>
              <a:rPr lang="en-US" sz="2400" dirty="0">
                <a:solidFill>
                  <a:srgbClr val="141414"/>
                </a:solidFill>
              </a:rPr>
              <a:t>The branding and typography that define who you are</a:t>
            </a:r>
            <a:endParaRPr sz="2400" dirty="0">
              <a:solidFill>
                <a:srgbClr val="141414"/>
              </a:solidFill>
            </a:endParaRPr>
          </a:p>
        </p:txBody>
      </p:sp>
      <p:sp>
        <p:nvSpPr>
          <p:cNvPr id="180" name="Google Shape;180;p5"/>
          <p:cNvSpPr txBox="1"/>
          <p:nvPr/>
        </p:nvSpPr>
        <p:spPr>
          <a:xfrm>
            <a:off x="9033207" y="2231690"/>
            <a:ext cx="4484700" cy="73866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2400"/>
              <a:buFont typeface="Arial"/>
              <a:buNone/>
            </a:pPr>
            <a:r>
              <a:rPr lang="en-US" sz="2400" dirty="0" err="1">
                <a:solidFill>
                  <a:srgbClr val="141414"/>
                </a:solidFill>
              </a:rPr>
              <a:t>How can </a:t>
            </a:r>
            <a:r>
              <a:rPr lang="en-US" sz="2400" dirty="0">
                <a:solidFill>
                  <a:srgbClr val="141414"/>
                </a:solidFill>
              </a:rPr>
              <a:t>the </a:t>
            </a:r>
            <a:r>
              <a:rPr lang="hu-HU" sz="2400" dirty="0">
                <a:solidFill>
                  <a:srgbClr val="141414"/>
                </a:solidFill>
              </a:rPr>
              <a:t>two </a:t>
            </a:r>
            <a:r>
              <a:rPr lang="en-US" sz="2400" dirty="0" err="1">
                <a:solidFill>
                  <a:srgbClr val="141414"/>
                </a:solidFill>
              </a:rPr>
              <a:t>lifestyles coexist in harmony</a:t>
            </a:r>
            <a:r>
              <a:rPr lang="en-US" sz="2400" dirty="0">
                <a:solidFill>
                  <a:srgbClr val="141414"/>
                </a:solidFill>
              </a:rPr>
              <a:t>?</a:t>
            </a:r>
            <a:endParaRPr sz="1400" b="0" i="0" u="none" strike="noStrike" cap="none" dirty="0">
              <a:solidFill>
                <a:srgbClr val="000000"/>
              </a:solidFill>
              <a:latin typeface="Arial"/>
              <a:ea typeface="Arial"/>
              <a:cs typeface="Arial"/>
              <a:sym typeface="Arial"/>
            </a:endParaRPr>
          </a:p>
        </p:txBody>
      </p:sp>
      <p:sp>
        <p:nvSpPr>
          <p:cNvPr id="181" name="Google Shape;181;p5"/>
          <p:cNvSpPr txBox="1"/>
          <p:nvPr/>
        </p:nvSpPr>
        <p:spPr>
          <a:xfrm>
            <a:off x="13642666" y="8268538"/>
            <a:ext cx="4484700" cy="927300"/>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Clr>
                <a:srgbClr val="000000"/>
              </a:buClr>
              <a:buSzPts val="2400"/>
              <a:buFont typeface="Arial"/>
              <a:buNone/>
            </a:pPr>
            <a:r>
              <a:rPr lang="en-US" sz="2400">
                <a:solidFill>
                  <a:srgbClr val="141414"/>
                </a:solidFill>
              </a:rPr>
              <a:t>Multifaceted needs </a:t>
            </a:r>
            <a:endParaRPr sz="2400">
              <a:solidFill>
                <a:srgbClr val="141414"/>
              </a:solidFill>
            </a:endParaRPr>
          </a:p>
          <a:p>
            <a:pPr marL="0" marR="0" lvl="0" indent="0" algn="ctr" rtl="0">
              <a:lnSpc>
                <a:spcPct val="151000"/>
              </a:lnSpc>
              <a:spcBef>
                <a:spcPts val="0"/>
              </a:spcBef>
              <a:spcAft>
                <a:spcPts val="0"/>
              </a:spcAft>
              <a:buClr>
                <a:srgbClr val="000000"/>
              </a:buClr>
              <a:buSzPts val="2400"/>
              <a:buFont typeface="Arial"/>
              <a:buNone/>
            </a:pPr>
            <a:r>
              <a:rPr lang="en-US" sz="2400">
                <a:solidFill>
                  <a:srgbClr val="141414"/>
                </a:solidFill>
              </a:rPr>
              <a:t>- “host environment”</a:t>
            </a:r>
            <a:endParaRPr sz="1400" b="0" i="0" u="none" strike="noStrike" cap="none">
              <a:solidFill>
                <a:srgbClr val="000000"/>
              </a:solidFill>
              <a:latin typeface="Arial"/>
              <a:ea typeface="Arial"/>
              <a:cs typeface="Arial"/>
              <a:sym typeface="Arial"/>
            </a:endParaRPr>
          </a:p>
        </p:txBody>
      </p:sp>
      <p:pic>
        <p:nvPicPr>
          <p:cNvPr id="182" name="Google Shape;182;p5"/>
          <p:cNvPicPr preferRelativeResize="0"/>
          <p:nvPr/>
        </p:nvPicPr>
        <p:blipFill>
          <a:blip r:embed="rId5">
            <a:alphaModFix/>
          </a:blip>
          <a:stretch>
            <a:fillRect/>
          </a:stretch>
        </p:blipFill>
        <p:spPr>
          <a:xfrm>
            <a:off x="5075302" y="1257300"/>
            <a:ext cx="3957975" cy="3957975"/>
          </a:xfrm>
          <a:prstGeom prst="rect">
            <a:avLst/>
          </a:prstGeom>
          <a:noFill/>
          <a:ln>
            <a:noFill/>
          </a:ln>
        </p:spPr>
      </p:pic>
      <p:pic>
        <p:nvPicPr>
          <p:cNvPr id="183" name="Google Shape;183;p5"/>
          <p:cNvPicPr preferRelativeResize="0"/>
          <p:nvPr/>
        </p:nvPicPr>
        <p:blipFill>
          <a:blip r:embed="rId6">
            <a:alphaModFix/>
          </a:blip>
          <a:stretch>
            <a:fillRect/>
          </a:stretch>
        </p:blipFill>
        <p:spPr>
          <a:xfrm>
            <a:off x="13517832" y="203763"/>
            <a:ext cx="4465293" cy="4465293"/>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pic>
        <p:nvPicPr>
          <p:cNvPr id="2" name="Picture 1">
            <a:extLst>
              <a:ext uri="{FF2B5EF4-FFF2-40B4-BE49-F238E27FC236}">
                <a16:creationId xmlns:a16="http://schemas.microsoft.com/office/drawing/2014/main" id="{AAFE49BD-2BF2-D5D2-7863-DC29D14D5CEA}"/>
              </a:ext>
            </a:extLst>
          </p:cNvPr>
          <p:cNvPicPr>
            <a:picLocks noChangeAspect="1"/>
          </p:cNvPicPr>
          <p:nvPr/>
        </p:nvPicPr>
        <p:blipFill>
          <a:blip r:embed="rId7"/>
          <a:stretch>
            <a:fillRect/>
          </a:stretch>
        </p:blipFill>
        <p:spPr>
          <a:xfrm>
            <a:off x="4843211" y="204803"/>
            <a:ext cx="2914737" cy="65031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p:nvPr/>
        </p:nvSpPr>
        <p:spPr>
          <a:xfrm>
            <a:off x="12477000" y="1028700"/>
            <a:ext cx="6175733" cy="8229600"/>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9" name="Google Shape;189;p6"/>
          <p:cNvGrpSpPr/>
          <p:nvPr/>
        </p:nvGrpSpPr>
        <p:grpSpPr>
          <a:xfrm>
            <a:off x="9657795" y="1636713"/>
            <a:ext cx="6999457" cy="7013452"/>
            <a:chOff x="0" y="0"/>
            <a:chExt cx="10143351" cy="10163632"/>
          </a:xfrm>
        </p:grpSpPr>
        <p:sp>
          <p:nvSpPr>
            <p:cNvPr id="190" name="Google Shape;190;p6"/>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22" b="-23"/>
              </a:stretch>
            </a:blipFill>
            <a:ln>
              <a:noFill/>
            </a:ln>
          </p:spPr>
        </p:sp>
        <p:sp>
          <p:nvSpPr>
            <p:cNvPr id="191" name="Google Shape;191;p6"/>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805"/>
              </a:stretch>
            </a:blipFill>
            <a:ln>
              <a:noFill/>
            </a:ln>
          </p:spPr>
        </p:sp>
        <p:sp>
          <p:nvSpPr>
            <p:cNvPr id="192" name="Google Shape;192;p6"/>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91" r="-5008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3" name="Google Shape;193;p6"/>
          <p:cNvSpPr/>
          <p:nvPr/>
        </p:nvSpPr>
        <p:spPr>
          <a:xfrm>
            <a:off x="8928262" y="2421731"/>
            <a:ext cx="1459066" cy="145906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94" name="Google Shape;194;p6"/>
          <p:cNvCxnSpPr/>
          <p:nvPr/>
        </p:nvCxnSpPr>
        <p:spPr>
          <a:xfrm rot="5400000">
            <a:off x="9372041" y="3113164"/>
            <a:ext cx="571508" cy="0"/>
          </a:xfrm>
          <a:prstGeom prst="straightConnector1">
            <a:avLst/>
          </a:prstGeom>
          <a:noFill/>
          <a:ln w="76200" cap="rnd" cmpd="sng">
            <a:solidFill>
              <a:srgbClr val="FFFFFF"/>
            </a:solidFill>
            <a:prstDash val="solid"/>
            <a:round/>
            <a:headEnd type="none" w="sm" len="sm"/>
            <a:tailEnd type="stealth" w="med" len="med"/>
          </a:ln>
        </p:spPr>
      </p:cxnSp>
      <p:sp>
        <p:nvSpPr>
          <p:cNvPr id="196" name="Google Shape;196;p6"/>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6">
              <a:alphaModFix/>
            </a:blip>
            <a:stretch>
              <a:fillRect/>
            </a:stretch>
          </a:blipFill>
          <a:ln>
            <a:noFill/>
          </a:ln>
        </p:spPr>
      </p:sp>
      <p:sp>
        <p:nvSpPr>
          <p:cNvPr id="197" name="Google Shape;197;p6"/>
          <p:cNvSpPr txBox="1"/>
          <p:nvPr/>
        </p:nvSpPr>
        <p:spPr>
          <a:xfrm>
            <a:off x="895975" y="562400"/>
            <a:ext cx="83760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Marketing logic</a:t>
            </a:r>
            <a:endParaRPr sz="1400" b="0" i="0" u="none" strike="noStrike" cap="none">
              <a:solidFill>
                <a:srgbClr val="000000"/>
              </a:solidFill>
              <a:latin typeface="Arial"/>
              <a:ea typeface="Arial"/>
              <a:cs typeface="Arial"/>
              <a:sym typeface="Arial"/>
            </a:endParaRPr>
          </a:p>
        </p:txBody>
      </p:sp>
      <p:sp>
        <p:nvSpPr>
          <p:cNvPr id="198" name="Google Shape;198;p6"/>
          <p:cNvSpPr txBox="1"/>
          <p:nvPr/>
        </p:nvSpPr>
        <p:spPr>
          <a:xfrm>
            <a:off x="1028700" y="2951650"/>
            <a:ext cx="8629200" cy="5389800"/>
          </a:xfrm>
          <a:prstGeom prst="rect">
            <a:avLst/>
          </a:prstGeom>
          <a:noFill/>
          <a:ln>
            <a:noFill/>
          </a:ln>
        </p:spPr>
        <p:txBody>
          <a:bodyPr spcFirstLastPara="1" wrap="square" lIns="0" tIns="0" rIns="0" bIns="0" anchor="t" anchorCtr="0">
            <a:spAutoFit/>
          </a:bodyPr>
          <a:lstStyle/>
          <a:p>
            <a:pPr marL="0" marR="0" lvl="0" indent="0" algn="l" rtl="0">
              <a:lnSpc>
                <a:spcPct val="151000"/>
              </a:lnSpc>
              <a:spcBef>
                <a:spcPts val="0"/>
              </a:spcBef>
              <a:spcAft>
                <a:spcPts val="0"/>
              </a:spcAft>
              <a:buClr>
                <a:srgbClr val="000000"/>
              </a:buClr>
              <a:buSzPts val="2400"/>
              <a:buFont typeface="Arial"/>
              <a:buNone/>
            </a:pPr>
            <a:r>
              <a:rPr lang="en-US" sz="2400">
                <a:solidFill>
                  <a:srgbClr val="141414"/>
                </a:solidFill>
              </a:rPr>
              <a:t>In the vast majority of marketing activities, the biggest</a:t>
            </a:r>
            <a:endParaRPr sz="2400">
              <a:solidFill>
                <a:srgbClr val="141414"/>
              </a:solidFill>
            </a:endParaRPr>
          </a:p>
          <a:p>
            <a:pPr marL="0" marR="0" lvl="0" indent="0" algn="l" rtl="0">
              <a:lnSpc>
                <a:spcPct val="151000"/>
              </a:lnSpc>
              <a:spcBef>
                <a:spcPts val="0"/>
              </a:spcBef>
              <a:spcAft>
                <a:spcPts val="0"/>
              </a:spcAft>
              <a:buClr>
                <a:srgbClr val="000000"/>
              </a:buClr>
              <a:buSzPts val="2400"/>
              <a:buFont typeface="Arial"/>
              <a:buNone/>
            </a:pPr>
            <a:r>
              <a:rPr lang="en-US" sz="2400">
                <a:solidFill>
                  <a:srgbClr val="141414"/>
                </a:solidFill>
              </a:rPr>
              <a:t>mistake is thinking from our own perspective rather than the customer’s:</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needs assessments</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market research</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customer insight</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profiling</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what purposes the product serves</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what needs a service meets</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“push buttons”</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the power of words (what a particular word or phrase means to whom)</a:t>
            </a:r>
            <a:endParaRPr sz="2400">
              <a:solidFill>
                <a:srgbClr val="141414"/>
              </a:solidFill>
            </a:endParaRPr>
          </a:p>
        </p:txBody>
      </p:sp>
      <p:sp>
        <p:nvSpPr>
          <p:cNvPr id="199" name="Google Shape;199;p6"/>
          <p:cNvSpPr txBox="1"/>
          <p:nvPr/>
        </p:nvSpPr>
        <p:spPr>
          <a:xfrm>
            <a:off x="1028700" y="1895513"/>
            <a:ext cx="7722300" cy="526200"/>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Clr>
                <a:srgbClr val="000000"/>
              </a:buClr>
              <a:buSzPts val="3600"/>
              <a:buFont typeface="Arial"/>
              <a:buNone/>
            </a:pPr>
            <a:r>
              <a:rPr lang="en-US" sz="3600" b="1">
                <a:solidFill>
                  <a:srgbClr val="487307"/>
                </a:solidFill>
                <a:latin typeface="Nunito Sans"/>
                <a:ea typeface="Nunito Sans"/>
                <a:cs typeface="Nunito Sans"/>
                <a:sym typeface="Nunito Sans"/>
              </a:rPr>
              <a:t>Don’t just rely on your own thinking!</a:t>
            </a: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030D05F2-EA4D-9B0A-14F1-727EE474640F}"/>
              </a:ext>
            </a:extLst>
          </p:cNvPr>
          <p:cNvPicPr>
            <a:picLocks noChangeAspect="1"/>
          </p:cNvPicPr>
          <p:nvPr/>
        </p:nvPicPr>
        <p:blipFill>
          <a:blip r:embed="rId7"/>
          <a:stretch>
            <a:fillRect/>
          </a:stretch>
        </p:blipFill>
        <p:spPr>
          <a:xfrm>
            <a:off x="14978573" y="237243"/>
            <a:ext cx="2914737" cy="6503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3252cb31f02_0_0"/>
          <p:cNvSpPr/>
          <p:nvPr/>
        </p:nvSpPr>
        <p:spPr>
          <a:xfrm>
            <a:off x="286425" y="1513750"/>
            <a:ext cx="6175829" cy="8229727"/>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5" name="Google Shape;205;g3252cb31f02_0_0"/>
          <p:cNvGrpSpPr/>
          <p:nvPr/>
        </p:nvGrpSpPr>
        <p:grpSpPr>
          <a:xfrm>
            <a:off x="7521437" y="2421701"/>
            <a:ext cx="6999927" cy="7013922"/>
            <a:chOff x="0" y="0"/>
            <a:chExt cx="10143351" cy="10163632"/>
          </a:xfrm>
        </p:grpSpPr>
        <p:sp>
          <p:nvSpPr>
            <p:cNvPr id="206" name="Google Shape;206;g3252cb31f02_0_0"/>
            <p:cNvSpPr/>
            <p:nvPr/>
          </p:nvSpPr>
          <p:spPr>
            <a:xfrm>
              <a:off x="0" y="0"/>
              <a:ext cx="10143351" cy="10163632"/>
            </a:xfrm>
            <a:custGeom>
              <a:avLst/>
              <a:gdLst/>
              <a:ahLst/>
              <a:cxnLst/>
              <a:rect l="l" t="t" r="r" b="b"/>
              <a:pathLst>
                <a:path w="10143351" h="10163632" extrusionOk="0">
                  <a:moveTo>
                    <a:pt x="0" y="0"/>
                  </a:moveTo>
                  <a:lnTo>
                    <a:pt x="10143351" y="0"/>
                  </a:lnTo>
                  <a:lnTo>
                    <a:pt x="10143351" y="10163632"/>
                  </a:lnTo>
                  <a:lnTo>
                    <a:pt x="0" y="10163632"/>
                  </a:lnTo>
                  <a:close/>
                </a:path>
              </a:pathLst>
            </a:custGeom>
            <a:blipFill rotWithShape="1">
              <a:blip r:embed="rId3">
                <a:alphaModFix/>
              </a:blip>
              <a:stretch>
                <a:fillRect t="-19" b="-29"/>
              </a:stretch>
            </a:blipFill>
            <a:ln>
              <a:noFill/>
            </a:ln>
          </p:spPr>
        </p:sp>
        <p:sp>
          <p:nvSpPr>
            <p:cNvPr id="207" name="Google Shape;207;g3252cb31f02_0_0"/>
            <p:cNvSpPr/>
            <p:nvPr/>
          </p:nvSpPr>
          <p:spPr>
            <a:xfrm>
              <a:off x="3149600" y="2368550"/>
              <a:ext cx="5156200" cy="6858000"/>
            </a:xfrm>
            <a:custGeom>
              <a:avLst/>
              <a:gdLst/>
              <a:ahLst/>
              <a:cxnLst/>
              <a:rect l="l" t="t" r="r" b="b"/>
              <a:pathLst>
                <a:path w="5156200" h="6858000" extrusionOk="0">
                  <a:moveTo>
                    <a:pt x="0" y="0"/>
                  </a:moveTo>
                  <a:lnTo>
                    <a:pt x="5156200" y="0"/>
                  </a:lnTo>
                  <a:lnTo>
                    <a:pt x="5156200" y="6858000"/>
                  </a:lnTo>
                  <a:lnTo>
                    <a:pt x="0" y="6858000"/>
                  </a:lnTo>
                  <a:close/>
                </a:path>
              </a:pathLst>
            </a:custGeom>
            <a:blipFill rotWithShape="1">
              <a:blip r:embed="rId4">
                <a:alphaModFix/>
              </a:blip>
              <a:stretch>
                <a:fillRect l="-49807" r="-49797"/>
              </a:stretch>
            </a:blipFill>
            <a:ln>
              <a:noFill/>
            </a:ln>
          </p:spPr>
        </p:sp>
        <p:sp>
          <p:nvSpPr>
            <p:cNvPr id="208" name="Google Shape;208;g3252cb31f02_0_0"/>
            <p:cNvSpPr/>
            <p:nvPr/>
          </p:nvSpPr>
          <p:spPr>
            <a:xfrm>
              <a:off x="374650" y="673100"/>
              <a:ext cx="6318250" cy="8427288"/>
            </a:xfrm>
            <a:custGeom>
              <a:avLst/>
              <a:gdLst/>
              <a:ahLst/>
              <a:cxnLst/>
              <a:rect l="l" t="t" r="r" b="b"/>
              <a:pathLst>
                <a:path w="6318250" h="8427288" extrusionOk="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rotWithShape="1">
              <a:blip r:embed="rId5">
                <a:alphaModFix/>
              </a:blip>
              <a:stretch>
                <a:fillRect l="-50088" r="-50088"/>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9" name="Google Shape;209;g3252cb31f02_0_0"/>
          <p:cNvSpPr/>
          <p:nvPr/>
        </p:nvSpPr>
        <p:spPr>
          <a:xfrm>
            <a:off x="8928262" y="2421731"/>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0" name="Google Shape;210;g3252cb31f02_0_0"/>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212" name="Google Shape;212;g3252cb31f02_0_0"/>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6">
              <a:alphaModFix/>
            </a:blip>
            <a:stretch>
              <a:fillRect/>
            </a:stretch>
          </a:blipFill>
          <a:ln>
            <a:noFill/>
          </a:ln>
        </p:spPr>
      </p:sp>
      <p:sp>
        <p:nvSpPr>
          <p:cNvPr id="213" name="Google Shape;213;g3252cb31f02_0_0"/>
          <p:cNvSpPr txBox="1"/>
          <p:nvPr/>
        </p:nvSpPr>
        <p:spPr>
          <a:xfrm>
            <a:off x="605700" y="467025"/>
            <a:ext cx="106641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Marketing tools</a:t>
            </a:r>
            <a:endParaRPr sz="1400" b="0" i="0" u="none" strike="noStrike" cap="none">
              <a:solidFill>
                <a:srgbClr val="000000"/>
              </a:solidFill>
              <a:latin typeface="Arial"/>
              <a:ea typeface="Arial"/>
              <a:cs typeface="Arial"/>
              <a:sym typeface="Arial"/>
            </a:endParaRPr>
          </a:p>
        </p:txBody>
      </p:sp>
      <p:sp>
        <p:nvSpPr>
          <p:cNvPr id="214" name="Google Shape;214;g3252cb31f02_0_0"/>
          <p:cNvSpPr txBox="1"/>
          <p:nvPr/>
        </p:nvSpPr>
        <p:spPr>
          <a:xfrm>
            <a:off x="710850" y="1766113"/>
            <a:ext cx="7722300" cy="526200"/>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Clr>
                <a:srgbClr val="000000"/>
              </a:buClr>
              <a:buSzPts val="3600"/>
              <a:buFont typeface="Arial"/>
              <a:buNone/>
            </a:pPr>
            <a:r>
              <a:rPr lang="en-US" sz="3600" b="1">
                <a:solidFill>
                  <a:schemeClr val="lt1"/>
                </a:solidFill>
                <a:latin typeface="Nunito Sans"/>
                <a:ea typeface="Nunito Sans"/>
                <a:cs typeface="Nunito Sans"/>
                <a:sym typeface="Nunito Sans"/>
              </a:rPr>
              <a:t>Offline and online tools</a:t>
            </a:r>
            <a:endParaRPr sz="1400" b="0" i="0" u="none" strike="noStrike" cap="none">
              <a:solidFill>
                <a:schemeClr val="lt1"/>
              </a:solidFill>
              <a:latin typeface="Arial"/>
              <a:ea typeface="Arial"/>
              <a:cs typeface="Arial"/>
              <a:sym typeface="Arial"/>
            </a:endParaRPr>
          </a:p>
        </p:txBody>
      </p:sp>
      <p:sp>
        <p:nvSpPr>
          <p:cNvPr id="215" name="Google Shape;215;g3252cb31f02_0_0"/>
          <p:cNvSpPr txBox="1"/>
          <p:nvPr/>
        </p:nvSpPr>
        <p:spPr>
          <a:xfrm>
            <a:off x="1991386" y="4100887"/>
            <a:ext cx="8629200" cy="2788584"/>
          </a:xfrm>
          <a:prstGeom prst="rect">
            <a:avLst/>
          </a:prstGeom>
          <a:noFill/>
          <a:ln>
            <a:noFill/>
          </a:ln>
        </p:spPr>
        <p:txBody>
          <a:bodyPr spcFirstLastPara="1" wrap="square" lIns="0" tIns="0" rIns="0" bIns="0" anchor="t" anchorCtr="0">
            <a:spAutoFit/>
          </a:bodyPr>
          <a:lstStyle/>
          <a:p>
            <a:pPr marL="0" marR="0" lvl="0" indent="0" algn="ctr" rtl="0">
              <a:lnSpc>
                <a:spcPct val="151000"/>
              </a:lnSpc>
              <a:spcBef>
                <a:spcPts val="0"/>
              </a:spcBef>
              <a:spcAft>
                <a:spcPts val="0"/>
              </a:spcAft>
              <a:buNone/>
            </a:pPr>
            <a:endParaRPr sz="2400" b="1" dirty="0">
              <a:solidFill>
                <a:schemeClr val="lt1"/>
              </a:solidFill>
            </a:endParaRPr>
          </a:p>
          <a:p>
            <a:pPr marL="0" marR="0" lvl="0" indent="0" rtl="0">
              <a:lnSpc>
                <a:spcPct val="151000"/>
              </a:lnSpc>
              <a:spcBef>
                <a:spcPts val="0"/>
              </a:spcBef>
              <a:spcAft>
                <a:spcPts val="0"/>
              </a:spcAft>
              <a:buNone/>
            </a:pPr>
            <a:r>
              <a:rPr lang="en-US" sz="2400" b="1" dirty="0">
                <a:solidFill>
                  <a:schemeClr val="lt1"/>
                </a:solidFill>
              </a:rPr>
              <a:t>TASK:</a:t>
            </a:r>
            <a:endParaRPr sz="2400" b="1" dirty="0">
              <a:solidFill>
                <a:schemeClr val="lt1"/>
              </a:solidFill>
            </a:endParaRPr>
          </a:p>
          <a:p>
            <a:pPr marL="0" marR="0" lvl="0" indent="0" rtl="0">
              <a:lnSpc>
                <a:spcPct val="151000"/>
              </a:lnSpc>
              <a:spcBef>
                <a:spcPts val="0"/>
              </a:spcBef>
              <a:spcAft>
                <a:spcPts val="0"/>
              </a:spcAft>
              <a:buNone/>
            </a:pPr>
            <a:r>
              <a:rPr lang="en-US" sz="2400" b="1" dirty="0">
                <a:solidFill>
                  <a:schemeClr val="lt1"/>
                </a:solidFill>
              </a:rPr>
              <a:t>List the </a:t>
            </a:r>
            <a:endParaRPr sz="2400" b="1" dirty="0">
              <a:solidFill>
                <a:schemeClr val="lt1"/>
              </a:solidFill>
            </a:endParaRPr>
          </a:p>
          <a:p>
            <a:pPr marL="0" marR="0" lvl="0" indent="0" rtl="0">
              <a:lnSpc>
                <a:spcPct val="151000"/>
              </a:lnSpc>
              <a:spcBef>
                <a:spcPts val="0"/>
              </a:spcBef>
              <a:spcAft>
                <a:spcPts val="0"/>
              </a:spcAft>
              <a:buNone/>
            </a:pPr>
            <a:r>
              <a:rPr lang="en-US" sz="2400" b="1" dirty="0">
                <a:solidFill>
                  <a:schemeClr val="lt1"/>
                </a:solidFill>
              </a:rPr>
              <a:t>marketing tools you know!</a:t>
            </a:r>
            <a:endParaRPr sz="2400" b="1" dirty="0">
              <a:solidFill>
                <a:schemeClr val="lt1"/>
              </a:solidFill>
            </a:endParaRPr>
          </a:p>
          <a:p>
            <a:pPr marL="457200" marR="0" lvl="0" indent="0" algn="l" rtl="0">
              <a:lnSpc>
                <a:spcPct val="151000"/>
              </a:lnSpc>
              <a:spcBef>
                <a:spcPts val="0"/>
              </a:spcBef>
              <a:spcAft>
                <a:spcPts val="0"/>
              </a:spcAft>
              <a:buNone/>
            </a:pPr>
            <a:r>
              <a:rPr lang="en-US" sz="2400" dirty="0">
                <a:solidFill>
                  <a:srgbClr val="141414"/>
                </a:solidFill>
              </a:rPr>
              <a:t> </a:t>
            </a:r>
            <a:endParaRPr sz="2400" dirty="0">
              <a:solidFill>
                <a:srgbClr val="141414"/>
              </a:solidFill>
            </a:endParaRPr>
          </a:p>
        </p:txBody>
      </p:sp>
      <p:pic>
        <p:nvPicPr>
          <p:cNvPr id="216" name="Google Shape;216;g3252cb31f02_0_0"/>
          <p:cNvPicPr preferRelativeResize="0"/>
          <p:nvPr/>
        </p:nvPicPr>
        <p:blipFill>
          <a:blip r:embed="rId7">
            <a:alphaModFix/>
          </a:blip>
          <a:stretch>
            <a:fillRect/>
          </a:stretch>
        </p:blipFill>
        <p:spPr>
          <a:xfrm>
            <a:off x="12821632" y="4495420"/>
            <a:ext cx="3614725" cy="4788101"/>
          </a:xfrm>
          <a:prstGeom prst="rect">
            <a:avLst/>
          </a:prstGeom>
          <a:noFill/>
          <a:ln>
            <a:noFill/>
          </a:ln>
        </p:spPr>
      </p:pic>
      <p:pic>
        <p:nvPicPr>
          <p:cNvPr id="2" name="Picture 1">
            <a:extLst>
              <a:ext uri="{FF2B5EF4-FFF2-40B4-BE49-F238E27FC236}">
                <a16:creationId xmlns:a16="http://schemas.microsoft.com/office/drawing/2014/main" id="{C5C519EF-7D35-6CB7-BDA0-33D071C94C3B}"/>
              </a:ext>
            </a:extLst>
          </p:cNvPr>
          <p:cNvPicPr>
            <a:picLocks noChangeAspect="1"/>
          </p:cNvPicPr>
          <p:nvPr/>
        </p:nvPicPr>
        <p:blipFill>
          <a:blip r:embed="rId8"/>
          <a:stretch>
            <a:fillRect/>
          </a:stretch>
        </p:blipFill>
        <p:spPr>
          <a:xfrm>
            <a:off x="15200353" y="543875"/>
            <a:ext cx="2914737" cy="65031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3252cb31f02_0_15"/>
          <p:cNvSpPr/>
          <p:nvPr/>
        </p:nvSpPr>
        <p:spPr>
          <a:xfrm>
            <a:off x="527675" y="3023075"/>
            <a:ext cx="8088638" cy="6176645"/>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3252cb31f02_0_15"/>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3">
              <a:alphaModFix/>
            </a:blip>
            <a:stretch>
              <a:fillRect/>
            </a:stretch>
          </a:blipFill>
          <a:ln>
            <a:noFill/>
          </a:ln>
        </p:spPr>
      </p:sp>
      <p:sp>
        <p:nvSpPr>
          <p:cNvPr id="225" name="Google Shape;225;g3252cb31f02_0_15"/>
          <p:cNvSpPr txBox="1"/>
          <p:nvPr/>
        </p:nvSpPr>
        <p:spPr>
          <a:xfrm>
            <a:off x="605700" y="467025"/>
            <a:ext cx="106641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“Data is everything”</a:t>
            </a:r>
            <a:endParaRPr sz="1400" b="0" i="0" u="none" strike="noStrike" cap="none">
              <a:solidFill>
                <a:srgbClr val="000000"/>
              </a:solidFill>
              <a:latin typeface="Arial"/>
              <a:ea typeface="Arial"/>
              <a:cs typeface="Arial"/>
              <a:sym typeface="Arial"/>
            </a:endParaRPr>
          </a:p>
        </p:txBody>
      </p:sp>
      <p:sp>
        <p:nvSpPr>
          <p:cNvPr id="226" name="Google Shape;226;g3252cb31f02_0_15"/>
          <p:cNvSpPr txBox="1"/>
          <p:nvPr/>
        </p:nvSpPr>
        <p:spPr>
          <a:xfrm>
            <a:off x="471100" y="2827400"/>
            <a:ext cx="8629200" cy="369300"/>
          </a:xfrm>
          <a:prstGeom prst="rect">
            <a:avLst/>
          </a:prstGeom>
          <a:noFill/>
          <a:ln>
            <a:noFill/>
          </a:ln>
        </p:spPr>
        <p:txBody>
          <a:bodyPr spcFirstLastPara="1" wrap="square" lIns="0" tIns="0" rIns="0" bIns="0" anchor="t" anchorCtr="0">
            <a:spAutoFit/>
          </a:bodyPr>
          <a:lstStyle/>
          <a:p>
            <a:pPr marL="457200" marR="0" lvl="0" indent="0" algn="l" rtl="0">
              <a:lnSpc>
                <a:spcPct val="151000"/>
              </a:lnSpc>
              <a:spcBef>
                <a:spcPts val="0"/>
              </a:spcBef>
              <a:spcAft>
                <a:spcPts val="0"/>
              </a:spcAft>
              <a:buNone/>
            </a:pPr>
            <a:r>
              <a:rPr lang="en-US" sz="2400">
                <a:solidFill>
                  <a:srgbClr val="141414"/>
                </a:solidFill>
              </a:rPr>
              <a:t> </a:t>
            </a:r>
            <a:endParaRPr sz="2400">
              <a:solidFill>
                <a:srgbClr val="141414"/>
              </a:solidFill>
            </a:endParaRPr>
          </a:p>
        </p:txBody>
      </p:sp>
      <p:sp>
        <p:nvSpPr>
          <p:cNvPr id="227" name="Google Shape;227;g3252cb31f02_0_15"/>
          <p:cNvSpPr txBox="1"/>
          <p:nvPr/>
        </p:nvSpPr>
        <p:spPr>
          <a:xfrm>
            <a:off x="1028595" y="1503025"/>
            <a:ext cx="8629200" cy="1052400"/>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Clr>
                <a:srgbClr val="000000"/>
              </a:buClr>
              <a:buSzPts val="3600"/>
              <a:buFont typeface="Arial"/>
              <a:buNone/>
            </a:pPr>
            <a:r>
              <a:rPr lang="en-US" sz="3600" b="1" dirty="0">
                <a:solidFill>
                  <a:srgbClr val="487307"/>
                </a:solidFill>
                <a:latin typeface="Nunito Sans"/>
                <a:ea typeface="Nunito Sans"/>
                <a:cs typeface="Nunito Sans"/>
                <a:sym typeface="Nunito Sans"/>
              </a:rPr>
              <a:t>All data can and must be used for marketing purposes!</a:t>
            </a:r>
            <a:endParaRPr sz="1400" b="0" i="0" u="none" strike="noStrike" cap="none" dirty="0">
              <a:solidFill>
                <a:srgbClr val="000000"/>
              </a:solidFill>
              <a:latin typeface="Arial"/>
              <a:ea typeface="Arial"/>
              <a:cs typeface="Arial"/>
              <a:sym typeface="Arial"/>
            </a:endParaRPr>
          </a:p>
        </p:txBody>
      </p:sp>
      <p:sp>
        <p:nvSpPr>
          <p:cNvPr id="228" name="Google Shape;228;g3252cb31f02_0_15"/>
          <p:cNvSpPr/>
          <p:nvPr/>
        </p:nvSpPr>
        <p:spPr>
          <a:xfrm>
            <a:off x="8927562" y="2382906"/>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29" name="Google Shape;229;g3252cb31f02_0_15"/>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230" name="Google Shape;230;g3252cb31f02_0_15"/>
          <p:cNvSpPr txBox="1"/>
          <p:nvPr/>
        </p:nvSpPr>
        <p:spPr>
          <a:xfrm>
            <a:off x="1489500" y="3498450"/>
            <a:ext cx="6607800" cy="561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dirty="0">
                <a:solidFill>
                  <a:schemeClr val="lt1"/>
                </a:solidFill>
                <a:latin typeface="Calibri"/>
                <a:ea typeface="Calibri"/>
                <a:cs typeface="Calibri"/>
                <a:sym typeface="Calibri"/>
              </a:rPr>
              <a:t>TASK:</a:t>
            </a:r>
            <a:endParaRPr sz="3200" dirty="0">
              <a:solidFill>
                <a:schemeClr val="lt1"/>
              </a:solidFill>
              <a:latin typeface="Calibri"/>
              <a:ea typeface="Calibri"/>
              <a:cs typeface="Calibri"/>
              <a:sym typeface="Calibri"/>
            </a:endParaRPr>
          </a:p>
          <a:p>
            <a:pPr marL="0" lvl="0" indent="0" algn="l" rtl="0">
              <a:spcBef>
                <a:spcPts val="0"/>
              </a:spcBef>
              <a:spcAft>
                <a:spcPts val="0"/>
              </a:spcAft>
              <a:buNone/>
            </a:pPr>
            <a:endParaRPr sz="3200" dirty="0">
              <a:solidFill>
                <a:schemeClr val="lt1"/>
              </a:solidFill>
              <a:latin typeface="Calibri"/>
              <a:ea typeface="Calibri"/>
              <a:cs typeface="Calibri"/>
              <a:sym typeface="Calibri"/>
            </a:endParaRPr>
          </a:p>
          <a:p>
            <a:pPr marL="0" lvl="0" indent="0" algn="l" rtl="0">
              <a:spcBef>
                <a:spcPts val="0"/>
              </a:spcBef>
              <a:spcAft>
                <a:spcPts val="0"/>
              </a:spcAft>
              <a:buNone/>
            </a:pPr>
            <a:r>
              <a:rPr lang="en-US" sz="3200" dirty="0">
                <a:solidFill>
                  <a:schemeClr val="lt1"/>
                </a:solidFill>
                <a:latin typeface="Calibri"/>
                <a:ea typeface="Calibri"/>
                <a:cs typeface="Calibri"/>
                <a:sym typeface="Calibri"/>
              </a:rPr>
              <a:t>What this means to us:</a:t>
            </a:r>
            <a:endParaRPr sz="3200" dirty="0">
              <a:solidFill>
                <a:schemeClr val="lt1"/>
              </a:solidFill>
              <a:latin typeface="Calibri"/>
              <a:ea typeface="Calibri"/>
              <a:cs typeface="Calibri"/>
              <a:sym typeface="Calibri"/>
            </a:endParaRPr>
          </a:p>
          <a:p>
            <a:pPr marL="0" lvl="0" indent="0" algn="l" rtl="0">
              <a:spcBef>
                <a:spcPts val="0"/>
              </a:spcBef>
              <a:spcAft>
                <a:spcPts val="0"/>
              </a:spcAft>
              <a:buNone/>
            </a:pPr>
            <a:endParaRPr sz="3200" dirty="0">
              <a:solidFill>
                <a:schemeClr val="lt1"/>
              </a:solidFill>
              <a:latin typeface="Calibri"/>
              <a:ea typeface="Calibri"/>
              <a:cs typeface="Calibri"/>
              <a:sym typeface="Calibri"/>
            </a:endParaRPr>
          </a:p>
          <a:p>
            <a:pPr marL="457200" lvl="0" indent="-361950" algn="l" rtl="0">
              <a:spcBef>
                <a:spcPts val="0"/>
              </a:spcBef>
              <a:spcAft>
                <a:spcPts val="0"/>
              </a:spcAft>
              <a:buClr>
                <a:schemeClr val="lt1"/>
              </a:buClr>
              <a:buSzPts val="2100"/>
              <a:buFont typeface="Calibri"/>
              <a:buChar char="-"/>
            </a:pPr>
            <a:r>
              <a:rPr lang="en-US" sz="2100" dirty="0">
                <a:solidFill>
                  <a:schemeClr val="lt1"/>
                </a:solidFill>
                <a:latin typeface="Calibri"/>
                <a:ea typeface="Calibri"/>
                <a:cs typeface="Calibri"/>
                <a:sym typeface="Calibri"/>
              </a:rPr>
              <a:t>A 40-year-old single man who drives a Mercedes, a manager</a:t>
            </a:r>
            <a:endParaRPr sz="2100" dirty="0">
              <a:solidFill>
                <a:schemeClr val="lt1"/>
              </a:solidFill>
              <a:latin typeface="Calibri"/>
              <a:ea typeface="Calibri"/>
              <a:cs typeface="Calibri"/>
              <a:sym typeface="Calibri"/>
            </a:endParaRPr>
          </a:p>
          <a:p>
            <a:pPr marL="457200" lvl="0" indent="0" algn="l" rtl="0">
              <a:spcBef>
                <a:spcPts val="0"/>
              </a:spcBef>
              <a:spcAft>
                <a:spcPts val="0"/>
              </a:spcAft>
              <a:buNone/>
            </a:pPr>
            <a:endParaRPr sz="2100" dirty="0">
              <a:solidFill>
                <a:schemeClr val="lt1"/>
              </a:solidFill>
              <a:latin typeface="Calibri"/>
              <a:ea typeface="Calibri"/>
              <a:cs typeface="Calibri"/>
              <a:sym typeface="Calibri"/>
            </a:endParaRPr>
          </a:p>
          <a:p>
            <a:pPr marL="457200" lvl="0" indent="-361950" algn="l" rtl="0">
              <a:spcBef>
                <a:spcPts val="0"/>
              </a:spcBef>
              <a:spcAft>
                <a:spcPts val="0"/>
              </a:spcAft>
              <a:buClr>
                <a:schemeClr val="lt1"/>
              </a:buClr>
              <a:buSzPts val="2100"/>
              <a:buFont typeface="Calibri"/>
              <a:buChar char="-"/>
            </a:pPr>
            <a:r>
              <a:rPr lang="en-US" sz="2100" dirty="0">
                <a:solidFill>
                  <a:schemeClr val="lt1"/>
                </a:solidFill>
                <a:latin typeface="Calibri"/>
                <a:ea typeface="Calibri"/>
                <a:cs typeface="Calibri"/>
                <a:sym typeface="Calibri"/>
              </a:rPr>
              <a:t>A 60-year-old woman who likes </a:t>
            </a:r>
            <a:r>
              <a:rPr lang="hu-HU" sz="2100" dirty="0">
                <a:solidFill>
                  <a:schemeClr val="lt1"/>
                </a:solidFill>
                <a:latin typeface="Calibri"/>
                <a:ea typeface="Calibri"/>
                <a:cs typeface="Calibri"/>
                <a:sym typeface="Calibri"/>
              </a:rPr>
              <a:t>to walk to the </a:t>
            </a:r>
            <a:r>
              <a:rPr lang="en-US" sz="2100" dirty="0">
                <a:solidFill>
                  <a:schemeClr val="lt1"/>
                </a:solidFill>
                <a:latin typeface="Calibri"/>
                <a:ea typeface="Calibri"/>
                <a:cs typeface="Calibri"/>
                <a:sym typeface="Calibri"/>
              </a:rPr>
              <a:t>market </a:t>
            </a:r>
            <a:r>
              <a:rPr lang="hu-HU" sz="2100" dirty="0">
                <a:solidFill>
                  <a:schemeClr val="lt1"/>
                </a:solidFill>
                <a:latin typeface="Calibri"/>
                <a:ea typeface="Calibri"/>
                <a:cs typeface="Calibri"/>
                <a:sym typeface="Calibri"/>
              </a:rPr>
              <a:t>and </a:t>
            </a:r>
            <a:r>
              <a:rPr lang="en-US" sz="2100" dirty="0">
                <a:solidFill>
                  <a:schemeClr val="lt1"/>
                </a:solidFill>
                <a:latin typeface="Calibri"/>
                <a:ea typeface="Calibri"/>
                <a:cs typeface="Calibri"/>
                <a:sym typeface="Calibri"/>
              </a:rPr>
              <a:t>has grandchildren</a:t>
            </a:r>
            <a:br>
              <a:rPr lang="en-US" sz="2100" dirty="0">
                <a:solidFill>
                  <a:schemeClr val="lt1"/>
                </a:solidFill>
                <a:latin typeface="Calibri"/>
                <a:ea typeface="Calibri"/>
                <a:cs typeface="Calibri"/>
                <a:sym typeface="Calibri"/>
              </a:rPr>
            </a:br>
            <a:endParaRPr sz="2100" dirty="0">
              <a:solidFill>
                <a:schemeClr val="lt1"/>
              </a:solidFill>
              <a:latin typeface="Calibri"/>
              <a:ea typeface="Calibri"/>
              <a:cs typeface="Calibri"/>
              <a:sym typeface="Calibri"/>
            </a:endParaRPr>
          </a:p>
          <a:p>
            <a:pPr marL="457200" lvl="0" indent="-361950" algn="l" rtl="0">
              <a:spcBef>
                <a:spcPts val="0"/>
              </a:spcBef>
              <a:spcAft>
                <a:spcPts val="0"/>
              </a:spcAft>
              <a:buClr>
                <a:schemeClr val="lt1"/>
              </a:buClr>
              <a:buSzPts val="2100"/>
              <a:buFont typeface="Calibri"/>
              <a:buChar char="-"/>
            </a:pPr>
            <a:r>
              <a:rPr lang="en-US" sz="2100" dirty="0">
                <a:solidFill>
                  <a:schemeClr val="lt1"/>
                </a:solidFill>
                <a:latin typeface="Calibri"/>
                <a:ea typeface="Calibri"/>
                <a:cs typeface="Calibri"/>
                <a:sym typeface="Calibri"/>
              </a:rPr>
              <a:t>University students and college students who like to go to parties but also go to the gym </a:t>
            </a:r>
            <a:endParaRPr sz="2100" dirty="0">
              <a:solidFill>
                <a:schemeClr val="lt1"/>
              </a:solidFill>
              <a:latin typeface="Calibri"/>
              <a:ea typeface="Calibri"/>
              <a:cs typeface="Calibri"/>
              <a:sym typeface="Calibri"/>
            </a:endParaRPr>
          </a:p>
        </p:txBody>
      </p:sp>
      <p:pic>
        <p:nvPicPr>
          <p:cNvPr id="231" name="Google Shape;231;g3252cb31f02_0_15"/>
          <p:cNvPicPr preferRelativeResize="0"/>
          <p:nvPr/>
        </p:nvPicPr>
        <p:blipFill>
          <a:blip r:embed="rId4">
            <a:alphaModFix/>
          </a:blip>
          <a:stretch>
            <a:fillRect/>
          </a:stretch>
        </p:blipFill>
        <p:spPr>
          <a:xfrm>
            <a:off x="8866299" y="4132000"/>
            <a:ext cx="2901198" cy="4352824"/>
          </a:xfrm>
          <a:prstGeom prst="rect">
            <a:avLst/>
          </a:prstGeom>
          <a:noFill/>
          <a:ln>
            <a:noFill/>
          </a:ln>
        </p:spPr>
      </p:pic>
      <p:pic>
        <p:nvPicPr>
          <p:cNvPr id="232" name="Google Shape;232;g3252cb31f02_0_15"/>
          <p:cNvPicPr preferRelativeResize="0"/>
          <p:nvPr/>
        </p:nvPicPr>
        <p:blipFill>
          <a:blip r:embed="rId5">
            <a:alphaModFix/>
          </a:blip>
          <a:stretch>
            <a:fillRect/>
          </a:stretch>
        </p:blipFill>
        <p:spPr>
          <a:xfrm>
            <a:off x="12017475" y="2677550"/>
            <a:ext cx="3400428" cy="2487750"/>
          </a:xfrm>
          <a:prstGeom prst="rect">
            <a:avLst/>
          </a:prstGeom>
          <a:noFill/>
          <a:ln>
            <a:noFill/>
          </a:ln>
        </p:spPr>
      </p:pic>
      <p:pic>
        <p:nvPicPr>
          <p:cNvPr id="233" name="Google Shape;233;g3252cb31f02_0_15"/>
          <p:cNvPicPr preferRelativeResize="0"/>
          <p:nvPr/>
        </p:nvPicPr>
        <p:blipFill>
          <a:blip r:embed="rId6">
            <a:alphaModFix/>
          </a:blip>
          <a:stretch>
            <a:fillRect/>
          </a:stretch>
        </p:blipFill>
        <p:spPr>
          <a:xfrm>
            <a:off x="12017475" y="5342375"/>
            <a:ext cx="2655775" cy="3984650"/>
          </a:xfrm>
          <a:prstGeom prst="rect">
            <a:avLst/>
          </a:prstGeom>
          <a:noFill/>
          <a:ln>
            <a:noFill/>
          </a:ln>
        </p:spPr>
      </p:pic>
      <p:pic>
        <p:nvPicPr>
          <p:cNvPr id="234" name="Google Shape;234;g3252cb31f02_0_15"/>
          <p:cNvPicPr preferRelativeResize="0"/>
          <p:nvPr/>
        </p:nvPicPr>
        <p:blipFill>
          <a:blip r:embed="rId7">
            <a:alphaModFix/>
          </a:blip>
          <a:stretch>
            <a:fillRect/>
          </a:stretch>
        </p:blipFill>
        <p:spPr>
          <a:xfrm>
            <a:off x="15508377" y="2677540"/>
            <a:ext cx="2565299" cy="3848888"/>
          </a:xfrm>
          <a:prstGeom prst="rect">
            <a:avLst/>
          </a:prstGeom>
          <a:noFill/>
          <a:ln>
            <a:noFill/>
          </a:ln>
        </p:spPr>
      </p:pic>
      <p:sp>
        <p:nvSpPr>
          <p:cNvPr id="235" name="Google Shape;235;g3252cb31f02_0_15"/>
          <p:cNvSpPr/>
          <p:nvPr/>
        </p:nvSpPr>
        <p:spPr>
          <a:xfrm>
            <a:off x="8509896" y="379019"/>
            <a:ext cx="9906000" cy="9907981"/>
          </a:xfrm>
          <a:custGeom>
            <a:avLst/>
            <a:gdLst/>
            <a:ahLst/>
            <a:cxnLst/>
            <a:rect l="l" t="t" r="r" b="b"/>
            <a:pathLst>
              <a:path w="6350000" h="6351270" extrusionOk="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rotWithShape="1">
            <a:blip r:embed="rId8">
              <a:alphaModFix amt="13000"/>
            </a:blip>
            <a:stretch>
              <a:fillRect t="-259" b="-2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210BB7D6-6504-197D-F03E-3DBF8BADC228}"/>
              </a:ext>
            </a:extLst>
          </p:cNvPr>
          <p:cNvPicPr>
            <a:picLocks noChangeAspect="1"/>
          </p:cNvPicPr>
          <p:nvPr/>
        </p:nvPicPr>
        <p:blipFill>
          <a:blip r:embed="rId9"/>
          <a:stretch>
            <a:fillRect/>
          </a:stretch>
        </p:blipFill>
        <p:spPr>
          <a:xfrm>
            <a:off x="15311850" y="224170"/>
            <a:ext cx="2914737" cy="65031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252cb31f02_0_46"/>
          <p:cNvSpPr/>
          <p:nvPr/>
        </p:nvSpPr>
        <p:spPr>
          <a:xfrm>
            <a:off x="12477000" y="1028700"/>
            <a:ext cx="6175829" cy="8229727"/>
          </a:xfrm>
          <a:custGeom>
            <a:avLst/>
            <a:gdLst/>
            <a:ahLst/>
            <a:cxnLst/>
            <a:rect l="l" t="t" r="r" b="b"/>
            <a:pathLst>
              <a:path w="2611344" h="3479800" extrusionOk="0">
                <a:moveTo>
                  <a:pt x="2486884" y="3479800"/>
                </a:moveTo>
                <a:lnTo>
                  <a:pt x="124460" y="3479800"/>
                </a:lnTo>
                <a:cubicBezTo>
                  <a:pt x="55880" y="3479800"/>
                  <a:pt x="0" y="3423920"/>
                  <a:pt x="0" y="3355340"/>
                </a:cubicBezTo>
                <a:lnTo>
                  <a:pt x="0" y="124460"/>
                </a:lnTo>
                <a:cubicBezTo>
                  <a:pt x="0" y="55880"/>
                  <a:pt x="55880" y="0"/>
                  <a:pt x="124460" y="0"/>
                </a:cubicBezTo>
                <a:lnTo>
                  <a:pt x="2486884" y="0"/>
                </a:lnTo>
                <a:cubicBezTo>
                  <a:pt x="2555464" y="0"/>
                  <a:pt x="2611344" y="55880"/>
                  <a:pt x="2611344" y="124460"/>
                </a:cubicBezTo>
                <a:lnTo>
                  <a:pt x="2611344" y="3355340"/>
                </a:lnTo>
                <a:cubicBezTo>
                  <a:pt x="2611344" y="3423920"/>
                  <a:pt x="2555464" y="3479800"/>
                  <a:pt x="2486884" y="3479800"/>
                </a:cubicBezTo>
                <a:close/>
              </a:path>
            </a:pathLst>
          </a:custGeom>
          <a:solidFill>
            <a:srgbClr val="48730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3252cb31f02_0_46"/>
          <p:cNvSpPr/>
          <p:nvPr/>
        </p:nvSpPr>
        <p:spPr>
          <a:xfrm>
            <a:off x="8928262" y="2421731"/>
            <a:ext cx="1460500" cy="1460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C1AC3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42" name="Google Shape;242;g3252cb31f02_0_46"/>
          <p:cNvCxnSpPr/>
          <p:nvPr/>
        </p:nvCxnSpPr>
        <p:spPr>
          <a:xfrm rot="5400000">
            <a:off x="9372045" y="3113160"/>
            <a:ext cx="571500" cy="0"/>
          </a:xfrm>
          <a:prstGeom prst="straightConnector1">
            <a:avLst/>
          </a:prstGeom>
          <a:noFill/>
          <a:ln w="76200" cap="rnd" cmpd="sng">
            <a:solidFill>
              <a:srgbClr val="FFFFFF"/>
            </a:solidFill>
            <a:prstDash val="solid"/>
            <a:round/>
            <a:headEnd type="none" w="sm" len="sm"/>
            <a:tailEnd type="stealth" w="med" len="med"/>
          </a:ln>
        </p:spPr>
      </p:cxnSp>
      <p:sp>
        <p:nvSpPr>
          <p:cNvPr id="244" name="Google Shape;244;g3252cb31f02_0_46"/>
          <p:cNvSpPr txBox="1"/>
          <p:nvPr/>
        </p:nvSpPr>
        <p:spPr>
          <a:xfrm>
            <a:off x="913350" y="725350"/>
            <a:ext cx="8376000" cy="1169700"/>
          </a:xfrm>
          <a:prstGeom prst="rect">
            <a:avLst/>
          </a:prstGeom>
          <a:noFill/>
          <a:ln>
            <a:noFill/>
          </a:ln>
        </p:spPr>
        <p:txBody>
          <a:bodyPr spcFirstLastPara="1" wrap="square" lIns="0" tIns="0" rIns="0" bIns="0" anchor="t" anchorCtr="0">
            <a:spAutoFit/>
          </a:bodyPr>
          <a:lstStyle/>
          <a:p>
            <a:pPr marL="0" marR="0" lvl="0" indent="0" algn="l" rtl="0">
              <a:lnSpc>
                <a:spcPct val="95000"/>
              </a:lnSpc>
              <a:spcBef>
                <a:spcPts val="0"/>
              </a:spcBef>
              <a:spcAft>
                <a:spcPts val="0"/>
              </a:spcAft>
              <a:buClr>
                <a:srgbClr val="000000"/>
              </a:buClr>
              <a:buSzPts val="8000"/>
              <a:buFont typeface="Arial"/>
              <a:buNone/>
            </a:pPr>
            <a:r>
              <a:rPr lang="en-US" sz="8000" b="1">
                <a:solidFill>
                  <a:srgbClr val="141414"/>
                </a:solidFill>
                <a:latin typeface="Nunito Sans"/>
                <a:ea typeface="Nunito Sans"/>
                <a:cs typeface="Nunito Sans"/>
                <a:sym typeface="Nunito Sans"/>
              </a:rPr>
              <a:t>LET’S ANALYSE!</a:t>
            </a:r>
            <a:endParaRPr sz="1400" b="0" i="0" u="none" strike="noStrike" cap="none">
              <a:solidFill>
                <a:srgbClr val="000000"/>
              </a:solidFill>
              <a:latin typeface="Arial"/>
              <a:ea typeface="Arial"/>
              <a:cs typeface="Arial"/>
              <a:sym typeface="Arial"/>
            </a:endParaRPr>
          </a:p>
        </p:txBody>
      </p:sp>
      <p:sp>
        <p:nvSpPr>
          <p:cNvPr id="245" name="Google Shape;245;g3252cb31f02_0_46"/>
          <p:cNvSpPr txBox="1"/>
          <p:nvPr/>
        </p:nvSpPr>
        <p:spPr>
          <a:xfrm>
            <a:off x="786750" y="3154088"/>
            <a:ext cx="8629200" cy="6505500"/>
          </a:xfrm>
          <a:prstGeom prst="rect">
            <a:avLst/>
          </a:prstGeom>
          <a:noFill/>
          <a:ln>
            <a:noFill/>
          </a:ln>
        </p:spPr>
        <p:txBody>
          <a:bodyPr spcFirstLastPara="1" wrap="square" lIns="0" tIns="0" rIns="0" bIns="0" anchor="t" anchorCtr="0">
            <a:spAutoFit/>
          </a:bodyPr>
          <a:lstStyle/>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To analyse every platform we use, you need to know:</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Google Analytics (the interface is constantly changing)</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Facebook / Instagram / TikTok</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Google Business (Google My Business)</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YouTube and other video-sharing platforms (e.g. Videa)</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Our podcast channels, if any (Spotify, SoundCloud…)</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Newsletter data </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Requesting feedback (e.g. QR code)</a:t>
            </a:r>
            <a:endParaRPr sz="2400">
              <a:solidFill>
                <a:srgbClr val="141414"/>
              </a:solidFill>
            </a:endParaRPr>
          </a:p>
          <a:p>
            <a:pPr marL="457200" marR="0" lvl="0" indent="-381000" algn="l" rtl="0">
              <a:lnSpc>
                <a:spcPct val="151000"/>
              </a:lnSpc>
              <a:spcBef>
                <a:spcPts val="0"/>
              </a:spcBef>
              <a:spcAft>
                <a:spcPts val="0"/>
              </a:spcAft>
              <a:buClr>
                <a:srgbClr val="141414"/>
              </a:buClr>
              <a:buSzPts val="2400"/>
              <a:buChar char="-"/>
            </a:pPr>
            <a:r>
              <a:rPr lang="en-US" sz="2400">
                <a:solidFill>
                  <a:srgbClr val="141414"/>
                </a:solidFill>
              </a:rPr>
              <a:t>Regular customer data</a:t>
            </a:r>
            <a:endParaRPr sz="2400">
              <a:solidFill>
                <a:srgbClr val="141414"/>
              </a:solidFill>
            </a:endParaRPr>
          </a:p>
          <a:p>
            <a:pPr marL="0" marR="0" lvl="0" indent="0" algn="l" rtl="0">
              <a:lnSpc>
                <a:spcPct val="151000"/>
              </a:lnSpc>
              <a:spcBef>
                <a:spcPts val="0"/>
              </a:spcBef>
              <a:spcAft>
                <a:spcPts val="0"/>
              </a:spcAft>
              <a:buNone/>
            </a:pPr>
            <a:r>
              <a:rPr lang="en-US" sz="2400">
                <a:solidFill>
                  <a:srgbClr val="141414"/>
                </a:solidFill>
              </a:rPr>
              <a:t>(For any data requests, professional assistance must be sought to ensure compliance with regulations (Terms and Conditions, GDPR Policy, Review Request Policy)</a:t>
            </a:r>
            <a:endParaRPr sz="2400">
              <a:solidFill>
                <a:srgbClr val="141414"/>
              </a:solidFill>
            </a:endParaRPr>
          </a:p>
        </p:txBody>
      </p:sp>
      <p:pic>
        <p:nvPicPr>
          <p:cNvPr id="246" name="Google Shape;246;g3252cb31f02_0_46"/>
          <p:cNvPicPr preferRelativeResize="0"/>
          <p:nvPr/>
        </p:nvPicPr>
        <p:blipFill>
          <a:blip r:embed="rId3">
            <a:alphaModFix/>
          </a:blip>
          <a:stretch>
            <a:fillRect/>
          </a:stretch>
        </p:blipFill>
        <p:spPr>
          <a:xfrm>
            <a:off x="8928250" y="3882224"/>
            <a:ext cx="9613800" cy="4758825"/>
          </a:xfrm>
          <a:prstGeom prst="rect">
            <a:avLst/>
          </a:prstGeom>
          <a:noFill/>
          <a:ln>
            <a:noFill/>
          </a:ln>
        </p:spPr>
      </p:pic>
      <p:sp>
        <p:nvSpPr>
          <p:cNvPr id="247" name="Google Shape;247;g3252cb31f02_0_46"/>
          <p:cNvSpPr txBox="1"/>
          <p:nvPr/>
        </p:nvSpPr>
        <p:spPr>
          <a:xfrm>
            <a:off x="1028699" y="1895050"/>
            <a:ext cx="7898129" cy="526298"/>
          </a:xfrm>
          <a:prstGeom prst="rect">
            <a:avLst/>
          </a:prstGeom>
          <a:noFill/>
          <a:ln>
            <a:noFill/>
          </a:ln>
        </p:spPr>
        <p:txBody>
          <a:bodyPr spcFirstLastPara="1" wrap="square" lIns="0" tIns="0" rIns="0" bIns="0" anchor="t" anchorCtr="0">
            <a:spAutoFit/>
          </a:bodyPr>
          <a:lstStyle/>
          <a:p>
            <a:pPr marL="0" marR="0" lvl="0" indent="0" algn="l" rtl="0">
              <a:lnSpc>
                <a:spcPct val="94972"/>
              </a:lnSpc>
              <a:spcBef>
                <a:spcPts val="0"/>
              </a:spcBef>
              <a:spcAft>
                <a:spcPts val="0"/>
              </a:spcAft>
              <a:buClr>
                <a:srgbClr val="000000"/>
              </a:buClr>
              <a:buSzPts val="3600"/>
              <a:buFont typeface="Arial"/>
              <a:buNone/>
            </a:pPr>
            <a:r>
              <a:rPr lang="hu-HU" sz="3600" b="1" dirty="0">
                <a:solidFill>
                  <a:srgbClr val="487307"/>
                </a:solidFill>
                <a:latin typeface="Nunito Sans"/>
                <a:ea typeface="Nunito Sans"/>
                <a:cs typeface="Nunito Sans"/>
                <a:sym typeface="Nunito Sans"/>
              </a:rPr>
              <a:t>T</a:t>
            </a:r>
            <a:r>
              <a:rPr lang="en-US" sz="3600" b="1" dirty="0">
                <a:solidFill>
                  <a:srgbClr val="487307"/>
                </a:solidFill>
                <a:latin typeface="Nunito Sans"/>
                <a:ea typeface="Nunito Sans"/>
                <a:cs typeface="Nunito Sans"/>
                <a:sym typeface="Nunito Sans"/>
              </a:rPr>
              <a:t>he numbers “never” lie, or do they? </a:t>
            </a:r>
            <a:r>
              <a:rPr lang="en-US" sz="3600" b="1" dirty="0">
                <a:solidFill>
                  <a:srgbClr val="FF0000"/>
                </a:solidFill>
                <a:latin typeface="Nunito Sans"/>
                <a:ea typeface="Nunito Sans"/>
                <a:cs typeface="Nunito Sans"/>
                <a:sym typeface="Nunito Sans"/>
              </a:rPr>
              <a:t> </a:t>
            </a:r>
            <a:endParaRPr sz="1400" b="0" i="0" u="none" strike="noStrike" cap="none" dirty="0">
              <a:solidFill>
                <a:srgbClr val="FF0000"/>
              </a:solidFill>
              <a:latin typeface="Arial"/>
              <a:ea typeface="Arial"/>
              <a:cs typeface="Arial"/>
              <a:sym typeface="Arial"/>
            </a:endParaRPr>
          </a:p>
        </p:txBody>
      </p:sp>
      <p:sp>
        <p:nvSpPr>
          <p:cNvPr id="248" name="Google Shape;248;g3252cb31f02_0_46"/>
          <p:cNvSpPr/>
          <p:nvPr/>
        </p:nvSpPr>
        <p:spPr>
          <a:xfrm>
            <a:off x="16615624" y="8450946"/>
            <a:ext cx="1672376" cy="1614708"/>
          </a:xfrm>
          <a:custGeom>
            <a:avLst/>
            <a:gdLst/>
            <a:ahLst/>
            <a:cxnLst/>
            <a:rect l="l" t="t" r="r" b="b"/>
            <a:pathLst>
              <a:path w="1672376" h="1614708" extrusionOk="0">
                <a:moveTo>
                  <a:pt x="0" y="0"/>
                </a:moveTo>
                <a:lnTo>
                  <a:pt x="1672376" y="0"/>
                </a:lnTo>
                <a:lnTo>
                  <a:pt x="1672376" y="1614708"/>
                </a:lnTo>
                <a:lnTo>
                  <a:pt x="0" y="1614708"/>
                </a:lnTo>
                <a:lnTo>
                  <a:pt x="0" y="0"/>
                </a:lnTo>
                <a:close/>
              </a:path>
            </a:pathLst>
          </a:custGeom>
          <a:blipFill rotWithShape="1">
            <a:blip r:embed="rId4">
              <a:alphaModFix/>
            </a:blip>
            <a:stretch>
              <a:fillRect/>
            </a:stretch>
          </a:blipFill>
          <a:ln>
            <a:noFill/>
          </a:ln>
        </p:spPr>
      </p:sp>
      <p:pic>
        <p:nvPicPr>
          <p:cNvPr id="2" name="Picture 1">
            <a:extLst>
              <a:ext uri="{FF2B5EF4-FFF2-40B4-BE49-F238E27FC236}">
                <a16:creationId xmlns:a16="http://schemas.microsoft.com/office/drawing/2014/main" id="{2C29EE62-C70E-5C38-92A7-7307EBB19FEF}"/>
              </a:ext>
            </a:extLst>
          </p:cNvPr>
          <p:cNvPicPr>
            <a:picLocks noChangeAspect="1"/>
          </p:cNvPicPr>
          <p:nvPr/>
        </p:nvPicPr>
        <p:blipFill>
          <a:blip r:embed="rId5"/>
          <a:stretch>
            <a:fillRect/>
          </a:stretch>
        </p:blipFill>
        <p:spPr>
          <a:xfrm>
            <a:off x="15158255" y="221346"/>
            <a:ext cx="2914737" cy="65031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2359</Words>
  <Application>Microsoft Office PowerPoint</Application>
  <PresentationFormat>Custom</PresentationFormat>
  <Paragraphs>282</Paragraphs>
  <Slides>27</Slides>
  <Notes>27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Nunito Sans Black</vt:lpstr>
      <vt:lpstr>Nunito</vt:lpstr>
      <vt:lpstr>Arial</vt:lpstr>
      <vt:lpstr>Calibri</vt:lpstr>
      <vt:lpstr>Nunito Sans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 docId:EC381676AE432D28DD809FCD7D1AC8B4</cp:keywords>
  <cp:lastModifiedBy>Both Rita</cp:lastModifiedBy>
  <cp:revision>5</cp:revision>
  <dcterms:created xsi:type="dcterms:W3CDTF">2006-08-16T00:00:00Z</dcterms:created>
  <dcterms:modified xsi:type="dcterms:W3CDTF">2026-04-02T08:06:13Z</dcterms:modified>
</cp:coreProperties>
</file>