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media/image38.jpg" ContentType="image/jpg"/>
  <Override PartName="/ppt/media/image39.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313" r:id="rId3"/>
    <p:sldId id="258" r:id="rId4"/>
    <p:sldId id="307" r:id="rId5"/>
    <p:sldId id="308" r:id="rId6"/>
    <p:sldId id="259" r:id="rId7"/>
    <p:sldId id="263" r:id="rId8"/>
    <p:sldId id="264" r:id="rId9"/>
    <p:sldId id="265" r:id="rId10"/>
    <p:sldId id="266" r:id="rId11"/>
    <p:sldId id="271" r:id="rId12"/>
    <p:sldId id="272" r:id="rId13"/>
    <p:sldId id="273" r:id="rId14"/>
    <p:sldId id="274" r:id="rId15"/>
    <p:sldId id="275" r:id="rId16"/>
    <p:sldId id="276" r:id="rId17"/>
    <p:sldId id="277" r:id="rId18"/>
    <p:sldId id="278" r:id="rId19"/>
    <p:sldId id="260" r:id="rId20"/>
    <p:sldId id="309" r:id="rId21"/>
    <p:sldId id="279" r:id="rId22"/>
    <p:sldId id="261" r:id="rId23"/>
    <p:sldId id="280" r:id="rId24"/>
    <p:sldId id="262"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10" r:id="rId39"/>
    <p:sldId id="294" r:id="rId40"/>
    <p:sldId id="295" r:id="rId41"/>
    <p:sldId id="296" r:id="rId42"/>
    <p:sldId id="297" r:id="rId43"/>
    <p:sldId id="298" r:id="rId44"/>
    <p:sldId id="299" r:id="rId45"/>
    <p:sldId id="300" r:id="rId46"/>
    <p:sldId id="301" r:id="rId47"/>
    <p:sldId id="302" r:id="rId48"/>
    <p:sldId id="303" r:id="rId49"/>
    <p:sldId id="304" r:id="rId50"/>
    <p:sldId id="311" r:id="rId51"/>
    <p:sldId id="312" r:id="rId52"/>
    <p:sldId id="305" r:id="rId53"/>
    <p:sldId id="30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63CF3-4020-4ECC-8190-1B989ECBA85C}" type="doc">
      <dgm:prSet loTypeId="urn:microsoft.com/office/officeart/2005/8/layout/hProcess9" loCatId="process" qsTypeId="urn:microsoft.com/office/officeart/2005/8/quickstyle/simple1" qsCatId="simple" csTypeId="urn:microsoft.com/office/officeart/2005/8/colors/colorful1" csCatId="colorful" phldr="1"/>
      <dgm:spPr/>
    </dgm:pt>
    <dgm:pt modelId="{4F53F610-205F-44FA-B53B-F139C32CDF14}">
      <dgm:prSet phldrT="[Szöveg]"/>
      <dgm:spPr/>
      <dgm:t>
        <a:bodyPr/>
        <a:lstStyle/>
        <a:p>
          <a:r>
            <a:rPr lang="hu-HU" b="1" dirty="0"/>
            <a:t>Customer base</a:t>
          </a:r>
        </a:p>
        <a:p>
          <a:r>
            <a:rPr lang="hu-HU" dirty="0"/>
            <a:t>(customer groups)</a:t>
          </a:r>
        </a:p>
      </dgm:t>
    </dgm:pt>
    <dgm:pt modelId="{ED068A52-A27A-4E7F-A43F-82270E170466}" type="parTrans" cxnId="{961F96DF-A08B-4055-AE80-3E1B32004CB0}">
      <dgm:prSet/>
      <dgm:spPr/>
      <dgm:t>
        <a:bodyPr/>
        <a:lstStyle/>
        <a:p>
          <a:endParaRPr lang="hu-HU"/>
        </a:p>
      </dgm:t>
    </dgm:pt>
    <dgm:pt modelId="{72A4D05E-5EC0-4CCC-A70C-9F7316DAAD48}" type="sibTrans" cxnId="{961F96DF-A08B-4055-AE80-3E1B32004CB0}">
      <dgm:prSet/>
      <dgm:spPr/>
      <dgm:t>
        <a:bodyPr/>
        <a:lstStyle/>
        <a:p>
          <a:endParaRPr lang="hu-HU"/>
        </a:p>
      </dgm:t>
    </dgm:pt>
    <dgm:pt modelId="{D834D175-C9C7-4295-9CA3-FF0951E371E3}">
      <dgm:prSet phldrT="[Szöveg]"/>
      <dgm:spPr/>
      <dgm:t>
        <a:bodyPr/>
        <a:lstStyle/>
        <a:p>
          <a:r>
            <a:rPr lang="hu-HU" b="1" dirty="0"/>
            <a:t>Target market</a:t>
          </a:r>
        </a:p>
        <a:p>
          <a:r>
            <a:rPr lang="hu-HU" dirty="0"/>
            <a:t>(demand)</a:t>
          </a:r>
        </a:p>
      </dgm:t>
    </dgm:pt>
    <dgm:pt modelId="{2E346CA3-939D-4CBA-BF3B-4CFD5A88B393}" type="parTrans" cxnId="{F7DEB8AB-C1F2-44FE-A772-29F1EC5EC83E}">
      <dgm:prSet/>
      <dgm:spPr/>
      <dgm:t>
        <a:bodyPr/>
        <a:lstStyle/>
        <a:p>
          <a:endParaRPr lang="hu-HU"/>
        </a:p>
      </dgm:t>
    </dgm:pt>
    <dgm:pt modelId="{DCEEB63C-8B3E-4A33-A07A-DC4A94B4F49B}" type="sibTrans" cxnId="{F7DEB8AB-C1F2-44FE-A772-29F1EC5EC83E}">
      <dgm:prSet/>
      <dgm:spPr/>
      <dgm:t>
        <a:bodyPr/>
        <a:lstStyle/>
        <a:p>
          <a:endParaRPr lang="hu-HU"/>
        </a:p>
      </dgm:t>
    </dgm:pt>
    <dgm:pt modelId="{C4926748-CE3D-4298-9F46-9B74A934D582}" type="pres">
      <dgm:prSet presAssocID="{D1D63CF3-4020-4ECC-8190-1B989ECBA85C}" presName="CompostProcess" presStyleCnt="0">
        <dgm:presLayoutVars>
          <dgm:dir/>
          <dgm:resizeHandles val="exact"/>
        </dgm:presLayoutVars>
      </dgm:prSet>
      <dgm:spPr/>
    </dgm:pt>
    <dgm:pt modelId="{130397FC-2720-4AAC-8C96-0D0B22E3E179}" type="pres">
      <dgm:prSet presAssocID="{D1D63CF3-4020-4ECC-8190-1B989ECBA85C}" presName="arrow" presStyleLbl="bgShp" presStyleIdx="0" presStyleCnt="1"/>
      <dgm:spPr/>
    </dgm:pt>
    <dgm:pt modelId="{4F2CE119-FDF1-4C6B-978A-6FA9C2325CB6}" type="pres">
      <dgm:prSet presAssocID="{D1D63CF3-4020-4ECC-8190-1B989ECBA85C}" presName="linearProcess" presStyleCnt="0"/>
      <dgm:spPr/>
    </dgm:pt>
    <dgm:pt modelId="{A9585740-D6A2-46B3-B936-AEA50A69575B}" type="pres">
      <dgm:prSet presAssocID="{4F53F610-205F-44FA-B53B-F139C32CDF14}" presName="textNode" presStyleLbl="node1" presStyleIdx="0" presStyleCnt="2">
        <dgm:presLayoutVars>
          <dgm:bulletEnabled val="1"/>
        </dgm:presLayoutVars>
      </dgm:prSet>
      <dgm:spPr/>
    </dgm:pt>
    <dgm:pt modelId="{6602FC2A-8E7E-4A65-9967-C8EB3F113874}" type="pres">
      <dgm:prSet presAssocID="{72A4D05E-5EC0-4CCC-A70C-9F7316DAAD48}" presName="sibTrans" presStyleCnt="0"/>
      <dgm:spPr/>
    </dgm:pt>
    <dgm:pt modelId="{643A3803-594F-4FC1-9F87-C27D3B8C1392}" type="pres">
      <dgm:prSet presAssocID="{D834D175-C9C7-4295-9CA3-FF0951E371E3}" presName="textNode" presStyleLbl="node1" presStyleIdx="1" presStyleCnt="2">
        <dgm:presLayoutVars>
          <dgm:bulletEnabled val="1"/>
        </dgm:presLayoutVars>
      </dgm:prSet>
      <dgm:spPr/>
    </dgm:pt>
  </dgm:ptLst>
  <dgm:cxnLst>
    <dgm:cxn modelId="{999A3143-AF20-432C-B6D1-59E31CB59EC5}" type="presOf" srcId="{D834D175-C9C7-4295-9CA3-FF0951E371E3}" destId="{643A3803-594F-4FC1-9F87-C27D3B8C1392}" srcOrd="0" destOrd="0" presId="urn:microsoft.com/office/officeart/2005/8/layout/hProcess9"/>
    <dgm:cxn modelId="{F7DEB8AB-C1F2-44FE-A772-29F1EC5EC83E}" srcId="{D1D63CF3-4020-4ECC-8190-1B989ECBA85C}" destId="{D834D175-C9C7-4295-9CA3-FF0951E371E3}" srcOrd="1" destOrd="0" parTransId="{2E346CA3-939D-4CBA-BF3B-4CFD5A88B393}" sibTransId="{DCEEB63C-8B3E-4A33-A07A-DC4A94B4F49B}"/>
    <dgm:cxn modelId="{961F96DF-A08B-4055-AE80-3E1B32004CB0}" srcId="{D1D63CF3-4020-4ECC-8190-1B989ECBA85C}" destId="{4F53F610-205F-44FA-B53B-F139C32CDF14}" srcOrd="0" destOrd="0" parTransId="{ED068A52-A27A-4E7F-A43F-82270E170466}" sibTransId="{72A4D05E-5EC0-4CCC-A70C-9F7316DAAD48}"/>
    <dgm:cxn modelId="{E582CCE2-B203-4E57-9213-43692D9A0518}" type="presOf" srcId="{4F53F610-205F-44FA-B53B-F139C32CDF14}" destId="{A9585740-D6A2-46B3-B936-AEA50A69575B}" srcOrd="0" destOrd="0" presId="urn:microsoft.com/office/officeart/2005/8/layout/hProcess9"/>
    <dgm:cxn modelId="{72AAB5EA-23D4-468A-9AEF-95D63E550B39}" type="presOf" srcId="{D1D63CF3-4020-4ECC-8190-1B989ECBA85C}" destId="{C4926748-CE3D-4298-9F46-9B74A934D582}" srcOrd="0" destOrd="0" presId="urn:microsoft.com/office/officeart/2005/8/layout/hProcess9"/>
    <dgm:cxn modelId="{EE640F0A-0CFE-4E0C-BF1D-6D57D860B791}" type="presParOf" srcId="{C4926748-CE3D-4298-9F46-9B74A934D582}" destId="{130397FC-2720-4AAC-8C96-0D0B22E3E179}" srcOrd="0" destOrd="0" presId="urn:microsoft.com/office/officeart/2005/8/layout/hProcess9"/>
    <dgm:cxn modelId="{BD88BAEB-12FB-42C2-9E25-E87F86713488}" type="presParOf" srcId="{C4926748-CE3D-4298-9F46-9B74A934D582}" destId="{4F2CE119-FDF1-4C6B-978A-6FA9C2325CB6}" srcOrd="1" destOrd="0" presId="urn:microsoft.com/office/officeart/2005/8/layout/hProcess9"/>
    <dgm:cxn modelId="{7AC28DAA-AAE6-42A4-896C-1EE30C731DC9}" type="presParOf" srcId="{4F2CE119-FDF1-4C6B-978A-6FA9C2325CB6}" destId="{A9585740-D6A2-46B3-B936-AEA50A69575B}" srcOrd="0" destOrd="0" presId="urn:microsoft.com/office/officeart/2005/8/layout/hProcess9"/>
    <dgm:cxn modelId="{DB513887-01D7-4E05-9B8B-FBEDF74461B2}" type="presParOf" srcId="{4F2CE119-FDF1-4C6B-978A-6FA9C2325CB6}" destId="{6602FC2A-8E7E-4A65-9967-C8EB3F113874}" srcOrd="1" destOrd="0" presId="urn:microsoft.com/office/officeart/2005/8/layout/hProcess9"/>
    <dgm:cxn modelId="{DB227B67-9DD1-4855-91A7-040948D15659}" type="presParOf" srcId="{4F2CE119-FDF1-4C6B-978A-6FA9C2325CB6}" destId="{643A3803-594F-4FC1-9F87-C27D3B8C1392}" srcOrd="2"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30BF59-912C-4B60-9D17-0453B60FE1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hu-HU"/>
        </a:p>
      </dgm:t>
    </dgm:pt>
    <dgm:pt modelId="{0BBAAA91-DEBC-4E12-8DC5-E20ABB7BC63C}">
      <dgm:prSet phldrT="[Szöveg]"/>
      <dgm:spPr/>
      <dgm:t>
        <a:bodyPr/>
        <a:lstStyle/>
        <a:p>
          <a:r>
            <a:rPr lang="hu-HU" dirty="0"/>
            <a:t>Product sales</a:t>
          </a:r>
        </a:p>
      </dgm:t>
    </dgm:pt>
    <dgm:pt modelId="{210CA129-91F6-4252-9781-52009DD8ED2C}" type="parTrans" cxnId="{5FC438FF-CEF0-4488-96AA-E4D34A2FB2FA}">
      <dgm:prSet/>
      <dgm:spPr/>
      <dgm:t>
        <a:bodyPr/>
        <a:lstStyle/>
        <a:p>
          <a:endParaRPr lang="hu-HU"/>
        </a:p>
      </dgm:t>
    </dgm:pt>
    <dgm:pt modelId="{3A4D6AD6-E4CC-440A-9BE9-26950F2E7156}" type="sibTrans" cxnId="{5FC438FF-CEF0-4488-96AA-E4D34A2FB2FA}">
      <dgm:prSet/>
      <dgm:spPr/>
      <dgm:t>
        <a:bodyPr/>
        <a:lstStyle/>
        <a:p>
          <a:endParaRPr lang="hu-HU"/>
        </a:p>
      </dgm:t>
    </dgm:pt>
    <dgm:pt modelId="{442FC32A-A906-4702-8BC8-15AAD903A6ED}">
      <dgm:prSet/>
      <dgm:spPr/>
      <dgm:t>
        <a:bodyPr/>
        <a:lstStyle/>
        <a:p>
          <a:r>
            <a:rPr lang="hu-HU"/>
            <a:t>Usage fee</a:t>
          </a:r>
          <a:endParaRPr lang="hu-HU" dirty="0"/>
        </a:p>
      </dgm:t>
    </dgm:pt>
    <dgm:pt modelId="{EEEB5495-4961-4BF4-982C-C09C3BAD2E1C}" type="parTrans" cxnId="{8C1C7349-FFD4-4614-A03E-BBBE5D4429F7}">
      <dgm:prSet/>
      <dgm:spPr/>
      <dgm:t>
        <a:bodyPr/>
        <a:lstStyle/>
        <a:p>
          <a:endParaRPr lang="hu-HU"/>
        </a:p>
      </dgm:t>
    </dgm:pt>
    <dgm:pt modelId="{8901764D-F1F6-4696-8D4E-4F622C115E1C}" type="sibTrans" cxnId="{8C1C7349-FFD4-4614-A03E-BBBE5D4429F7}">
      <dgm:prSet/>
      <dgm:spPr/>
      <dgm:t>
        <a:bodyPr/>
        <a:lstStyle/>
        <a:p>
          <a:endParaRPr lang="hu-HU"/>
        </a:p>
      </dgm:t>
    </dgm:pt>
    <dgm:pt modelId="{3FF22510-D073-459C-98CD-01016AA910A3}">
      <dgm:prSet/>
      <dgm:spPr/>
      <dgm:t>
        <a:bodyPr/>
        <a:lstStyle/>
        <a:p>
          <a:r>
            <a:rPr lang="hu-HU"/>
            <a:t>Rental fee</a:t>
          </a:r>
          <a:endParaRPr lang="hu-HU" dirty="0"/>
        </a:p>
      </dgm:t>
    </dgm:pt>
    <dgm:pt modelId="{2294D239-0F48-4602-9C4B-5918F57B0AAA}" type="parTrans" cxnId="{B6559A4B-1C18-4711-9904-6205BB521D74}">
      <dgm:prSet/>
      <dgm:spPr/>
      <dgm:t>
        <a:bodyPr/>
        <a:lstStyle/>
        <a:p>
          <a:endParaRPr lang="hu-HU"/>
        </a:p>
      </dgm:t>
    </dgm:pt>
    <dgm:pt modelId="{7575B800-B379-445A-A711-34A951AFB59C}" type="sibTrans" cxnId="{B6559A4B-1C18-4711-9904-6205BB521D74}">
      <dgm:prSet/>
      <dgm:spPr/>
      <dgm:t>
        <a:bodyPr/>
        <a:lstStyle/>
        <a:p>
          <a:endParaRPr lang="hu-HU"/>
        </a:p>
      </dgm:t>
    </dgm:pt>
    <dgm:pt modelId="{336B5D69-BC84-4E00-92AB-C8EC16CC47C9}">
      <dgm:prSet/>
      <dgm:spPr/>
      <dgm:t>
        <a:bodyPr/>
        <a:lstStyle/>
        <a:p>
          <a:r>
            <a:rPr lang="hu-HU"/>
            <a:t>Loan</a:t>
          </a:r>
          <a:endParaRPr lang="hu-HU" dirty="0"/>
        </a:p>
      </dgm:t>
    </dgm:pt>
    <dgm:pt modelId="{2CD9C8E9-9004-4159-A566-2B4044EF4B4B}" type="parTrans" cxnId="{83D0D4D4-A68F-410F-B4F9-43C0F9155720}">
      <dgm:prSet/>
      <dgm:spPr/>
      <dgm:t>
        <a:bodyPr/>
        <a:lstStyle/>
        <a:p>
          <a:endParaRPr lang="hu-HU"/>
        </a:p>
      </dgm:t>
    </dgm:pt>
    <dgm:pt modelId="{F43F74C0-A870-4F30-B3CD-B95ACC95C7EB}" type="sibTrans" cxnId="{83D0D4D4-A68F-410F-B4F9-43C0F9155720}">
      <dgm:prSet/>
      <dgm:spPr/>
      <dgm:t>
        <a:bodyPr/>
        <a:lstStyle/>
        <a:p>
          <a:endParaRPr lang="hu-HU"/>
        </a:p>
      </dgm:t>
    </dgm:pt>
    <dgm:pt modelId="{9B7D3BED-B2FE-43DF-87A5-F48502B6A693}">
      <dgm:prSet/>
      <dgm:spPr/>
      <dgm:t>
        <a:bodyPr/>
        <a:lstStyle/>
        <a:p>
          <a:r>
            <a:rPr lang="hu-HU"/>
            <a:t>Leasing</a:t>
          </a:r>
          <a:endParaRPr lang="hu-HU" dirty="0"/>
        </a:p>
      </dgm:t>
    </dgm:pt>
    <dgm:pt modelId="{848DEE17-05DA-4C4E-9B80-BFED11348894}" type="parTrans" cxnId="{FC81F333-F79A-49AC-8406-0BB8CDFED242}">
      <dgm:prSet/>
      <dgm:spPr/>
      <dgm:t>
        <a:bodyPr/>
        <a:lstStyle/>
        <a:p>
          <a:endParaRPr lang="hu-HU"/>
        </a:p>
      </dgm:t>
    </dgm:pt>
    <dgm:pt modelId="{EEDBA74F-F0AF-494F-B863-C30096E5418F}" type="sibTrans" cxnId="{FC81F333-F79A-49AC-8406-0BB8CDFED242}">
      <dgm:prSet/>
      <dgm:spPr/>
      <dgm:t>
        <a:bodyPr/>
        <a:lstStyle/>
        <a:p>
          <a:endParaRPr lang="hu-HU"/>
        </a:p>
      </dgm:t>
    </dgm:pt>
    <dgm:pt modelId="{BA8E66A5-D00F-4A8C-A474-E766BF06DDDC}">
      <dgm:prSet/>
      <dgm:spPr/>
      <dgm:t>
        <a:bodyPr/>
        <a:lstStyle/>
        <a:p>
          <a:r>
            <a:rPr lang="hu-HU"/>
            <a:t>Licence</a:t>
          </a:r>
          <a:endParaRPr lang="hu-HU" dirty="0"/>
        </a:p>
      </dgm:t>
    </dgm:pt>
    <dgm:pt modelId="{92BE4D2F-5343-48AC-AB1D-351BE6401F8A}" type="parTrans" cxnId="{603D068C-5698-4140-960A-42C352604F21}">
      <dgm:prSet/>
      <dgm:spPr/>
      <dgm:t>
        <a:bodyPr/>
        <a:lstStyle/>
        <a:p>
          <a:endParaRPr lang="hu-HU"/>
        </a:p>
      </dgm:t>
    </dgm:pt>
    <dgm:pt modelId="{E11F0032-B9D6-4392-A2E4-864D288DAEBE}" type="sibTrans" cxnId="{603D068C-5698-4140-960A-42C352604F21}">
      <dgm:prSet/>
      <dgm:spPr/>
      <dgm:t>
        <a:bodyPr/>
        <a:lstStyle/>
        <a:p>
          <a:endParaRPr lang="hu-HU"/>
        </a:p>
      </dgm:t>
    </dgm:pt>
    <dgm:pt modelId="{EBF206DA-D097-4485-ABA7-80A3F08584E2}">
      <dgm:prSet/>
      <dgm:spPr/>
      <dgm:t>
        <a:bodyPr/>
        <a:lstStyle/>
        <a:p>
          <a:r>
            <a:rPr lang="hu-HU"/>
            <a:t>Brokerage fee/commission</a:t>
          </a:r>
          <a:endParaRPr lang="hu-HU" dirty="0"/>
        </a:p>
      </dgm:t>
    </dgm:pt>
    <dgm:pt modelId="{CA091927-4FBD-4499-B1AC-009B9CFA9170}" type="parTrans" cxnId="{57BA25DF-D18C-4460-A89C-3807D51AE13C}">
      <dgm:prSet/>
      <dgm:spPr/>
      <dgm:t>
        <a:bodyPr/>
        <a:lstStyle/>
        <a:p>
          <a:endParaRPr lang="hu-HU"/>
        </a:p>
      </dgm:t>
    </dgm:pt>
    <dgm:pt modelId="{786605CF-B575-4F50-B8A6-EEBF939B01EF}" type="sibTrans" cxnId="{57BA25DF-D18C-4460-A89C-3807D51AE13C}">
      <dgm:prSet/>
      <dgm:spPr/>
      <dgm:t>
        <a:bodyPr/>
        <a:lstStyle/>
        <a:p>
          <a:endParaRPr lang="hu-HU"/>
        </a:p>
      </dgm:t>
    </dgm:pt>
    <dgm:pt modelId="{D5D87523-F094-4E29-891C-ABBB82373A47}">
      <dgm:prSet/>
      <dgm:spPr/>
      <dgm:t>
        <a:bodyPr/>
        <a:lstStyle/>
        <a:p>
          <a:r>
            <a:rPr lang="hu-HU"/>
            <a:t>Advertisement</a:t>
          </a:r>
          <a:endParaRPr lang="hu-HU" dirty="0"/>
        </a:p>
      </dgm:t>
    </dgm:pt>
    <dgm:pt modelId="{2A6AD088-87AE-4148-89E9-B08E08E8DDFE}" type="parTrans" cxnId="{E8219885-64B6-4C06-AB7A-23F37D4BB196}">
      <dgm:prSet/>
      <dgm:spPr/>
      <dgm:t>
        <a:bodyPr/>
        <a:lstStyle/>
        <a:p>
          <a:endParaRPr lang="hu-HU"/>
        </a:p>
      </dgm:t>
    </dgm:pt>
    <dgm:pt modelId="{8E2DB0BC-F6D9-436F-B890-5F9A484489C4}" type="sibTrans" cxnId="{E8219885-64B6-4C06-AB7A-23F37D4BB196}">
      <dgm:prSet/>
      <dgm:spPr/>
      <dgm:t>
        <a:bodyPr/>
        <a:lstStyle/>
        <a:p>
          <a:endParaRPr lang="hu-HU"/>
        </a:p>
      </dgm:t>
    </dgm:pt>
    <dgm:pt modelId="{71B74D22-12B3-4FD0-A053-5BA8D7E2C501}" type="pres">
      <dgm:prSet presAssocID="{FA30BF59-912C-4B60-9D17-0453B60FE125}" presName="diagram" presStyleCnt="0">
        <dgm:presLayoutVars>
          <dgm:dir/>
          <dgm:resizeHandles val="exact"/>
        </dgm:presLayoutVars>
      </dgm:prSet>
      <dgm:spPr/>
    </dgm:pt>
    <dgm:pt modelId="{36E4490D-CFF4-4288-8762-FC81B164400A}" type="pres">
      <dgm:prSet presAssocID="{0BBAAA91-DEBC-4E12-8DC5-E20ABB7BC63C}" presName="node" presStyleLbl="node1" presStyleIdx="0" presStyleCnt="8">
        <dgm:presLayoutVars>
          <dgm:bulletEnabled val="1"/>
        </dgm:presLayoutVars>
      </dgm:prSet>
      <dgm:spPr/>
    </dgm:pt>
    <dgm:pt modelId="{DF2AA2DC-EF26-4354-9E76-808E09C53F1E}" type="pres">
      <dgm:prSet presAssocID="{3A4D6AD6-E4CC-440A-9BE9-26950F2E7156}" presName="sibTrans" presStyleCnt="0"/>
      <dgm:spPr/>
    </dgm:pt>
    <dgm:pt modelId="{B66D5B03-916A-463C-9D2C-1395B662B149}" type="pres">
      <dgm:prSet presAssocID="{442FC32A-A906-4702-8BC8-15AAD903A6ED}" presName="node" presStyleLbl="node1" presStyleIdx="1" presStyleCnt="8">
        <dgm:presLayoutVars>
          <dgm:bulletEnabled val="1"/>
        </dgm:presLayoutVars>
      </dgm:prSet>
      <dgm:spPr/>
    </dgm:pt>
    <dgm:pt modelId="{BD3F4D9C-3DEF-43C6-8E99-5E0D2C839ED5}" type="pres">
      <dgm:prSet presAssocID="{8901764D-F1F6-4696-8D4E-4F622C115E1C}" presName="sibTrans" presStyleCnt="0"/>
      <dgm:spPr/>
    </dgm:pt>
    <dgm:pt modelId="{2DB9287C-A23D-4105-AC28-D6C09FAC8258}" type="pres">
      <dgm:prSet presAssocID="{3FF22510-D073-459C-98CD-01016AA910A3}" presName="node" presStyleLbl="node1" presStyleIdx="2" presStyleCnt="8">
        <dgm:presLayoutVars>
          <dgm:bulletEnabled val="1"/>
        </dgm:presLayoutVars>
      </dgm:prSet>
      <dgm:spPr/>
    </dgm:pt>
    <dgm:pt modelId="{85F49E83-47A7-462D-86E1-0EB45A0CB50E}" type="pres">
      <dgm:prSet presAssocID="{7575B800-B379-445A-A711-34A951AFB59C}" presName="sibTrans" presStyleCnt="0"/>
      <dgm:spPr/>
    </dgm:pt>
    <dgm:pt modelId="{4F6D11DE-722E-42A7-B691-421764555441}" type="pres">
      <dgm:prSet presAssocID="{336B5D69-BC84-4E00-92AB-C8EC16CC47C9}" presName="node" presStyleLbl="node1" presStyleIdx="3" presStyleCnt="8">
        <dgm:presLayoutVars>
          <dgm:bulletEnabled val="1"/>
        </dgm:presLayoutVars>
      </dgm:prSet>
      <dgm:spPr/>
    </dgm:pt>
    <dgm:pt modelId="{730EF93D-BD1C-417D-B671-4B357B686640}" type="pres">
      <dgm:prSet presAssocID="{F43F74C0-A870-4F30-B3CD-B95ACC95C7EB}" presName="sibTrans" presStyleCnt="0"/>
      <dgm:spPr/>
    </dgm:pt>
    <dgm:pt modelId="{4A38304F-9951-45AB-86AF-D2439B206F91}" type="pres">
      <dgm:prSet presAssocID="{9B7D3BED-B2FE-43DF-87A5-F48502B6A693}" presName="node" presStyleLbl="node1" presStyleIdx="4" presStyleCnt="8">
        <dgm:presLayoutVars>
          <dgm:bulletEnabled val="1"/>
        </dgm:presLayoutVars>
      </dgm:prSet>
      <dgm:spPr/>
    </dgm:pt>
    <dgm:pt modelId="{BC1D9E63-203B-4398-B16D-BA04B0612608}" type="pres">
      <dgm:prSet presAssocID="{EEDBA74F-F0AF-494F-B863-C30096E5418F}" presName="sibTrans" presStyleCnt="0"/>
      <dgm:spPr/>
    </dgm:pt>
    <dgm:pt modelId="{F838D7A2-D707-4494-BA36-7F50B4BF3AAC}" type="pres">
      <dgm:prSet presAssocID="{BA8E66A5-D00F-4A8C-A474-E766BF06DDDC}" presName="node" presStyleLbl="node1" presStyleIdx="5" presStyleCnt="8">
        <dgm:presLayoutVars>
          <dgm:bulletEnabled val="1"/>
        </dgm:presLayoutVars>
      </dgm:prSet>
      <dgm:spPr/>
    </dgm:pt>
    <dgm:pt modelId="{E69CF753-835E-43B6-B782-CB1D5CEC9EA2}" type="pres">
      <dgm:prSet presAssocID="{E11F0032-B9D6-4392-A2E4-864D288DAEBE}" presName="sibTrans" presStyleCnt="0"/>
      <dgm:spPr/>
    </dgm:pt>
    <dgm:pt modelId="{99A885F8-92E0-4B19-BA1A-6B4802407EEC}" type="pres">
      <dgm:prSet presAssocID="{EBF206DA-D097-4485-ABA7-80A3F08584E2}" presName="node" presStyleLbl="node1" presStyleIdx="6" presStyleCnt="8">
        <dgm:presLayoutVars>
          <dgm:bulletEnabled val="1"/>
        </dgm:presLayoutVars>
      </dgm:prSet>
      <dgm:spPr/>
    </dgm:pt>
    <dgm:pt modelId="{7B6D0889-852B-42B4-B2C6-C324FC84FC07}" type="pres">
      <dgm:prSet presAssocID="{786605CF-B575-4F50-B8A6-EEBF939B01EF}" presName="sibTrans" presStyleCnt="0"/>
      <dgm:spPr/>
    </dgm:pt>
    <dgm:pt modelId="{86180647-C5B2-4745-A4C3-6EFBC7E26EAE}" type="pres">
      <dgm:prSet presAssocID="{D5D87523-F094-4E29-891C-ABBB82373A47}" presName="node" presStyleLbl="node1" presStyleIdx="7" presStyleCnt="8">
        <dgm:presLayoutVars>
          <dgm:bulletEnabled val="1"/>
        </dgm:presLayoutVars>
      </dgm:prSet>
      <dgm:spPr/>
    </dgm:pt>
  </dgm:ptLst>
  <dgm:cxnLst>
    <dgm:cxn modelId="{5C5E1D02-2AE6-4B59-969B-1A5A42E318A9}" type="presOf" srcId="{0BBAAA91-DEBC-4E12-8DC5-E20ABB7BC63C}" destId="{36E4490D-CFF4-4288-8762-FC81B164400A}" srcOrd="0" destOrd="0" presId="urn:microsoft.com/office/officeart/2005/8/layout/default"/>
    <dgm:cxn modelId="{FC81F333-F79A-49AC-8406-0BB8CDFED242}" srcId="{FA30BF59-912C-4B60-9D17-0453B60FE125}" destId="{9B7D3BED-B2FE-43DF-87A5-F48502B6A693}" srcOrd="4" destOrd="0" parTransId="{848DEE17-05DA-4C4E-9B80-BFED11348894}" sibTransId="{EEDBA74F-F0AF-494F-B863-C30096E5418F}"/>
    <dgm:cxn modelId="{8C1C7349-FFD4-4614-A03E-BBBE5D4429F7}" srcId="{FA30BF59-912C-4B60-9D17-0453B60FE125}" destId="{442FC32A-A906-4702-8BC8-15AAD903A6ED}" srcOrd="1" destOrd="0" parTransId="{EEEB5495-4961-4BF4-982C-C09C3BAD2E1C}" sibTransId="{8901764D-F1F6-4696-8D4E-4F622C115E1C}"/>
    <dgm:cxn modelId="{B6559A4B-1C18-4711-9904-6205BB521D74}" srcId="{FA30BF59-912C-4B60-9D17-0453B60FE125}" destId="{3FF22510-D073-459C-98CD-01016AA910A3}" srcOrd="2" destOrd="0" parTransId="{2294D239-0F48-4602-9C4B-5918F57B0AAA}" sibTransId="{7575B800-B379-445A-A711-34A951AFB59C}"/>
    <dgm:cxn modelId="{4006956D-DC3F-45DC-BA2A-F1CF51A9E80C}" type="presOf" srcId="{EBF206DA-D097-4485-ABA7-80A3F08584E2}" destId="{99A885F8-92E0-4B19-BA1A-6B4802407EEC}" srcOrd="0" destOrd="0" presId="urn:microsoft.com/office/officeart/2005/8/layout/default"/>
    <dgm:cxn modelId="{BB63E970-0E70-4ED3-A713-E723656777A9}" type="presOf" srcId="{BA8E66A5-D00F-4A8C-A474-E766BF06DDDC}" destId="{F838D7A2-D707-4494-BA36-7F50B4BF3AAC}" srcOrd="0" destOrd="0" presId="urn:microsoft.com/office/officeart/2005/8/layout/default"/>
    <dgm:cxn modelId="{5A20D554-CC13-42D5-B362-320DA5198097}" type="presOf" srcId="{9B7D3BED-B2FE-43DF-87A5-F48502B6A693}" destId="{4A38304F-9951-45AB-86AF-D2439B206F91}" srcOrd="0" destOrd="0" presId="urn:microsoft.com/office/officeart/2005/8/layout/default"/>
    <dgm:cxn modelId="{84516F5A-EE3E-4DF2-AB31-BB965E886F3B}" type="presOf" srcId="{336B5D69-BC84-4E00-92AB-C8EC16CC47C9}" destId="{4F6D11DE-722E-42A7-B691-421764555441}" srcOrd="0" destOrd="0" presId="urn:microsoft.com/office/officeart/2005/8/layout/default"/>
    <dgm:cxn modelId="{E8219885-64B6-4C06-AB7A-23F37D4BB196}" srcId="{FA30BF59-912C-4B60-9D17-0453B60FE125}" destId="{D5D87523-F094-4E29-891C-ABBB82373A47}" srcOrd="7" destOrd="0" parTransId="{2A6AD088-87AE-4148-89E9-B08E08E8DDFE}" sibTransId="{8E2DB0BC-F6D9-436F-B890-5F9A484489C4}"/>
    <dgm:cxn modelId="{603D068C-5698-4140-960A-42C352604F21}" srcId="{FA30BF59-912C-4B60-9D17-0453B60FE125}" destId="{BA8E66A5-D00F-4A8C-A474-E766BF06DDDC}" srcOrd="5" destOrd="0" parTransId="{92BE4D2F-5343-48AC-AB1D-351BE6401F8A}" sibTransId="{E11F0032-B9D6-4392-A2E4-864D288DAEBE}"/>
    <dgm:cxn modelId="{6CFB649A-4AE1-4F2F-ABB2-8864694EFF5A}" type="presOf" srcId="{3FF22510-D073-459C-98CD-01016AA910A3}" destId="{2DB9287C-A23D-4105-AC28-D6C09FAC8258}" srcOrd="0" destOrd="0" presId="urn:microsoft.com/office/officeart/2005/8/layout/default"/>
    <dgm:cxn modelId="{83D0D4D4-A68F-410F-B4F9-43C0F9155720}" srcId="{FA30BF59-912C-4B60-9D17-0453B60FE125}" destId="{336B5D69-BC84-4E00-92AB-C8EC16CC47C9}" srcOrd="3" destOrd="0" parTransId="{2CD9C8E9-9004-4159-A566-2B4044EF4B4B}" sibTransId="{F43F74C0-A870-4F30-B3CD-B95ACC95C7EB}"/>
    <dgm:cxn modelId="{57BA25DF-D18C-4460-A89C-3807D51AE13C}" srcId="{FA30BF59-912C-4B60-9D17-0453B60FE125}" destId="{EBF206DA-D097-4485-ABA7-80A3F08584E2}" srcOrd="6" destOrd="0" parTransId="{CA091927-4FBD-4499-B1AC-009B9CFA9170}" sibTransId="{786605CF-B575-4F50-B8A6-EEBF939B01EF}"/>
    <dgm:cxn modelId="{79083BE0-C172-4EB3-A994-D00DD69C7B21}" type="presOf" srcId="{442FC32A-A906-4702-8BC8-15AAD903A6ED}" destId="{B66D5B03-916A-463C-9D2C-1395B662B149}" srcOrd="0" destOrd="0" presId="urn:microsoft.com/office/officeart/2005/8/layout/default"/>
    <dgm:cxn modelId="{78977AE2-F65D-46FE-8D77-2F00624AB4A9}" type="presOf" srcId="{D5D87523-F094-4E29-891C-ABBB82373A47}" destId="{86180647-C5B2-4745-A4C3-6EFBC7E26EAE}" srcOrd="0" destOrd="0" presId="urn:microsoft.com/office/officeart/2005/8/layout/default"/>
    <dgm:cxn modelId="{255430EC-62D7-47B2-AF5C-966E432B559C}" type="presOf" srcId="{FA30BF59-912C-4B60-9D17-0453B60FE125}" destId="{71B74D22-12B3-4FD0-A053-5BA8D7E2C501}" srcOrd="0" destOrd="0" presId="urn:microsoft.com/office/officeart/2005/8/layout/default"/>
    <dgm:cxn modelId="{5FC438FF-CEF0-4488-96AA-E4D34A2FB2FA}" srcId="{FA30BF59-912C-4B60-9D17-0453B60FE125}" destId="{0BBAAA91-DEBC-4E12-8DC5-E20ABB7BC63C}" srcOrd="0" destOrd="0" parTransId="{210CA129-91F6-4252-9781-52009DD8ED2C}" sibTransId="{3A4D6AD6-E4CC-440A-9BE9-26950F2E7156}"/>
    <dgm:cxn modelId="{2B9793B0-85AE-4192-B78C-7501B04F79C8}" type="presParOf" srcId="{71B74D22-12B3-4FD0-A053-5BA8D7E2C501}" destId="{36E4490D-CFF4-4288-8762-FC81B164400A}" srcOrd="0" destOrd="0" presId="urn:microsoft.com/office/officeart/2005/8/layout/default"/>
    <dgm:cxn modelId="{ADFB12EA-40B9-4F89-997D-1D01F28DC7B9}" type="presParOf" srcId="{71B74D22-12B3-4FD0-A053-5BA8D7E2C501}" destId="{DF2AA2DC-EF26-4354-9E76-808E09C53F1E}" srcOrd="1" destOrd="0" presId="urn:microsoft.com/office/officeart/2005/8/layout/default"/>
    <dgm:cxn modelId="{2101B41D-624A-46D2-A0B9-DC975AD3716C}" type="presParOf" srcId="{71B74D22-12B3-4FD0-A053-5BA8D7E2C501}" destId="{B66D5B03-916A-463C-9D2C-1395B662B149}" srcOrd="2" destOrd="0" presId="urn:microsoft.com/office/officeart/2005/8/layout/default"/>
    <dgm:cxn modelId="{E9A4CDA1-7C65-4DD3-BA9D-F170F20465D8}" type="presParOf" srcId="{71B74D22-12B3-4FD0-A053-5BA8D7E2C501}" destId="{BD3F4D9C-3DEF-43C6-8E99-5E0D2C839ED5}" srcOrd="3" destOrd="0" presId="urn:microsoft.com/office/officeart/2005/8/layout/default"/>
    <dgm:cxn modelId="{CAB46D13-28DA-4511-8FC8-F6A45B1009D4}" type="presParOf" srcId="{71B74D22-12B3-4FD0-A053-5BA8D7E2C501}" destId="{2DB9287C-A23D-4105-AC28-D6C09FAC8258}" srcOrd="4" destOrd="0" presId="urn:microsoft.com/office/officeart/2005/8/layout/default"/>
    <dgm:cxn modelId="{2CE425EE-5697-4083-A86A-03C874715299}" type="presParOf" srcId="{71B74D22-12B3-4FD0-A053-5BA8D7E2C501}" destId="{85F49E83-47A7-462D-86E1-0EB45A0CB50E}" srcOrd="5" destOrd="0" presId="urn:microsoft.com/office/officeart/2005/8/layout/default"/>
    <dgm:cxn modelId="{254A4163-EDD4-46A3-BFA6-28FD7C24F273}" type="presParOf" srcId="{71B74D22-12B3-4FD0-A053-5BA8D7E2C501}" destId="{4F6D11DE-722E-42A7-B691-421764555441}" srcOrd="6" destOrd="0" presId="urn:microsoft.com/office/officeart/2005/8/layout/default"/>
    <dgm:cxn modelId="{A1AA87BF-C279-432C-AA13-DA9874DB7D49}" type="presParOf" srcId="{71B74D22-12B3-4FD0-A053-5BA8D7E2C501}" destId="{730EF93D-BD1C-417D-B671-4B357B686640}" srcOrd="7" destOrd="0" presId="urn:microsoft.com/office/officeart/2005/8/layout/default"/>
    <dgm:cxn modelId="{EED21144-E998-466D-97EE-160C222D2050}" type="presParOf" srcId="{71B74D22-12B3-4FD0-A053-5BA8D7E2C501}" destId="{4A38304F-9951-45AB-86AF-D2439B206F91}" srcOrd="8" destOrd="0" presId="urn:microsoft.com/office/officeart/2005/8/layout/default"/>
    <dgm:cxn modelId="{89BD6F2F-65C6-4FD1-9CC7-248C86575699}" type="presParOf" srcId="{71B74D22-12B3-4FD0-A053-5BA8D7E2C501}" destId="{BC1D9E63-203B-4398-B16D-BA04B0612608}" srcOrd="9" destOrd="0" presId="urn:microsoft.com/office/officeart/2005/8/layout/default"/>
    <dgm:cxn modelId="{5563A340-B815-4971-B571-2C5D2F446AC6}" type="presParOf" srcId="{71B74D22-12B3-4FD0-A053-5BA8D7E2C501}" destId="{F838D7A2-D707-4494-BA36-7F50B4BF3AAC}" srcOrd="10" destOrd="0" presId="urn:microsoft.com/office/officeart/2005/8/layout/default"/>
    <dgm:cxn modelId="{C7A7DB27-590F-46DC-90B1-64756E81691E}" type="presParOf" srcId="{71B74D22-12B3-4FD0-A053-5BA8D7E2C501}" destId="{E69CF753-835E-43B6-B782-CB1D5CEC9EA2}" srcOrd="11" destOrd="0" presId="urn:microsoft.com/office/officeart/2005/8/layout/default"/>
    <dgm:cxn modelId="{89572014-6821-4CA1-B5FD-C7301ED4CE42}" type="presParOf" srcId="{71B74D22-12B3-4FD0-A053-5BA8D7E2C501}" destId="{99A885F8-92E0-4B19-BA1A-6B4802407EEC}" srcOrd="12" destOrd="0" presId="urn:microsoft.com/office/officeart/2005/8/layout/default"/>
    <dgm:cxn modelId="{EBAD68DC-46F7-4F12-8EE8-B556E2A13B3D}" type="presParOf" srcId="{71B74D22-12B3-4FD0-A053-5BA8D7E2C501}" destId="{7B6D0889-852B-42B4-B2C6-C324FC84FC07}" srcOrd="13" destOrd="0" presId="urn:microsoft.com/office/officeart/2005/8/layout/default"/>
    <dgm:cxn modelId="{F7FAE69A-F68D-4D6A-8570-0F3C1B3E8142}" type="presParOf" srcId="{71B74D22-12B3-4FD0-A053-5BA8D7E2C501}" destId="{86180647-C5B2-4745-A4C3-6EFBC7E26EAE}"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11B3DA-0089-486A-8F90-802AEC4AE2B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hu-HU"/>
        </a:p>
      </dgm:t>
    </dgm:pt>
    <dgm:pt modelId="{C30928F4-4390-4ACA-976D-E5AEA47E3B81}">
      <dgm:prSet phldrT="[Szöveg]"/>
      <dgm:spPr/>
      <dgm:t>
        <a:bodyPr/>
        <a:lstStyle/>
        <a:p>
          <a:r>
            <a:rPr lang="hu-HU" dirty="0"/>
            <a:t>The importance of videos</a:t>
          </a:r>
        </a:p>
      </dgm:t>
    </dgm:pt>
    <dgm:pt modelId="{285A8F13-9EC3-43A2-B3F4-709CF4EAAF6A}" type="parTrans" cxnId="{42EAAE55-A0C8-4305-9DCD-3C2A044A145D}">
      <dgm:prSet/>
      <dgm:spPr/>
      <dgm:t>
        <a:bodyPr/>
        <a:lstStyle/>
        <a:p>
          <a:endParaRPr lang="hu-HU"/>
        </a:p>
      </dgm:t>
    </dgm:pt>
    <dgm:pt modelId="{9C88A2B4-16B5-4353-B781-675807B37C36}" type="sibTrans" cxnId="{42EAAE55-A0C8-4305-9DCD-3C2A044A145D}">
      <dgm:prSet/>
      <dgm:spPr/>
      <dgm:t>
        <a:bodyPr/>
        <a:lstStyle/>
        <a:p>
          <a:endParaRPr lang="hu-HU"/>
        </a:p>
      </dgm:t>
    </dgm:pt>
    <dgm:pt modelId="{4C809202-84C5-4DD4-811E-9863E743C340}">
      <dgm:prSet phldrT="[Szöveg]"/>
      <dgm:spPr/>
      <dgm:t>
        <a:bodyPr/>
        <a:lstStyle/>
        <a:p>
          <a:r>
            <a:rPr lang="hu-HU" dirty="0"/>
            <a:t>Creative communities</a:t>
          </a:r>
        </a:p>
      </dgm:t>
    </dgm:pt>
    <dgm:pt modelId="{2FD139A5-0AB1-4565-8313-D57FDFF8CFED}" type="parTrans" cxnId="{01D43B73-C507-405F-B9E1-441059354338}">
      <dgm:prSet/>
      <dgm:spPr/>
      <dgm:t>
        <a:bodyPr/>
        <a:lstStyle/>
        <a:p>
          <a:endParaRPr lang="hu-HU"/>
        </a:p>
      </dgm:t>
    </dgm:pt>
    <dgm:pt modelId="{6FFEFDE8-2180-448C-8627-271D2073FBC2}" type="sibTrans" cxnId="{01D43B73-C507-405F-B9E1-441059354338}">
      <dgm:prSet/>
      <dgm:spPr/>
      <dgm:t>
        <a:bodyPr/>
        <a:lstStyle/>
        <a:p>
          <a:endParaRPr lang="hu-HU"/>
        </a:p>
      </dgm:t>
    </dgm:pt>
    <dgm:pt modelId="{24BDE7A1-C66F-4B59-8C99-6F09E1600B1C}">
      <dgm:prSet phldrT="[Szöveg]"/>
      <dgm:spPr/>
      <dgm:t>
        <a:bodyPr/>
        <a:lstStyle/>
        <a:p>
          <a:r>
            <a:rPr lang="hu-HU" dirty="0"/>
            <a:t>Sustainability</a:t>
          </a:r>
        </a:p>
      </dgm:t>
    </dgm:pt>
    <dgm:pt modelId="{96DB8558-3144-4A73-A287-45993CDE8AE7}" type="parTrans" cxnId="{8793DF40-408F-434A-86C2-D67C7CE89144}">
      <dgm:prSet/>
      <dgm:spPr/>
      <dgm:t>
        <a:bodyPr/>
        <a:lstStyle/>
        <a:p>
          <a:endParaRPr lang="hu-HU"/>
        </a:p>
      </dgm:t>
    </dgm:pt>
    <dgm:pt modelId="{239E5894-0CAD-463F-9DBF-149EE3F9BB77}" type="sibTrans" cxnId="{8793DF40-408F-434A-86C2-D67C7CE89144}">
      <dgm:prSet/>
      <dgm:spPr/>
      <dgm:t>
        <a:bodyPr/>
        <a:lstStyle/>
        <a:p>
          <a:endParaRPr lang="hu-HU"/>
        </a:p>
      </dgm:t>
    </dgm:pt>
    <dgm:pt modelId="{1AAAA85B-25E7-4891-BB68-EBAEBC5065FD}">
      <dgm:prSet phldrT="[Szöveg]"/>
      <dgm:spPr/>
      <dgm:t>
        <a:bodyPr/>
        <a:lstStyle/>
        <a:p>
          <a:r>
            <a:rPr lang="hu-HU" dirty="0"/>
            <a:t>Inclusion and diversity</a:t>
          </a:r>
        </a:p>
      </dgm:t>
    </dgm:pt>
    <dgm:pt modelId="{95B7AFFC-8F2F-49E2-A379-FCB6898A9E91}" type="parTrans" cxnId="{4C2A2D3F-5982-438B-A5A5-FC11E42BCEAD}">
      <dgm:prSet/>
      <dgm:spPr/>
      <dgm:t>
        <a:bodyPr/>
        <a:lstStyle/>
        <a:p>
          <a:endParaRPr lang="hu-HU"/>
        </a:p>
      </dgm:t>
    </dgm:pt>
    <dgm:pt modelId="{C7FED415-A307-4B1E-BD55-93726D539323}" type="sibTrans" cxnId="{4C2A2D3F-5982-438B-A5A5-FC11E42BCEAD}">
      <dgm:prSet/>
      <dgm:spPr/>
      <dgm:t>
        <a:bodyPr/>
        <a:lstStyle/>
        <a:p>
          <a:endParaRPr lang="hu-HU"/>
        </a:p>
      </dgm:t>
    </dgm:pt>
    <dgm:pt modelId="{45F18F8E-0D04-49EE-8478-4DF8B0D5DD08}">
      <dgm:prSet phldrT="[Szöveg]"/>
      <dgm:spPr/>
      <dgm:t>
        <a:bodyPr/>
        <a:lstStyle/>
        <a:p>
          <a:r>
            <a:rPr lang="hu-HU" dirty="0"/>
            <a:t>Slowing population growth</a:t>
          </a:r>
        </a:p>
      </dgm:t>
    </dgm:pt>
    <dgm:pt modelId="{EDA84DDE-2CD4-4658-B59E-2AEF72EE5BED}" type="parTrans" cxnId="{42195035-4630-4A38-AD9B-C4001C07822E}">
      <dgm:prSet/>
      <dgm:spPr/>
      <dgm:t>
        <a:bodyPr/>
        <a:lstStyle/>
        <a:p>
          <a:endParaRPr lang="hu-HU"/>
        </a:p>
      </dgm:t>
    </dgm:pt>
    <dgm:pt modelId="{39F60F84-177A-4C6E-8215-40C5EBC1E543}" type="sibTrans" cxnId="{42195035-4630-4A38-AD9B-C4001C07822E}">
      <dgm:prSet/>
      <dgm:spPr/>
      <dgm:t>
        <a:bodyPr/>
        <a:lstStyle/>
        <a:p>
          <a:endParaRPr lang="hu-HU"/>
        </a:p>
      </dgm:t>
    </dgm:pt>
    <dgm:pt modelId="{DEE63E32-6C2C-4140-9C9B-24E7E4664EAB}">
      <dgm:prSet phldrT="[Szöveg]"/>
      <dgm:spPr/>
      <dgm:t>
        <a:bodyPr/>
        <a:lstStyle/>
        <a:p>
          <a:r>
            <a:rPr lang="hu-HU" dirty="0"/>
            <a:t>The transformation of social media</a:t>
          </a:r>
        </a:p>
      </dgm:t>
    </dgm:pt>
    <dgm:pt modelId="{5B5B2F93-55F2-41E9-BDC1-407868894EC8}" type="parTrans" cxnId="{3A5BB041-3C9C-4787-A87A-3384E55CF0C7}">
      <dgm:prSet/>
      <dgm:spPr/>
      <dgm:t>
        <a:bodyPr/>
        <a:lstStyle/>
        <a:p>
          <a:endParaRPr lang="hu-HU"/>
        </a:p>
      </dgm:t>
    </dgm:pt>
    <dgm:pt modelId="{674D4EBB-3D10-4351-9239-2516F94671D3}" type="sibTrans" cxnId="{3A5BB041-3C9C-4787-A87A-3384E55CF0C7}">
      <dgm:prSet/>
      <dgm:spPr/>
      <dgm:t>
        <a:bodyPr/>
        <a:lstStyle/>
        <a:p>
          <a:endParaRPr lang="hu-HU"/>
        </a:p>
      </dgm:t>
    </dgm:pt>
    <dgm:pt modelId="{13530874-E0EB-48C6-A0FC-14E2FCBC709C}">
      <dgm:prSet phldrT="[Szöveg]"/>
      <dgm:spPr/>
      <dgm:t>
        <a:bodyPr/>
        <a:lstStyle/>
        <a:p>
          <a:r>
            <a:rPr lang="hu-HU" dirty="0"/>
            <a:t>AI</a:t>
          </a:r>
        </a:p>
      </dgm:t>
    </dgm:pt>
    <dgm:pt modelId="{AB3CEADC-661A-425B-9C45-4C707D81A720}" type="parTrans" cxnId="{90545FC3-A478-4F03-B0AC-1C53580011EA}">
      <dgm:prSet/>
      <dgm:spPr/>
      <dgm:t>
        <a:bodyPr/>
        <a:lstStyle/>
        <a:p>
          <a:endParaRPr lang="hu-HU"/>
        </a:p>
      </dgm:t>
    </dgm:pt>
    <dgm:pt modelId="{C40EB785-A663-413B-8944-45699934AF5E}" type="sibTrans" cxnId="{90545FC3-A478-4F03-B0AC-1C53580011EA}">
      <dgm:prSet/>
      <dgm:spPr/>
      <dgm:t>
        <a:bodyPr/>
        <a:lstStyle/>
        <a:p>
          <a:endParaRPr lang="hu-HU"/>
        </a:p>
      </dgm:t>
    </dgm:pt>
    <dgm:pt modelId="{D5745F02-BB89-4EB0-BA03-88F629F4A95A}">
      <dgm:prSet phldrT="[Szöveg]"/>
      <dgm:spPr/>
      <dgm:t>
        <a:bodyPr/>
        <a:lstStyle/>
        <a:p>
          <a:r>
            <a:rPr lang="hu-HU" dirty="0"/>
            <a:t>Innovation</a:t>
          </a:r>
        </a:p>
      </dgm:t>
    </dgm:pt>
    <dgm:pt modelId="{414A4918-8A3B-4821-935E-EB6192CA389C}" type="parTrans" cxnId="{AA795E34-4547-4641-A697-D6ACF0169099}">
      <dgm:prSet/>
      <dgm:spPr/>
      <dgm:t>
        <a:bodyPr/>
        <a:lstStyle/>
        <a:p>
          <a:endParaRPr lang="hu-HU"/>
        </a:p>
      </dgm:t>
    </dgm:pt>
    <dgm:pt modelId="{D4BA82FF-E425-4258-8014-D3E6DBFB5BCA}" type="sibTrans" cxnId="{AA795E34-4547-4641-A697-D6ACF0169099}">
      <dgm:prSet/>
      <dgm:spPr/>
      <dgm:t>
        <a:bodyPr/>
        <a:lstStyle/>
        <a:p>
          <a:endParaRPr lang="hu-HU"/>
        </a:p>
      </dgm:t>
    </dgm:pt>
    <dgm:pt modelId="{B3E30B4D-CDB6-4BE8-9A6C-770733814459}">
      <dgm:prSet phldrT="[Szöveg]"/>
      <dgm:spPr/>
      <dgm:t>
        <a:bodyPr/>
        <a:lstStyle/>
        <a:p>
          <a:r>
            <a:rPr lang="hu-HU" dirty="0"/>
            <a:t>Retail media</a:t>
          </a:r>
        </a:p>
      </dgm:t>
    </dgm:pt>
    <dgm:pt modelId="{4B780535-C802-4FFB-AAF5-41302B55B6CD}" type="parTrans" cxnId="{E9AD2B1E-687F-48B0-A653-EB395BBF1A3E}">
      <dgm:prSet/>
      <dgm:spPr/>
      <dgm:t>
        <a:bodyPr/>
        <a:lstStyle/>
        <a:p>
          <a:endParaRPr lang="hu-HU"/>
        </a:p>
      </dgm:t>
    </dgm:pt>
    <dgm:pt modelId="{E3A36462-836D-4BA3-AA91-98CDABE70CB3}" type="sibTrans" cxnId="{E9AD2B1E-687F-48B0-A653-EB395BBF1A3E}">
      <dgm:prSet/>
      <dgm:spPr/>
      <dgm:t>
        <a:bodyPr/>
        <a:lstStyle/>
        <a:p>
          <a:endParaRPr lang="hu-HU"/>
        </a:p>
      </dgm:t>
    </dgm:pt>
    <dgm:pt modelId="{638FA014-7DF9-4FD0-8C59-F5C2DE68EF81}">
      <dgm:prSet phldrT="[Szöveg]"/>
      <dgm:spPr/>
      <dgm:t>
        <a:bodyPr/>
        <a:lstStyle/>
        <a:p>
          <a:r>
            <a:rPr lang="hu-HU" dirty="0"/>
            <a:t>Live streaming</a:t>
          </a:r>
        </a:p>
      </dgm:t>
    </dgm:pt>
    <dgm:pt modelId="{F89A972D-6568-473B-A71B-E3EFF326AFD7}" type="parTrans" cxnId="{714628AE-8E8D-4133-AC03-F738871DB02E}">
      <dgm:prSet/>
      <dgm:spPr/>
      <dgm:t>
        <a:bodyPr/>
        <a:lstStyle/>
        <a:p>
          <a:endParaRPr lang="hu-HU"/>
        </a:p>
      </dgm:t>
    </dgm:pt>
    <dgm:pt modelId="{66A5C379-4B10-45DC-BAAD-B6A41ADAB0A8}" type="sibTrans" cxnId="{714628AE-8E8D-4133-AC03-F738871DB02E}">
      <dgm:prSet/>
      <dgm:spPr/>
      <dgm:t>
        <a:bodyPr/>
        <a:lstStyle/>
        <a:p>
          <a:endParaRPr lang="hu-HU"/>
        </a:p>
      </dgm:t>
    </dgm:pt>
    <dgm:pt modelId="{0450427B-2426-4A30-A84E-98D7B06D8DD0}" type="pres">
      <dgm:prSet presAssocID="{EE11B3DA-0089-486A-8F90-802AEC4AE2BB}" presName="diagram" presStyleCnt="0">
        <dgm:presLayoutVars>
          <dgm:dir/>
          <dgm:resizeHandles val="exact"/>
        </dgm:presLayoutVars>
      </dgm:prSet>
      <dgm:spPr/>
    </dgm:pt>
    <dgm:pt modelId="{CC483F17-9A73-4FB8-8F05-F6D3FDB7ECE4}" type="pres">
      <dgm:prSet presAssocID="{C30928F4-4390-4ACA-976D-E5AEA47E3B81}" presName="node" presStyleLbl="node1" presStyleIdx="0" presStyleCnt="10">
        <dgm:presLayoutVars>
          <dgm:bulletEnabled val="1"/>
        </dgm:presLayoutVars>
      </dgm:prSet>
      <dgm:spPr/>
    </dgm:pt>
    <dgm:pt modelId="{6A530518-C805-407F-BBF7-9138DDBAF865}" type="pres">
      <dgm:prSet presAssocID="{9C88A2B4-16B5-4353-B781-675807B37C36}" presName="sibTrans" presStyleCnt="0"/>
      <dgm:spPr/>
    </dgm:pt>
    <dgm:pt modelId="{3D167202-6D42-4DDC-9132-D36DC08BA0FE}" type="pres">
      <dgm:prSet presAssocID="{DEE63E32-6C2C-4140-9C9B-24E7E4664EAB}" presName="node" presStyleLbl="node1" presStyleIdx="1" presStyleCnt="10">
        <dgm:presLayoutVars>
          <dgm:bulletEnabled val="1"/>
        </dgm:presLayoutVars>
      </dgm:prSet>
      <dgm:spPr/>
    </dgm:pt>
    <dgm:pt modelId="{C5AB6E0F-9A35-4D29-A703-B5B12E97B27F}" type="pres">
      <dgm:prSet presAssocID="{674D4EBB-3D10-4351-9239-2516F94671D3}" presName="sibTrans" presStyleCnt="0"/>
      <dgm:spPr/>
    </dgm:pt>
    <dgm:pt modelId="{020584F9-714C-4060-BFC9-590E985CA91A}" type="pres">
      <dgm:prSet presAssocID="{13530874-E0EB-48C6-A0FC-14E2FCBC709C}" presName="node" presStyleLbl="node1" presStyleIdx="2" presStyleCnt="10">
        <dgm:presLayoutVars>
          <dgm:bulletEnabled val="1"/>
        </dgm:presLayoutVars>
      </dgm:prSet>
      <dgm:spPr/>
    </dgm:pt>
    <dgm:pt modelId="{6F446555-2D66-4707-A163-7B088A2A0D30}" type="pres">
      <dgm:prSet presAssocID="{C40EB785-A663-413B-8944-45699934AF5E}" presName="sibTrans" presStyleCnt="0"/>
      <dgm:spPr/>
    </dgm:pt>
    <dgm:pt modelId="{176FF86C-DC0C-4BCA-BC6D-35E6A6E598B5}" type="pres">
      <dgm:prSet presAssocID="{4C809202-84C5-4DD4-811E-9863E743C340}" presName="node" presStyleLbl="node1" presStyleIdx="3" presStyleCnt="10">
        <dgm:presLayoutVars>
          <dgm:bulletEnabled val="1"/>
        </dgm:presLayoutVars>
      </dgm:prSet>
      <dgm:spPr/>
    </dgm:pt>
    <dgm:pt modelId="{CD90DA7F-53CC-4DCB-9595-C0D53B99A36D}" type="pres">
      <dgm:prSet presAssocID="{6FFEFDE8-2180-448C-8627-271D2073FBC2}" presName="sibTrans" presStyleCnt="0"/>
      <dgm:spPr/>
    </dgm:pt>
    <dgm:pt modelId="{DE5F90FA-0BD1-4B9E-B643-FA8815C3AB4E}" type="pres">
      <dgm:prSet presAssocID="{24BDE7A1-C66F-4B59-8C99-6F09E1600B1C}" presName="node" presStyleLbl="node1" presStyleIdx="4" presStyleCnt="10">
        <dgm:presLayoutVars>
          <dgm:bulletEnabled val="1"/>
        </dgm:presLayoutVars>
      </dgm:prSet>
      <dgm:spPr/>
    </dgm:pt>
    <dgm:pt modelId="{92EC0A4C-ED1A-4748-A9BA-7253FDEC7049}" type="pres">
      <dgm:prSet presAssocID="{239E5894-0CAD-463F-9DBF-149EE3F9BB77}" presName="sibTrans" presStyleCnt="0"/>
      <dgm:spPr/>
    </dgm:pt>
    <dgm:pt modelId="{48D24097-3903-46C8-BAA6-D0B172D044F4}" type="pres">
      <dgm:prSet presAssocID="{1AAAA85B-25E7-4891-BB68-EBAEBC5065FD}" presName="node" presStyleLbl="node1" presStyleIdx="5" presStyleCnt="10">
        <dgm:presLayoutVars>
          <dgm:bulletEnabled val="1"/>
        </dgm:presLayoutVars>
      </dgm:prSet>
      <dgm:spPr/>
    </dgm:pt>
    <dgm:pt modelId="{FE25FF90-25C7-4D68-A30A-C70CBDDA9BA4}" type="pres">
      <dgm:prSet presAssocID="{C7FED415-A307-4B1E-BD55-93726D539323}" presName="sibTrans" presStyleCnt="0"/>
      <dgm:spPr/>
    </dgm:pt>
    <dgm:pt modelId="{BD456CD8-375F-4E43-AB33-F69AAB8C1FF5}" type="pres">
      <dgm:prSet presAssocID="{45F18F8E-0D04-49EE-8478-4DF8B0D5DD08}" presName="node" presStyleLbl="node1" presStyleIdx="6" presStyleCnt="10">
        <dgm:presLayoutVars>
          <dgm:bulletEnabled val="1"/>
        </dgm:presLayoutVars>
      </dgm:prSet>
      <dgm:spPr/>
    </dgm:pt>
    <dgm:pt modelId="{28EDF8E8-D495-473B-B637-D5C1270C329D}" type="pres">
      <dgm:prSet presAssocID="{39F60F84-177A-4C6E-8215-40C5EBC1E543}" presName="sibTrans" presStyleCnt="0"/>
      <dgm:spPr/>
    </dgm:pt>
    <dgm:pt modelId="{7F59A17A-28B6-445A-896F-665003A33B3B}" type="pres">
      <dgm:prSet presAssocID="{D5745F02-BB89-4EB0-BA03-88F629F4A95A}" presName="node" presStyleLbl="node1" presStyleIdx="7" presStyleCnt="10">
        <dgm:presLayoutVars>
          <dgm:bulletEnabled val="1"/>
        </dgm:presLayoutVars>
      </dgm:prSet>
      <dgm:spPr/>
    </dgm:pt>
    <dgm:pt modelId="{1FEA2993-2FEA-4380-BECF-C94526B78892}" type="pres">
      <dgm:prSet presAssocID="{D4BA82FF-E425-4258-8014-D3E6DBFB5BCA}" presName="sibTrans" presStyleCnt="0"/>
      <dgm:spPr/>
    </dgm:pt>
    <dgm:pt modelId="{99AB2644-06A0-46A8-B55E-AB6F1F20552E}" type="pres">
      <dgm:prSet presAssocID="{B3E30B4D-CDB6-4BE8-9A6C-770733814459}" presName="node" presStyleLbl="node1" presStyleIdx="8" presStyleCnt="10">
        <dgm:presLayoutVars>
          <dgm:bulletEnabled val="1"/>
        </dgm:presLayoutVars>
      </dgm:prSet>
      <dgm:spPr/>
    </dgm:pt>
    <dgm:pt modelId="{D91C2770-A61F-41BD-B273-0C82494927CE}" type="pres">
      <dgm:prSet presAssocID="{E3A36462-836D-4BA3-AA91-98CDABE70CB3}" presName="sibTrans" presStyleCnt="0"/>
      <dgm:spPr/>
    </dgm:pt>
    <dgm:pt modelId="{E65918BD-CEDF-4239-8507-44594C561189}" type="pres">
      <dgm:prSet presAssocID="{638FA014-7DF9-4FD0-8C59-F5C2DE68EF81}" presName="node" presStyleLbl="node1" presStyleIdx="9" presStyleCnt="10">
        <dgm:presLayoutVars>
          <dgm:bulletEnabled val="1"/>
        </dgm:presLayoutVars>
      </dgm:prSet>
      <dgm:spPr/>
    </dgm:pt>
  </dgm:ptLst>
  <dgm:cxnLst>
    <dgm:cxn modelId="{EABA9E06-2603-4299-9C7C-453B347A0548}" type="presOf" srcId="{C30928F4-4390-4ACA-976D-E5AEA47E3B81}" destId="{CC483F17-9A73-4FB8-8F05-F6D3FDB7ECE4}" srcOrd="0" destOrd="0" presId="urn:microsoft.com/office/officeart/2005/8/layout/default"/>
    <dgm:cxn modelId="{23215F0C-FC3D-4A72-8A6C-7E9098E4F5C3}" type="presOf" srcId="{EE11B3DA-0089-486A-8F90-802AEC4AE2BB}" destId="{0450427B-2426-4A30-A84E-98D7B06D8DD0}" srcOrd="0" destOrd="0" presId="urn:microsoft.com/office/officeart/2005/8/layout/default"/>
    <dgm:cxn modelId="{E9AD2B1E-687F-48B0-A653-EB395BBF1A3E}" srcId="{EE11B3DA-0089-486A-8F90-802AEC4AE2BB}" destId="{B3E30B4D-CDB6-4BE8-9A6C-770733814459}" srcOrd="8" destOrd="0" parTransId="{4B780535-C802-4FFB-AAF5-41302B55B6CD}" sibTransId="{E3A36462-836D-4BA3-AA91-98CDABE70CB3}"/>
    <dgm:cxn modelId="{170C7824-3D35-4975-BEFE-ED167514E876}" type="presOf" srcId="{24BDE7A1-C66F-4B59-8C99-6F09E1600B1C}" destId="{DE5F90FA-0BD1-4B9E-B643-FA8815C3AB4E}" srcOrd="0" destOrd="0" presId="urn:microsoft.com/office/officeart/2005/8/layout/default"/>
    <dgm:cxn modelId="{AA795E34-4547-4641-A697-D6ACF0169099}" srcId="{EE11B3DA-0089-486A-8F90-802AEC4AE2BB}" destId="{D5745F02-BB89-4EB0-BA03-88F629F4A95A}" srcOrd="7" destOrd="0" parTransId="{414A4918-8A3B-4821-935E-EB6192CA389C}" sibTransId="{D4BA82FF-E425-4258-8014-D3E6DBFB5BCA}"/>
    <dgm:cxn modelId="{42195035-4630-4A38-AD9B-C4001C07822E}" srcId="{EE11B3DA-0089-486A-8F90-802AEC4AE2BB}" destId="{45F18F8E-0D04-49EE-8478-4DF8B0D5DD08}" srcOrd="6" destOrd="0" parTransId="{EDA84DDE-2CD4-4658-B59E-2AEF72EE5BED}" sibTransId="{39F60F84-177A-4C6E-8215-40C5EBC1E543}"/>
    <dgm:cxn modelId="{4C2A2D3F-5982-438B-A5A5-FC11E42BCEAD}" srcId="{EE11B3DA-0089-486A-8F90-802AEC4AE2BB}" destId="{1AAAA85B-25E7-4891-BB68-EBAEBC5065FD}" srcOrd="5" destOrd="0" parTransId="{95B7AFFC-8F2F-49E2-A379-FCB6898A9E91}" sibTransId="{C7FED415-A307-4B1E-BD55-93726D539323}"/>
    <dgm:cxn modelId="{8793DF40-408F-434A-86C2-D67C7CE89144}" srcId="{EE11B3DA-0089-486A-8F90-802AEC4AE2BB}" destId="{24BDE7A1-C66F-4B59-8C99-6F09E1600B1C}" srcOrd="4" destOrd="0" parTransId="{96DB8558-3144-4A73-A287-45993CDE8AE7}" sibTransId="{239E5894-0CAD-463F-9DBF-149EE3F9BB77}"/>
    <dgm:cxn modelId="{3A5BB041-3C9C-4787-A87A-3384E55CF0C7}" srcId="{EE11B3DA-0089-486A-8F90-802AEC4AE2BB}" destId="{DEE63E32-6C2C-4140-9C9B-24E7E4664EAB}" srcOrd="1" destOrd="0" parTransId="{5B5B2F93-55F2-41E9-BDC1-407868894EC8}" sibTransId="{674D4EBB-3D10-4351-9239-2516F94671D3}"/>
    <dgm:cxn modelId="{BE4D6A63-3204-43FB-B5D2-51434E39EE6A}" type="presOf" srcId="{638FA014-7DF9-4FD0-8C59-F5C2DE68EF81}" destId="{E65918BD-CEDF-4239-8507-44594C561189}" srcOrd="0" destOrd="0" presId="urn:microsoft.com/office/officeart/2005/8/layout/default"/>
    <dgm:cxn modelId="{348BB04B-5A38-4C7F-ACEB-773361F56710}" type="presOf" srcId="{4C809202-84C5-4DD4-811E-9863E743C340}" destId="{176FF86C-DC0C-4BCA-BC6D-35E6A6E598B5}" srcOrd="0" destOrd="0" presId="urn:microsoft.com/office/officeart/2005/8/layout/default"/>
    <dgm:cxn modelId="{D9E9074F-A034-4C4D-AA2E-5D729BAE01A6}" type="presOf" srcId="{45F18F8E-0D04-49EE-8478-4DF8B0D5DD08}" destId="{BD456CD8-375F-4E43-AB33-F69AAB8C1FF5}" srcOrd="0" destOrd="0" presId="urn:microsoft.com/office/officeart/2005/8/layout/default"/>
    <dgm:cxn modelId="{01D43B73-C507-405F-B9E1-441059354338}" srcId="{EE11B3DA-0089-486A-8F90-802AEC4AE2BB}" destId="{4C809202-84C5-4DD4-811E-9863E743C340}" srcOrd="3" destOrd="0" parTransId="{2FD139A5-0AB1-4565-8313-D57FDFF8CFED}" sibTransId="{6FFEFDE8-2180-448C-8627-271D2073FBC2}"/>
    <dgm:cxn modelId="{42EAAE55-A0C8-4305-9DCD-3C2A044A145D}" srcId="{EE11B3DA-0089-486A-8F90-802AEC4AE2BB}" destId="{C30928F4-4390-4ACA-976D-E5AEA47E3B81}" srcOrd="0" destOrd="0" parTransId="{285A8F13-9EC3-43A2-B3F4-709CF4EAAF6A}" sibTransId="{9C88A2B4-16B5-4353-B781-675807B37C36}"/>
    <dgm:cxn modelId="{39118A56-0ECA-4C3D-9B9F-CA0B66F6781A}" type="presOf" srcId="{1AAAA85B-25E7-4891-BB68-EBAEBC5065FD}" destId="{48D24097-3903-46C8-BAA6-D0B172D044F4}" srcOrd="0" destOrd="0" presId="urn:microsoft.com/office/officeart/2005/8/layout/default"/>
    <dgm:cxn modelId="{B7580289-82FB-4FE8-9D69-3DAC878666CD}" type="presOf" srcId="{DEE63E32-6C2C-4140-9C9B-24E7E4664EAB}" destId="{3D167202-6D42-4DDC-9132-D36DC08BA0FE}" srcOrd="0" destOrd="0" presId="urn:microsoft.com/office/officeart/2005/8/layout/default"/>
    <dgm:cxn modelId="{9935928A-CF4E-4CA3-AEBF-085B695A00C6}" type="presOf" srcId="{D5745F02-BB89-4EB0-BA03-88F629F4A95A}" destId="{7F59A17A-28B6-445A-896F-665003A33B3B}" srcOrd="0" destOrd="0" presId="urn:microsoft.com/office/officeart/2005/8/layout/default"/>
    <dgm:cxn modelId="{7E600493-D0A8-4AA9-ABB6-32EED81A9432}" type="presOf" srcId="{B3E30B4D-CDB6-4BE8-9A6C-770733814459}" destId="{99AB2644-06A0-46A8-B55E-AB6F1F20552E}" srcOrd="0" destOrd="0" presId="urn:microsoft.com/office/officeart/2005/8/layout/default"/>
    <dgm:cxn modelId="{714628AE-8E8D-4133-AC03-F738871DB02E}" srcId="{EE11B3DA-0089-486A-8F90-802AEC4AE2BB}" destId="{638FA014-7DF9-4FD0-8C59-F5C2DE68EF81}" srcOrd="9" destOrd="0" parTransId="{F89A972D-6568-473B-A71B-E3EFF326AFD7}" sibTransId="{66A5C379-4B10-45DC-BAAD-B6A41ADAB0A8}"/>
    <dgm:cxn modelId="{5CCE31B8-CEB8-4388-A3CE-C6F99AA7004C}" type="presOf" srcId="{13530874-E0EB-48C6-A0FC-14E2FCBC709C}" destId="{020584F9-714C-4060-BFC9-590E985CA91A}" srcOrd="0" destOrd="0" presId="urn:microsoft.com/office/officeart/2005/8/layout/default"/>
    <dgm:cxn modelId="{90545FC3-A478-4F03-B0AC-1C53580011EA}" srcId="{EE11B3DA-0089-486A-8F90-802AEC4AE2BB}" destId="{13530874-E0EB-48C6-A0FC-14E2FCBC709C}" srcOrd="2" destOrd="0" parTransId="{AB3CEADC-661A-425B-9C45-4C707D81A720}" sibTransId="{C40EB785-A663-413B-8944-45699934AF5E}"/>
    <dgm:cxn modelId="{BB5EE684-E77A-47FC-80D7-1E59C47B8C01}" type="presParOf" srcId="{0450427B-2426-4A30-A84E-98D7B06D8DD0}" destId="{CC483F17-9A73-4FB8-8F05-F6D3FDB7ECE4}" srcOrd="0" destOrd="0" presId="urn:microsoft.com/office/officeart/2005/8/layout/default"/>
    <dgm:cxn modelId="{68A38670-BCB1-4F45-9B9D-97A1252FBA81}" type="presParOf" srcId="{0450427B-2426-4A30-A84E-98D7B06D8DD0}" destId="{6A530518-C805-407F-BBF7-9138DDBAF865}" srcOrd="1" destOrd="0" presId="urn:microsoft.com/office/officeart/2005/8/layout/default"/>
    <dgm:cxn modelId="{1614D566-5364-4122-85BC-68AE161C2E89}" type="presParOf" srcId="{0450427B-2426-4A30-A84E-98D7B06D8DD0}" destId="{3D167202-6D42-4DDC-9132-D36DC08BA0FE}" srcOrd="2" destOrd="0" presId="urn:microsoft.com/office/officeart/2005/8/layout/default"/>
    <dgm:cxn modelId="{D2A05FB4-8B93-4346-B278-8C21D2FFFAA8}" type="presParOf" srcId="{0450427B-2426-4A30-A84E-98D7B06D8DD0}" destId="{C5AB6E0F-9A35-4D29-A703-B5B12E97B27F}" srcOrd="3" destOrd="0" presId="urn:microsoft.com/office/officeart/2005/8/layout/default"/>
    <dgm:cxn modelId="{C09D171F-660F-4118-898A-02A6B9BFA98A}" type="presParOf" srcId="{0450427B-2426-4A30-A84E-98D7B06D8DD0}" destId="{020584F9-714C-4060-BFC9-590E985CA91A}" srcOrd="4" destOrd="0" presId="urn:microsoft.com/office/officeart/2005/8/layout/default"/>
    <dgm:cxn modelId="{2360396E-CD0C-43A0-84D0-7E2223D075EF}" type="presParOf" srcId="{0450427B-2426-4A30-A84E-98D7B06D8DD0}" destId="{6F446555-2D66-4707-A163-7B088A2A0D30}" srcOrd="5" destOrd="0" presId="urn:microsoft.com/office/officeart/2005/8/layout/default"/>
    <dgm:cxn modelId="{C28A01A4-232F-4DDB-9049-1292ABF2C8A9}" type="presParOf" srcId="{0450427B-2426-4A30-A84E-98D7B06D8DD0}" destId="{176FF86C-DC0C-4BCA-BC6D-35E6A6E598B5}" srcOrd="6" destOrd="0" presId="urn:microsoft.com/office/officeart/2005/8/layout/default"/>
    <dgm:cxn modelId="{ACB00183-8A33-45AE-85D2-B679FD4BEA57}" type="presParOf" srcId="{0450427B-2426-4A30-A84E-98D7B06D8DD0}" destId="{CD90DA7F-53CC-4DCB-9595-C0D53B99A36D}" srcOrd="7" destOrd="0" presId="urn:microsoft.com/office/officeart/2005/8/layout/default"/>
    <dgm:cxn modelId="{399B026F-60B2-4232-9ED5-7F183147F53A}" type="presParOf" srcId="{0450427B-2426-4A30-A84E-98D7B06D8DD0}" destId="{DE5F90FA-0BD1-4B9E-B643-FA8815C3AB4E}" srcOrd="8" destOrd="0" presId="urn:microsoft.com/office/officeart/2005/8/layout/default"/>
    <dgm:cxn modelId="{3F00BE55-A268-4CE5-8993-790AFC2E9C9C}" type="presParOf" srcId="{0450427B-2426-4A30-A84E-98D7B06D8DD0}" destId="{92EC0A4C-ED1A-4748-A9BA-7253FDEC7049}" srcOrd="9" destOrd="0" presId="urn:microsoft.com/office/officeart/2005/8/layout/default"/>
    <dgm:cxn modelId="{49E7FB88-E1C9-4CA0-932A-ACAE43850358}" type="presParOf" srcId="{0450427B-2426-4A30-A84E-98D7B06D8DD0}" destId="{48D24097-3903-46C8-BAA6-D0B172D044F4}" srcOrd="10" destOrd="0" presId="urn:microsoft.com/office/officeart/2005/8/layout/default"/>
    <dgm:cxn modelId="{D05CF33C-4CD1-4045-BAFA-FCB542623C81}" type="presParOf" srcId="{0450427B-2426-4A30-A84E-98D7B06D8DD0}" destId="{FE25FF90-25C7-4D68-A30A-C70CBDDA9BA4}" srcOrd="11" destOrd="0" presId="urn:microsoft.com/office/officeart/2005/8/layout/default"/>
    <dgm:cxn modelId="{422880A5-85EB-428D-A674-A28DB24EBF80}" type="presParOf" srcId="{0450427B-2426-4A30-A84E-98D7B06D8DD0}" destId="{BD456CD8-375F-4E43-AB33-F69AAB8C1FF5}" srcOrd="12" destOrd="0" presId="urn:microsoft.com/office/officeart/2005/8/layout/default"/>
    <dgm:cxn modelId="{18CFAC8B-5D4F-4BAC-8AC5-DD6D4AB99107}" type="presParOf" srcId="{0450427B-2426-4A30-A84E-98D7B06D8DD0}" destId="{28EDF8E8-D495-473B-B637-D5C1270C329D}" srcOrd="13" destOrd="0" presId="urn:microsoft.com/office/officeart/2005/8/layout/default"/>
    <dgm:cxn modelId="{FB881314-18FD-4F5C-BC72-28FED10F3009}" type="presParOf" srcId="{0450427B-2426-4A30-A84E-98D7B06D8DD0}" destId="{7F59A17A-28B6-445A-896F-665003A33B3B}" srcOrd="14" destOrd="0" presId="urn:microsoft.com/office/officeart/2005/8/layout/default"/>
    <dgm:cxn modelId="{6372CA38-430C-4671-9FE6-6876D7119724}" type="presParOf" srcId="{0450427B-2426-4A30-A84E-98D7B06D8DD0}" destId="{1FEA2993-2FEA-4380-BECF-C94526B78892}" srcOrd="15" destOrd="0" presId="urn:microsoft.com/office/officeart/2005/8/layout/default"/>
    <dgm:cxn modelId="{F22C3833-3C34-4D2F-973E-F1C4F2FA4E20}" type="presParOf" srcId="{0450427B-2426-4A30-A84E-98D7B06D8DD0}" destId="{99AB2644-06A0-46A8-B55E-AB6F1F20552E}" srcOrd="16" destOrd="0" presId="urn:microsoft.com/office/officeart/2005/8/layout/default"/>
    <dgm:cxn modelId="{28231F01-DB05-4F70-8A1B-5B1BDE82503F}" type="presParOf" srcId="{0450427B-2426-4A30-A84E-98D7B06D8DD0}" destId="{D91C2770-A61F-41BD-B273-0C82494927CE}" srcOrd="17" destOrd="0" presId="urn:microsoft.com/office/officeart/2005/8/layout/default"/>
    <dgm:cxn modelId="{174F8A3B-63E7-4F60-9529-F7B750CF1D8E}" type="presParOf" srcId="{0450427B-2426-4A30-A84E-98D7B06D8DD0}" destId="{E65918BD-CEDF-4239-8507-44594C561189}"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A7513-7269-47C9-AFDD-F81D93DCBBEE}" type="doc">
      <dgm:prSet loTypeId="urn:microsoft.com/office/officeart/2005/8/layout/process1" loCatId="process" qsTypeId="urn:microsoft.com/office/officeart/2005/8/quickstyle/simple1" qsCatId="simple" csTypeId="urn:microsoft.com/office/officeart/2005/8/colors/colorful2" csCatId="colorful" phldr="1"/>
      <dgm:spPr/>
    </dgm:pt>
    <dgm:pt modelId="{0269A3CE-8E04-451E-8E07-8B630463EDF9}">
      <dgm:prSet phldrT="[Szöveg]"/>
      <dgm:spPr/>
      <dgm:t>
        <a:bodyPr/>
        <a:lstStyle/>
        <a:p>
          <a:r>
            <a:rPr lang="hu-HU" dirty="0"/>
            <a:t>Contact</a:t>
          </a:r>
        </a:p>
      </dgm:t>
    </dgm:pt>
    <dgm:pt modelId="{6B30BF03-A611-404F-B2B2-32C4C85534F9}" type="parTrans" cxnId="{97E6FF6F-A3BC-4104-B03F-DD757E43B2C4}">
      <dgm:prSet/>
      <dgm:spPr/>
      <dgm:t>
        <a:bodyPr/>
        <a:lstStyle/>
        <a:p>
          <a:endParaRPr lang="hu-HU"/>
        </a:p>
      </dgm:t>
    </dgm:pt>
    <dgm:pt modelId="{18F1793E-0248-461E-8A52-612221A91FBF}" type="sibTrans" cxnId="{97E6FF6F-A3BC-4104-B03F-DD757E43B2C4}">
      <dgm:prSet/>
      <dgm:spPr/>
      <dgm:t>
        <a:bodyPr/>
        <a:lstStyle/>
        <a:p>
          <a:endParaRPr lang="hu-HU"/>
        </a:p>
      </dgm:t>
    </dgm:pt>
    <dgm:pt modelId="{098B84BD-E9FB-4EC8-B078-01F1AB556571}">
      <dgm:prSet phldrT="[Szöveg]"/>
      <dgm:spPr/>
      <dgm:t>
        <a:bodyPr/>
        <a:lstStyle/>
        <a:p>
          <a:r>
            <a:rPr lang="hu-HU" dirty="0"/>
            <a:t>Sales</a:t>
          </a:r>
        </a:p>
      </dgm:t>
    </dgm:pt>
    <dgm:pt modelId="{ABA25D17-E492-4360-A474-BAB44E8F9A6F}" type="parTrans" cxnId="{CC48447B-E050-42EE-9ABF-13648FA645C8}">
      <dgm:prSet/>
      <dgm:spPr/>
      <dgm:t>
        <a:bodyPr/>
        <a:lstStyle/>
        <a:p>
          <a:endParaRPr lang="hu-HU"/>
        </a:p>
      </dgm:t>
    </dgm:pt>
    <dgm:pt modelId="{87F8871E-1A96-4C64-8338-2CC78EC86829}" type="sibTrans" cxnId="{CC48447B-E050-42EE-9ABF-13648FA645C8}">
      <dgm:prSet/>
      <dgm:spPr/>
      <dgm:t>
        <a:bodyPr/>
        <a:lstStyle/>
        <a:p>
          <a:endParaRPr lang="hu-HU"/>
        </a:p>
      </dgm:t>
    </dgm:pt>
    <dgm:pt modelId="{39675843-4CA5-400B-BCA6-1F9CA89D5D5D}">
      <dgm:prSet phldrT="[Szöveg]"/>
      <dgm:spPr/>
      <dgm:t>
        <a:bodyPr/>
        <a:lstStyle/>
        <a:p>
          <a:r>
            <a:rPr lang="hu-HU" dirty="0"/>
            <a:t>Mobilisation</a:t>
          </a:r>
        </a:p>
      </dgm:t>
    </dgm:pt>
    <dgm:pt modelId="{8474D093-E2E9-4313-8C09-1A8E238B21A2}" type="parTrans" cxnId="{3ACE230C-F7E1-4EF4-94BD-28656CF1622C}">
      <dgm:prSet/>
      <dgm:spPr/>
      <dgm:t>
        <a:bodyPr/>
        <a:lstStyle/>
        <a:p>
          <a:endParaRPr lang="hu-HU"/>
        </a:p>
      </dgm:t>
    </dgm:pt>
    <dgm:pt modelId="{75EDA97A-952E-41EB-9961-55C5A32FE48C}" type="sibTrans" cxnId="{3ACE230C-F7E1-4EF4-94BD-28656CF1622C}">
      <dgm:prSet/>
      <dgm:spPr/>
      <dgm:t>
        <a:bodyPr/>
        <a:lstStyle/>
        <a:p>
          <a:endParaRPr lang="hu-HU"/>
        </a:p>
      </dgm:t>
    </dgm:pt>
    <dgm:pt modelId="{EA9A2F8D-FD3A-4B1D-9F94-C4081BC6441A}">
      <dgm:prSet phldrT="[Szöveg]"/>
      <dgm:spPr/>
      <dgm:t>
        <a:bodyPr/>
        <a:lstStyle/>
        <a:p>
          <a:r>
            <a:rPr lang="hu-HU" dirty="0"/>
            <a:t>Binding</a:t>
          </a:r>
        </a:p>
      </dgm:t>
    </dgm:pt>
    <dgm:pt modelId="{BE4D55C9-1EA9-4CE5-A455-0C3DA36E2714}" type="parTrans" cxnId="{A679B570-85E8-48E5-8A3D-9C664F111C96}">
      <dgm:prSet/>
      <dgm:spPr/>
      <dgm:t>
        <a:bodyPr/>
        <a:lstStyle/>
        <a:p>
          <a:endParaRPr lang="hu-HU"/>
        </a:p>
      </dgm:t>
    </dgm:pt>
    <dgm:pt modelId="{00FDE0DD-4ACD-4C79-ABEA-90C84AE4249E}" type="sibTrans" cxnId="{A679B570-85E8-48E5-8A3D-9C664F111C96}">
      <dgm:prSet/>
      <dgm:spPr/>
      <dgm:t>
        <a:bodyPr/>
        <a:lstStyle/>
        <a:p>
          <a:endParaRPr lang="hu-HU"/>
        </a:p>
      </dgm:t>
    </dgm:pt>
    <dgm:pt modelId="{A80AD440-296E-4DD0-B92C-1944D33C4FB0}" type="pres">
      <dgm:prSet presAssocID="{0F7A7513-7269-47C9-AFDD-F81D93DCBBEE}" presName="Name0" presStyleCnt="0">
        <dgm:presLayoutVars>
          <dgm:dir/>
          <dgm:resizeHandles val="exact"/>
        </dgm:presLayoutVars>
      </dgm:prSet>
      <dgm:spPr/>
    </dgm:pt>
    <dgm:pt modelId="{EE3BA16D-C5A0-4934-8B02-A4A32BEC513F}" type="pres">
      <dgm:prSet presAssocID="{0269A3CE-8E04-451E-8E07-8B630463EDF9}" presName="node" presStyleLbl="node1" presStyleIdx="0" presStyleCnt="4">
        <dgm:presLayoutVars>
          <dgm:bulletEnabled val="1"/>
        </dgm:presLayoutVars>
      </dgm:prSet>
      <dgm:spPr/>
    </dgm:pt>
    <dgm:pt modelId="{9CB6CB82-BCDF-4A3B-A8AC-70C3262E0509}" type="pres">
      <dgm:prSet presAssocID="{18F1793E-0248-461E-8A52-612221A91FBF}" presName="sibTrans" presStyleLbl="sibTrans2D1" presStyleIdx="0" presStyleCnt="3"/>
      <dgm:spPr/>
    </dgm:pt>
    <dgm:pt modelId="{93844DE6-CE7F-4C71-89DA-40314309ABDE}" type="pres">
      <dgm:prSet presAssocID="{18F1793E-0248-461E-8A52-612221A91FBF}" presName="connectorText" presStyleLbl="sibTrans2D1" presStyleIdx="0" presStyleCnt="3"/>
      <dgm:spPr/>
    </dgm:pt>
    <dgm:pt modelId="{8DB01741-70B7-4860-AFF9-49968C203AD0}" type="pres">
      <dgm:prSet presAssocID="{EA9A2F8D-FD3A-4B1D-9F94-C4081BC6441A}" presName="node" presStyleLbl="node1" presStyleIdx="1" presStyleCnt="4">
        <dgm:presLayoutVars>
          <dgm:bulletEnabled val="1"/>
        </dgm:presLayoutVars>
      </dgm:prSet>
      <dgm:spPr/>
    </dgm:pt>
    <dgm:pt modelId="{FA427C93-B89F-4749-BF6D-C1758E9C28DB}" type="pres">
      <dgm:prSet presAssocID="{00FDE0DD-4ACD-4C79-ABEA-90C84AE4249E}" presName="sibTrans" presStyleLbl="sibTrans2D1" presStyleIdx="1" presStyleCnt="3"/>
      <dgm:spPr/>
    </dgm:pt>
    <dgm:pt modelId="{E34A182E-3661-440C-BAC4-C29038E762DA}" type="pres">
      <dgm:prSet presAssocID="{00FDE0DD-4ACD-4C79-ABEA-90C84AE4249E}" presName="connectorText" presStyleLbl="sibTrans2D1" presStyleIdx="1" presStyleCnt="3"/>
      <dgm:spPr/>
    </dgm:pt>
    <dgm:pt modelId="{50B62DEE-3D2D-4C89-8608-16B3933994B5}" type="pres">
      <dgm:prSet presAssocID="{098B84BD-E9FB-4EC8-B078-01F1AB556571}" presName="node" presStyleLbl="node1" presStyleIdx="2" presStyleCnt="4">
        <dgm:presLayoutVars>
          <dgm:bulletEnabled val="1"/>
        </dgm:presLayoutVars>
      </dgm:prSet>
      <dgm:spPr/>
    </dgm:pt>
    <dgm:pt modelId="{90DB2672-AE64-48DE-92FB-311882E99799}" type="pres">
      <dgm:prSet presAssocID="{87F8871E-1A96-4C64-8338-2CC78EC86829}" presName="sibTrans" presStyleLbl="sibTrans2D1" presStyleIdx="2" presStyleCnt="3"/>
      <dgm:spPr/>
    </dgm:pt>
    <dgm:pt modelId="{DF76668E-392C-402E-AE0A-CE49B4973018}" type="pres">
      <dgm:prSet presAssocID="{87F8871E-1A96-4C64-8338-2CC78EC86829}" presName="connectorText" presStyleLbl="sibTrans2D1" presStyleIdx="2" presStyleCnt="3"/>
      <dgm:spPr/>
    </dgm:pt>
    <dgm:pt modelId="{B999FDBB-204E-418F-B156-5AF17360A2D3}" type="pres">
      <dgm:prSet presAssocID="{39675843-4CA5-400B-BCA6-1F9CA89D5D5D}" presName="node" presStyleLbl="node1" presStyleIdx="3" presStyleCnt="4">
        <dgm:presLayoutVars>
          <dgm:bulletEnabled val="1"/>
        </dgm:presLayoutVars>
      </dgm:prSet>
      <dgm:spPr/>
    </dgm:pt>
  </dgm:ptLst>
  <dgm:cxnLst>
    <dgm:cxn modelId="{15D6CE0A-627A-4A78-817E-F40764CEB757}" type="presOf" srcId="{00FDE0DD-4ACD-4C79-ABEA-90C84AE4249E}" destId="{FA427C93-B89F-4749-BF6D-C1758E9C28DB}" srcOrd="0" destOrd="0" presId="urn:microsoft.com/office/officeart/2005/8/layout/process1"/>
    <dgm:cxn modelId="{3ACE230C-F7E1-4EF4-94BD-28656CF1622C}" srcId="{0F7A7513-7269-47C9-AFDD-F81D93DCBBEE}" destId="{39675843-4CA5-400B-BCA6-1F9CA89D5D5D}" srcOrd="3" destOrd="0" parTransId="{8474D093-E2E9-4313-8C09-1A8E238B21A2}" sibTransId="{75EDA97A-952E-41EB-9961-55C5A32FE48C}"/>
    <dgm:cxn modelId="{1022351F-33EA-452E-8150-555A5FEFC5C6}" type="presOf" srcId="{18F1793E-0248-461E-8A52-612221A91FBF}" destId="{9CB6CB82-BCDF-4A3B-A8AC-70C3262E0509}" srcOrd="0" destOrd="0" presId="urn:microsoft.com/office/officeart/2005/8/layout/process1"/>
    <dgm:cxn modelId="{0231D32C-8DB7-4B2D-A9A1-934A3D1EBF34}" type="presOf" srcId="{00FDE0DD-4ACD-4C79-ABEA-90C84AE4249E}" destId="{E34A182E-3661-440C-BAC4-C29038E762DA}" srcOrd="1" destOrd="0" presId="urn:microsoft.com/office/officeart/2005/8/layout/process1"/>
    <dgm:cxn modelId="{53C3283B-6EE2-4A04-87D6-01D55775A9C3}" type="presOf" srcId="{098B84BD-E9FB-4EC8-B078-01F1AB556571}" destId="{50B62DEE-3D2D-4C89-8608-16B3933994B5}" srcOrd="0" destOrd="0" presId="urn:microsoft.com/office/officeart/2005/8/layout/process1"/>
    <dgm:cxn modelId="{6241CD3F-90B9-40A8-9797-45A434EA6016}" type="presOf" srcId="{39675843-4CA5-400B-BCA6-1F9CA89D5D5D}" destId="{B999FDBB-204E-418F-B156-5AF17360A2D3}" srcOrd="0" destOrd="0" presId="urn:microsoft.com/office/officeart/2005/8/layout/process1"/>
    <dgm:cxn modelId="{D1F08261-C31D-4901-96E2-1E628138B593}" type="presOf" srcId="{87F8871E-1A96-4C64-8338-2CC78EC86829}" destId="{DF76668E-392C-402E-AE0A-CE49B4973018}" srcOrd="1" destOrd="0" presId="urn:microsoft.com/office/officeart/2005/8/layout/process1"/>
    <dgm:cxn modelId="{6EA4C648-1AE8-4BDA-BA7D-419CF7E7FE84}" type="presOf" srcId="{0F7A7513-7269-47C9-AFDD-F81D93DCBBEE}" destId="{A80AD440-296E-4DD0-B92C-1944D33C4FB0}" srcOrd="0" destOrd="0" presId="urn:microsoft.com/office/officeart/2005/8/layout/process1"/>
    <dgm:cxn modelId="{97E6FF6F-A3BC-4104-B03F-DD757E43B2C4}" srcId="{0F7A7513-7269-47C9-AFDD-F81D93DCBBEE}" destId="{0269A3CE-8E04-451E-8E07-8B630463EDF9}" srcOrd="0" destOrd="0" parTransId="{6B30BF03-A611-404F-B2B2-32C4C85534F9}" sibTransId="{18F1793E-0248-461E-8A52-612221A91FBF}"/>
    <dgm:cxn modelId="{A679B570-85E8-48E5-8A3D-9C664F111C96}" srcId="{0F7A7513-7269-47C9-AFDD-F81D93DCBBEE}" destId="{EA9A2F8D-FD3A-4B1D-9F94-C4081BC6441A}" srcOrd="1" destOrd="0" parTransId="{BE4D55C9-1EA9-4CE5-A455-0C3DA36E2714}" sibTransId="{00FDE0DD-4ACD-4C79-ABEA-90C84AE4249E}"/>
    <dgm:cxn modelId="{CC48447B-E050-42EE-9ABF-13648FA645C8}" srcId="{0F7A7513-7269-47C9-AFDD-F81D93DCBBEE}" destId="{098B84BD-E9FB-4EC8-B078-01F1AB556571}" srcOrd="2" destOrd="0" parTransId="{ABA25D17-E492-4360-A474-BAB44E8F9A6F}" sibTransId="{87F8871E-1A96-4C64-8338-2CC78EC86829}"/>
    <dgm:cxn modelId="{92567286-A0C9-464D-993F-11FCAB5BF15B}" type="presOf" srcId="{EA9A2F8D-FD3A-4B1D-9F94-C4081BC6441A}" destId="{8DB01741-70B7-4860-AFF9-49968C203AD0}" srcOrd="0" destOrd="0" presId="urn:microsoft.com/office/officeart/2005/8/layout/process1"/>
    <dgm:cxn modelId="{9F3D37AF-97FD-461F-866F-EDAEA2A2BE1C}" type="presOf" srcId="{87F8871E-1A96-4C64-8338-2CC78EC86829}" destId="{90DB2672-AE64-48DE-92FB-311882E99799}" srcOrd="0" destOrd="0" presId="urn:microsoft.com/office/officeart/2005/8/layout/process1"/>
    <dgm:cxn modelId="{0DB8FFC0-C947-4A79-84E5-69306CFF08A2}" type="presOf" srcId="{0269A3CE-8E04-451E-8E07-8B630463EDF9}" destId="{EE3BA16D-C5A0-4934-8B02-A4A32BEC513F}" srcOrd="0" destOrd="0" presId="urn:microsoft.com/office/officeart/2005/8/layout/process1"/>
    <dgm:cxn modelId="{2260B2E6-8577-4BC6-B74A-EB471EC4F03D}" type="presOf" srcId="{18F1793E-0248-461E-8A52-612221A91FBF}" destId="{93844DE6-CE7F-4C71-89DA-40314309ABDE}" srcOrd="1" destOrd="0" presId="urn:microsoft.com/office/officeart/2005/8/layout/process1"/>
    <dgm:cxn modelId="{426730E0-B7F5-4B6D-958E-18C0DA953823}" type="presParOf" srcId="{A80AD440-296E-4DD0-B92C-1944D33C4FB0}" destId="{EE3BA16D-C5A0-4934-8B02-A4A32BEC513F}" srcOrd="0" destOrd="0" presId="urn:microsoft.com/office/officeart/2005/8/layout/process1"/>
    <dgm:cxn modelId="{5463C672-6439-4883-921F-A3C6F8E6E16C}" type="presParOf" srcId="{A80AD440-296E-4DD0-B92C-1944D33C4FB0}" destId="{9CB6CB82-BCDF-4A3B-A8AC-70C3262E0509}" srcOrd="1" destOrd="0" presId="urn:microsoft.com/office/officeart/2005/8/layout/process1"/>
    <dgm:cxn modelId="{486C4DDB-23CA-42F4-BCCB-66C95393B1D4}" type="presParOf" srcId="{9CB6CB82-BCDF-4A3B-A8AC-70C3262E0509}" destId="{93844DE6-CE7F-4C71-89DA-40314309ABDE}" srcOrd="0" destOrd="0" presId="urn:microsoft.com/office/officeart/2005/8/layout/process1"/>
    <dgm:cxn modelId="{774028BC-79ED-43F1-99F6-7C08D242F051}" type="presParOf" srcId="{A80AD440-296E-4DD0-B92C-1944D33C4FB0}" destId="{8DB01741-70B7-4860-AFF9-49968C203AD0}" srcOrd="2" destOrd="0" presId="urn:microsoft.com/office/officeart/2005/8/layout/process1"/>
    <dgm:cxn modelId="{6196C461-D77F-405D-AB24-3AC4AAFF2025}" type="presParOf" srcId="{A80AD440-296E-4DD0-B92C-1944D33C4FB0}" destId="{FA427C93-B89F-4749-BF6D-C1758E9C28DB}" srcOrd="3" destOrd="0" presId="urn:microsoft.com/office/officeart/2005/8/layout/process1"/>
    <dgm:cxn modelId="{3562F673-A73A-415F-B89C-DCEE0B213101}" type="presParOf" srcId="{FA427C93-B89F-4749-BF6D-C1758E9C28DB}" destId="{E34A182E-3661-440C-BAC4-C29038E762DA}" srcOrd="0" destOrd="0" presId="urn:microsoft.com/office/officeart/2005/8/layout/process1"/>
    <dgm:cxn modelId="{58DF3E3C-70FA-4D16-B384-D13C1070B73A}" type="presParOf" srcId="{A80AD440-296E-4DD0-B92C-1944D33C4FB0}" destId="{50B62DEE-3D2D-4C89-8608-16B3933994B5}" srcOrd="4" destOrd="0" presId="urn:microsoft.com/office/officeart/2005/8/layout/process1"/>
    <dgm:cxn modelId="{27925FCE-7176-4E6B-A5BE-B142E5C26DC2}" type="presParOf" srcId="{A80AD440-296E-4DD0-B92C-1944D33C4FB0}" destId="{90DB2672-AE64-48DE-92FB-311882E99799}" srcOrd="5" destOrd="0" presId="urn:microsoft.com/office/officeart/2005/8/layout/process1"/>
    <dgm:cxn modelId="{57F80BA8-74CC-4846-A784-1C13C1546859}" type="presParOf" srcId="{90DB2672-AE64-48DE-92FB-311882E99799}" destId="{DF76668E-392C-402E-AE0A-CE49B4973018}" srcOrd="0" destOrd="0" presId="urn:microsoft.com/office/officeart/2005/8/layout/process1"/>
    <dgm:cxn modelId="{170A3899-3E93-4ACA-A7D7-A0D3F70A24AB}" type="presParOf" srcId="{A80AD440-296E-4DD0-B92C-1944D33C4FB0}" destId="{B999FDBB-204E-418F-B156-5AF17360A2D3}"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8A424-A40F-47FF-BBD9-0F8F194A92E2}"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hu-HU"/>
        </a:p>
      </dgm:t>
    </dgm:pt>
    <dgm:pt modelId="{03B9483C-62FC-415E-860A-22475655BB06}">
      <dgm:prSet phldrT="[Szöveg]"/>
      <dgm:spPr/>
      <dgm:t>
        <a:bodyPr/>
        <a:lstStyle/>
        <a:p>
          <a:r>
            <a:rPr lang="hu-HU" dirty="0"/>
            <a:t>Value creation</a:t>
          </a:r>
        </a:p>
      </dgm:t>
    </dgm:pt>
    <dgm:pt modelId="{B59659E8-5413-4E18-85CF-1104123F9000}" type="parTrans" cxnId="{30AB3A8C-CE52-43EC-8000-A04F6D4C889E}">
      <dgm:prSet/>
      <dgm:spPr/>
      <dgm:t>
        <a:bodyPr/>
        <a:lstStyle/>
        <a:p>
          <a:endParaRPr lang="hu-HU"/>
        </a:p>
      </dgm:t>
    </dgm:pt>
    <dgm:pt modelId="{BFBC3FBB-98D9-4E1A-868A-6BE3CBE50454}" type="sibTrans" cxnId="{30AB3A8C-CE52-43EC-8000-A04F6D4C889E}">
      <dgm:prSet/>
      <dgm:spPr/>
      <dgm:t>
        <a:bodyPr/>
        <a:lstStyle/>
        <a:p>
          <a:endParaRPr lang="hu-HU"/>
        </a:p>
      </dgm:t>
    </dgm:pt>
    <dgm:pt modelId="{8BEAE822-5EB3-48E0-9385-6A3215862A05}">
      <dgm:prSet phldrT="[Szöveg]"/>
      <dgm:spPr/>
      <dgm:t>
        <a:bodyPr/>
        <a:lstStyle/>
        <a:p>
          <a:r>
            <a:rPr lang="hu-HU" dirty="0"/>
            <a:t>Reaching markets</a:t>
          </a:r>
        </a:p>
      </dgm:t>
    </dgm:pt>
    <dgm:pt modelId="{EC5BE3F3-01CC-47C6-B855-37029BB5D106}" type="parTrans" cxnId="{4889713D-763F-4D90-A0CA-8E0EF5881F98}">
      <dgm:prSet/>
      <dgm:spPr/>
      <dgm:t>
        <a:bodyPr/>
        <a:lstStyle/>
        <a:p>
          <a:endParaRPr lang="hu-HU"/>
        </a:p>
      </dgm:t>
    </dgm:pt>
    <dgm:pt modelId="{23E964BB-B9E5-43AD-9972-4B7C1557861E}" type="sibTrans" cxnId="{4889713D-763F-4D90-A0CA-8E0EF5881F98}">
      <dgm:prSet/>
      <dgm:spPr/>
      <dgm:t>
        <a:bodyPr/>
        <a:lstStyle/>
        <a:p>
          <a:endParaRPr lang="hu-HU"/>
        </a:p>
      </dgm:t>
    </dgm:pt>
    <dgm:pt modelId="{E2CA533F-6598-4334-B734-C210DCF14F69}">
      <dgm:prSet phldrT="[Szöveg]"/>
      <dgm:spPr/>
      <dgm:t>
        <a:bodyPr/>
        <a:lstStyle/>
        <a:p>
          <a:r>
            <a:rPr lang="hu-HU" dirty="0"/>
            <a:t>Building customer relationships</a:t>
          </a:r>
        </a:p>
      </dgm:t>
    </dgm:pt>
    <dgm:pt modelId="{4BBDA733-84B2-4DBB-A80A-8181F4475C72}" type="parTrans" cxnId="{9C229A48-C838-4E91-A083-1287F3803803}">
      <dgm:prSet/>
      <dgm:spPr/>
      <dgm:t>
        <a:bodyPr/>
        <a:lstStyle/>
        <a:p>
          <a:endParaRPr lang="hu-HU"/>
        </a:p>
      </dgm:t>
    </dgm:pt>
    <dgm:pt modelId="{FBFBC63A-D5AE-40D8-B576-00F3C92747D9}" type="sibTrans" cxnId="{9C229A48-C838-4E91-A083-1287F3803803}">
      <dgm:prSet/>
      <dgm:spPr/>
      <dgm:t>
        <a:bodyPr/>
        <a:lstStyle/>
        <a:p>
          <a:endParaRPr lang="hu-HU"/>
        </a:p>
      </dgm:t>
    </dgm:pt>
    <dgm:pt modelId="{5992E6A0-8DA3-4E8D-89B2-19B08E2EE1E5}">
      <dgm:prSet phldrT="[Szöveg]"/>
      <dgm:spPr/>
      <dgm:t>
        <a:bodyPr/>
        <a:lstStyle/>
        <a:p>
          <a:r>
            <a:rPr lang="hu-HU" dirty="0"/>
            <a:t>Generating revenue</a:t>
          </a:r>
        </a:p>
      </dgm:t>
    </dgm:pt>
    <dgm:pt modelId="{8AB9AEF7-593E-4888-BD71-E070EFEB86E0}" type="parTrans" cxnId="{DD69A2AE-D6C7-4B8A-9383-042CC232122C}">
      <dgm:prSet/>
      <dgm:spPr/>
      <dgm:t>
        <a:bodyPr/>
        <a:lstStyle/>
        <a:p>
          <a:endParaRPr lang="hu-HU"/>
        </a:p>
      </dgm:t>
    </dgm:pt>
    <dgm:pt modelId="{97730AF9-DB09-4769-9E71-BC4B236EDB2F}" type="sibTrans" cxnId="{DD69A2AE-D6C7-4B8A-9383-042CC232122C}">
      <dgm:prSet/>
      <dgm:spPr/>
      <dgm:t>
        <a:bodyPr/>
        <a:lstStyle/>
        <a:p>
          <a:endParaRPr lang="hu-HU"/>
        </a:p>
      </dgm:t>
    </dgm:pt>
    <dgm:pt modelId="{E7626D64-31B9-4F3E-8FB5-D5E644536B47}" type="pres">
      <dgm:prSet presAssocID="{D3C8A424-A40F-47FF-BBD9-0F8F194A92E2}" presName="diagram" presStyleCnt="0">
        <dgm:presLayoutVars>
          <dgm:dir/>
          <dgm:resizeHandles val="exact"/>
        </dgm:presLayoutVars>
      </dgm:prSet>
      <dgm:spPr/>
    </dgm:pt>
    <dgm:pt modelId="{B4EC04A7-CF6C-427A-AC39-8936B460CCF9}" type="pres">
      <dgm:prSet presAssocID="{03B9483C-62FC-415E-860A-22475655BB06}" presName="node" presStyleLbl="node1" presStyleIdx="0" presStyleCnt="4" custLinFactNeighborX="-535" custLinFactNeighborY="-4061">
        <dgm:presLayoutVars>
          <dgm:bulletEnabled val="1"/>
        </dgm:presLayoutVars>
      </dgm:prSet>
      <dgm:spPr/>
    </dgm:pt>
    <dgm:pt modelId="{5D272D6E-78C9-446D-B23F-483D11CF7911}" type="pres">
      <dgm:prSet presAssocID="{BFBC3FBB-98D9-4E1A-868A-6BE3CBE50454}" presName="sibTrans" presStyleCnt="0"/>
      <dgm:spPr/>
    </dgm:pt>
    <dgm:pt modelId="{B82C2019-A0D3-40C5-93B6-ECD04750AA1F}" type="pres">
      <dgm:prSet presAssocID="{8BEAE822-5EB3-48E0-9385-6A3215862A05}" presName="node" presStyleLbl="node1" presStyleIdx="1" presStyleCnt="4">
        <dgm:presLayoutVars>
          <dgm:bulletEnabled val="1"/>
        </dgm:presLayoutVars>
      </dgm:prSet>
      <dgm:spPr/>
    </dgm:pt>
    <dgm:pt modelId="{3922B127-4A33-4B55-81E9-F9BBAF192739}" type="pres">
      <dgm:prSet presAssocID="{23E964BB-B9E5-43AD-9972-4B7C1557861E}" presName="sibTrans" presStyleCnt="0"/>
      <dgm:spPr/>
    </dgm:pt>
    <dgm:pt modelId="{4C9554C4-022D-4F93-83FB-BE27B3F546B9}" type="pres">
      <dgm:prSet presAssocID="{E2CA533F-6598-4334-B734-C210DCF14F69}" presName="node" presStyleLbl="node1" presStyleIdx="2" presStyleCnt="4" custLinFactNeighborX="2590" custLinFactNeighborY="71123">
        <dgm:presLayoutVars>
          <dgm:bulletEnabled val="1"/>
        </dgm:presLayoutVars>
      </dgm:prSet>
      <dgm:spPr/>
    </dgm:pt>
    <dgm:pt modelId="{9887A775-E35F-4FC4-A34A-07DD0910E7E3}" type="pres">
      <dgm:prSet presAssocID="{FBFBC63A-D5AE-40D8-B576-00F3C92747D9}" presName="sibTrans" presStyleCnt="0"/>
      <dgm:spPr/>
    </dgm:pt>
    <dgm:pt modelId="{65CAA575-3123-4654-B908-E9EF43A78559}" type="pres">
      <dgm:prSet presAssocID="{5992E6A0-8DA3-4E8D-89B2-19B08E2EE1E5}" presName="node" presStyleLbl="node1" presStyleIdx="3" presStyleCnt="4">
        <dgm:presLayoutVars>
          <dgm:bulletEnabled val="1"/>
        </dgm:presLayoutVars>
      </dgm:prSet>
      <dgm:spPr/>
    </dgm:pt>
  </dgm:ptLst>
  <dgm:cxnLst>
    <dgm:cxn modelId="{4889713D-763F-4D90-A0CA-8E0EF5881F98}" srcId="{D3C8A424-A40F-47FF-BBD9-0F8F194A92E2}" destId="{8BEAE822-5EB3-48E0-9385-6A3215862A05}" srcOrd="1" destOrd="0" parTransId="{EC5BE3F3-01CC-47C6-B855-37029BB5D106}" sibTransId="{23E964BB-B9E5-43AD-9972-4B7C1557861E}"/>
    <dgm:cxn modelId="{9C229A48-C838-4E91-A083-1287F3803803}" srcId="{D3C8A424-A40F-47FF-BBD9-0F8F194A92E2}" destId="{E2CA533F-6598-4334-B734-C210DCF14F69}" srcOrd="2" destOrd="0" parTransId="{4BBDA733-84B2-4DBB-A80A-8181F4475C72}" sibTransId="{FBFBC63A-D5AE-40D8-B576-00F3C92747D9}"/>
    <dgm:cxn modelId="{A6EF8356-E26C-4DEB-9BD5-CA043699F479}" type="presOf" srcId="{03B9483C-62FC-415E-860A-22475655BB06}" destId="{B4EC04A7-CF6C-427A-AC39-8936B460CCF9}" srcOrd="0" destOrd="0" presId="urn:microsoft.com/office/officeart/2005/8/layout/default"/>
    <dgm:cxn modelId="{30AB3A8C-CE52-43EC-8000-A04F6D4C889E}" srcId="{D3C8A424-A40F-47FF-BBD9-0F8F194A92E2}" destId="{03B9483C-62FC-415E-860A-22475655BB06}" srcOrd="0" destOrd="0" parTransId="{B59659E8-5413-4E18-85CF-1104123F9000}" sibTransId="{BFBC3FBB-98D9-4E1A-868A-6BE3CBE50454}"/>
    <dgm:cxn modelId="{BCD09091-9130-4C20-AE0D-DF8A871940C4}" type="presOf" srcId="{8BEAE822-5EB3-48E0-9385-6A3215862A05}" destId="{B82C2019-A0D3-40C5-93B6-ECD04750AA1F}" srcOrd="0" destOrd="0" presId="urn:microsoft.com/office/officeart/2005/8/layout/default"/>
    <dgm:cxn modelId="{DD69A2AE-D6C7-4B8A-9383-042CC232122C}" srcId="{D3C8A424-A40F-47FF-BBD9-0F8F194A92E2}" destId="{5992E6A0-8DA3-4E8D-89B2-19B08E2EE1E5}" srcOrd="3" destOrd="0" parTransId="{8AB9AEF7-593E-4888-BD71-E070EFEB86E0}" sibTransId="{97730AF9-DB09-4769-9E71-BC4B236EDB2F}"/>
    <dgm:cxn modelId="{FD2FB0AE-F76A-4C30-B539-1AC812E967EF}" type="presOf" srcId="{5992E6A0-8DA3-4E8D-89B2-19B08E2EE1E5}" destId="{65CAA575-3123-4654-B908-E9EF43A78559}" srcOrd="0" destOrd="0" presId="urn:microsoft.com/office/officeart/2005/8/layout/default"/>
    <dgm:cxn modelId="{E7926CB4-5440-4FD5-9E2E-60FF601F5D45}" type="presOf" srcId="{E2CA533F-6598-4334-B734-C210DCF14F69}" destId="{4C9554C4-022D-4F93-83FB-BE27B3F546B9}" srcOrd="0" destOrd="0" presId="urn:microsoft.com/office/officeart/2005/8/layout/default"/>
    <dgm:cxn modelId="{546152D8-B45B-4C2C-A899-DA35AB755191}" type="presOf" srcId="{D3C8A424-A40F-47FF-BBD9-0F8F194A92E2}" destId="{E7626D64-31B9-4F3E-8FB5-D5E644536B47}" srcOrd="0" destOrd="0" presId="urn:microsoft.com/office/officeart/2005/8/layout/default"/>
    <dgm:cxn modelId="{7467BAA1-492F-4D4C-875A-39D58201CBCF}" type="presParOf" srcId="{E7626D64-31B9-4F3E-8FB5-D5E644536B47}" destId="{B4EC04A7-CF6C-427A-AC39-8936B460CCF9}" srcOrd="0" destOrd="0" presId="urn:microsoft.com/office/officeart/2005/8/layout/default"/>
    <dgm:cxn modelId="{83CD5715-1DB9-46E6-9274-C44340473FA3}" type="presParOf" srcId="{E7626D64-31B9-4F3E-8FB5-D5E644536B47}" destId="{5D272D6E-78C9-446D-B23F-483D11CF7911}" srcOrd="1" destOrd="0" presId="urn:microsoft.com/office/officeart/2005/8/layout/default"/>
    <dgm:cxn modelId="{FF11E031-7826-46C6-B288-A232CDD38D43}" type="presParOf" srcId="{E7626D64-31B9-4F3E-8FB5-D5E644536B47}" destId="{B82C2019-A0D3-40C5-93B6-ECD04750AA1F}" srcOrd="2" destOrd="0" presId="urn:microsoft.com/office/officeart/2005/8/layout/default"/>
    <dgm:cxn modelId="{2C827906-56DE-4BFF-A293-9C9B78A6C8BA}" type="presParOf" srcId="{E7626D64-31B9-4F3E-8FB5-D5E644536B47}" destId="{3922B127-4A33-4B55-81E9-F9BBAF192739}" srcOrd="3" destOrd="0" presId="urn:microsoft.com/office/officeart/2005/8/layout/default"/>
    <dgm:cxn modelId="{BB3D4F6A-5E43-42D4-9026-7F18457490D7}" type="presParOf" srcId="{E7626D64-31B9-4F3E-8FB5-D5E644536B47}" destId="{4C9554C4-022D-4F93-83FB-BE27B3F546B9}" srcOrd="4" destOrd="0" presId="urn:microsoft.com/office/officeart/2005/8/layout/default"/>
    <dgm:cxn modelId="{35D2CB69-A9F7-48E8-A7B6-6028D1A70F21}" type="presParOf" srcId="{E7626D64-31B9-4F3E-8FB5-D5E644536B47}" destId="{9887A775-E35F-4FC4-A34A-07DD0910E7E3}" srcOrd="5" destOrd="0" presId="urn:microsoft.com/office/officeart/2005/8/layout/default"/>
    <dgm:cxn modelId="{DE6282A5-7E21-4DEC-9ACB-4C6A9F9EFC8D}" type="presParOf" srcId="{E7626D64-31B9-4F3E-8FB5-D5E644536B47}" destId="{65CAA575-3123-4654-B908-E9EF43A7855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4D5B1F-49FD-4D24-B6C9-EAC899CF5D6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hu-HU"/>
        </a:p>
      </dgm:t>
    </dgm:pt>
    <dgm:pt modelId="{9B51F41E-B5C2-46D5-9B28-C1122C4AAC68}">
      <dgm:prSet phldrT="[Szöveg]"/>
      <dgm:spPr/>
      <dgm:t>
        <a:bodyPr/>
        <a:lstStyle/>
        <a:p>
          <a:r>
            <a:rPr lang="hu-HU" dirty="0"/>
            <a:t>Tangible/material</a:t>
          </a:r>
        </a:p>
      </dgm:t>
    </dgm:pt>
    <dgm:pt modelId="{AA880C7F-8BBA-41D8-B149-E3F300D96815}" type="parTrans" cxnId="{DF85A5FE-D10F-4776-AC2A-62857C56F173}">
      <dgm:prSet/>
      <dgm:spPr/>
      <dgm:t>
        <a:bodyPr/>
        <a:lstStyle/>
        <a:p>
          <a:endParaRPr lang="hu-HU"/>
        </a:p>
      </dgm:t>
    </dgm:pt>
    <dgm:pt modelId="{1049A5E9-3EF8-4349-979B-B43B086F8F9D}" type="sibTrans" cxnId="{DF85A5FE-D10F-4776-AC2A-62857C56F173}">
      <dgm:prSet/>
      <dgm:spPr/>
      <dgm:t>
        <a:bodyPr/>
        <a:lstStyle/>
        <a:p>
          <a:endParaRPr lang="hu-HU"/>
        </a:p>
      </dgm:t>
    </dgm:pt>
    <dgm:pt modelId="{1C81E380-F528-4522-AE23-B5631DE4C34B}">
      <dgm:prSet phldrT="[Szöveg]"/>
      <dgm:spPr/>
      <dgm:t>
        <a:bodyPr/>
        <a:lstStyle/>
        <a:p>
          <a:r>
            <a:rPr lang="hu-HU" dirty="0"/>
            <a:t>Financial</a:t>
          </a:r>
        </a:p>
      </dgm:t>
    </dgm:pt>
    <dgm:pt modelId="{EF506E5B-83E1-47F7-B64B-F21308450420}" type="parTrans" cxnId="{2C5C3901-D479-446F-9865-83731B5797DB}">
      <dgm:prSet/>
      <dgm:spPr/>
      <dgm:t>
        <a:bodyPr/>
        <a:lstStyle/>
        <a:p>
          <a:endParaRPr lang="hu-HU"/>
        </a:p>
      </dgm:t>
    </dgm:pt>
    <dgm:pt modelId="{7FC11A72-9CB6-4A71-8281-DF9DAFDF4DEF}" type="sibTrans" cxnId="{2C5C3901-D479-446F-9865-83731B5797DB}">
      <dgm:prSet/>
      <dgm:spPr/>
      <dgm:t>
        <a:bodyPr/>
        <a:lstStyle/>
        <a:p>
          <a:endParaRPr lang="hu-HU"/>
        </a:p>
      </dgm:t>
    </dgm:pt>
    <dgm:pt modelId="{258F0B0E-6B33-4DC1-A9F7-258892E9B04C}">
      <dgm:prSet phldrT="[Szöveg]"/>
      <dgm:spPr/>
      <dgm:t>
        <a:bodyPr/>
        <a:lstStyle/>
        <a:p>
          <a:r>
            <a:rPr lang="hu-HU" dirty="0"/>
            <a:t>Intellectual</a:t>
          </a:r>
        </a:p>
      </dgm:t>
    </dgm:pt>
    <dgm:pt modelId="{FA911795-62C2-4ED3-B545-42C595D390B6}" type="parTrans" cxnId="{5F95BD1A-B7F2-4D36-B27F-DBD8FE9A2D2D}">
      <dgm:prSet/>
      <dgm:spPr/>
      <dgm:t>
        <a:bodyPr/>
        <a:lstStyle/>
        <a:p>
          <a:endParaRPr lang="hu-HU"/>
        </a:p>
      </dgm:t>
    </dgm:pt>
    <dgm:pt modelId="{8BCE0B05-1EC2-48A9-9B0D-BCD8C081125D}" type="sibTrans" cxnId="{5F95BD1A-B7F2-4D36-B27F-DBD8FE9A2D2D}">
      <dgm:prSet/>
      <dgm:spPr/>
      <dgm:t>
        <a:bodyPr/>
        <a:lstStyle/>
        <a:p>
          <a:endParaRPr lang="hu-HU"/>
        </a:p>
      </dgm:t>
    </dgm:pt>
    <dgm:pt modelId="{EEFB1FC2-C33E-49F2-A41B-AECCC37D3C1C}">
      <dgm:prSet phldrT="[Szöveg]"/>
      <dgm:spPr/>
      <dgm:t>
        <a:bodyPr/>
        <a:lstStyle/>
        <a:p>
          <a:r>
            <a:rPr lang="hu-HU" dirty="0"/>
            <a:t>Human</a:t>
          </a:r>
        </a:p>
      </dgm:t>
    </dgm:pt>
    <dgm:pt modelId="{88A3EF43-E1DF-4B05-A36E-12211E9A9D59}" type="parTrans" cxnId="{CDD26609-16DD-408C-827E-90E879745A04}">
      <dgm:prSet/>
      <dgm:spPr/>
      <dgm:t>
        <a:bodyPr/>
        <a:lstStyle/>
        <a:p>
          <a:endParaRPr lang="hu-HU"/>
        </a:p>
      </dgm:t>
    </dgm:pt>
    <dgm:pt modelId="{8E532FF2-1768-4C92-8033-5CFED645EC35}" type="sibTrans" cxnId="{CDD26609-16DD-408C-827E-90E879745A04}">
      <dgm:prSet/>
      <dgm:spPr/>
      <dgm:t>
        <a:bodyPr/>
        <a:lstStyle/>
        <a:p>
          <a:endParaRPr lang="hu-HU"/>
        </a:p>
      </dgm:t>
    </dgm:pt>
    <dgm:pt modelId="{01E43D9A-949E-4356-B324-6CD72EEB8AE9}" type="pres">
      <dgm:prSet presAssocID="{9F4D5B1F-49FD-4D24-B6C9-EAC899CF5D67}" presName="linear" presStyleCnt="0">
        <dgm:presLayoutVars>
          <dgm:dir/>
          <dgm:animLvl val="lvl"/>
          <dgm:resizeHandles val="exact"/>
        </dgm:presLayoutVars>
      </dgm:prSet>
      <dgm:spPr/>
    </dgm:pt>
    <dgm:pt modelId="{2E61DA66-680B-44DC-BF5D-8422C387CDA1}" type="pres">
      <dgm:prSet presAssocID="{9B51F41E-B5C2-46D5-9B28-C1122C4AAC68}" presName="parentLin" presStyleCnt="0"/>
      <dgm:spPr/>
    </dgm:pt>
    <dgm:pt modelId="{DE030FDA-13D7-409B-AACC-0911CFE1F63E}" type="pres">
      <dgm:prSet presAssocID="{9B51F41E-B5C2-46D5-9B28-C1122C4AAC68}" presName="parentLeftMargin" presStyleLbl="node1" presStyleIdx="0" presStyleCnt="4"/>
      <dgm:spPr/>
    </dgm:pt>
    <dgm:pt modelId="{C295973C-8587-4702-AD00-BE476F42E88C}" type="pres">
      <dgm:prSet presAssocID="{9B51F41E-B5C2-46D5-9B28-C1122C4AAC68}" presName="parentText" presStyleLbl="node1" presStyleIdx="0" presStyleCnt="4">
        <dgm:presLayoutVars>
          <dgm:chMax val="0"/>
          <dgm:bulletEnabled val="1"/>
        </dgm:presLayoutVars>
      </dgm:prSet>
      <dgm:spPr/>
    </dgm:pt>
    <dgm:pt modelId="{498D400F-D363-4BC8-BFF0-F786FFF1F344}" type="pres">
      <dgm:prSet presAssocID="{9B51F41E-B5C2-46D5-9B28-C1122C4AAC68}" presName="negativeSpace" presStyleCnt="0"/>
      <dgm:spPr/>
    </dgm:pt>
    <dgm:pt modelId="{4E40F857-7220-4C0E-B74A-0D1BAD064A9F}" type="pres">
      <dgm:prSet presAssocID="{9B51F41E-B5C2-46D5-9B28-C1122C4AAC68}" presName="childText" presStyleLbl="conFgAcc1" presStyleIdx="0" presStyleCnt="4">
        <dgm:presLayoutVars>
          <dgm:bulletEnabled val="1"/>
        </dgm:presLayoutVars>
      </dgm:prSet>
      <dgm:spPr/>
    </dgm:pt>
    <dgm:pt modelId="{A89A584E-92DF-4AD1-9F9C-448AD9B1CE6E}" type="pres">
      <dgm:prSet presAssocID="{1049A5E9-3EF8-4349-979B-B43B086F8F9D}" presName="spaceBetweenRectangles" presStyleCnt="0"/>
      <dgm:spPr/>
    </dgm:pt>
    <dgm:pt modelId="{66CA8DA3-914B-4FCA-9B25-6CD58B5A830C}" type="pres">
      <dgm:prSet presAssocID="{EEFB1FC2-C33E-49F2-A41B-AECCC37D3C1C}" presName="parentLin" presStyleCnt="0"/>
      <dgm:spPr/>
    </dgm:pt>
    <dgm:pt modelId="{B6F10395-6BFA-48EA-B326-54DCDFD99E79}" type="pres">
      <dgm:prSet presAssocID="{EEFB1FC2-C33E-49F2-A41B-AECCC37D3C1C}" presName="parentLeftMargin" presStyleLbl="node1" presStyleIdx="0" presStyleCnt="4"/>
      <dgm:spPr/>
    </dgm:pt>
    <dgm:pt modelId="{C330B798-37CC-4261-AF42-C08D3B0A8336}" type="pres">
      <dgm:prSet presAssocID="{EEFB1FC2-C33E-49F2-A41B-AECCC37D3C1C}" presName="parentText" presStyleLbl="node1" presStyleIdx="1" presStyleCnt="4">
        <dgm:presLayoutVars>
          <dgm:chMax val="0"/>
          <dgm:bulletEnabled val="1"/>
        </dgm:presLayoutVars>
      </dgm:prSet>
      <dgm:spPr/>
    </dgm:pt>
    <dgm:pt modelId="{AE6E75B8-ED99-4809-B995-E90FC2B212C3}" type="pres">
      <dgm:prSet presAssocID="{EEFB1FC2-C33E-49F2-A41B-AECCC37D3C1C}" presName="negativeSpace" presStyleCnt="0"/>
      <dgm:spPr/>
    </dgm:pt>
    <dgm:pt modelId="{5A82E1D3-26BA-4E00-8018-1E877FF8209A}" type="pres">
      <dgm:prSet presAssocID="{EEFB1FC2-C33E-49F2-A41B-AECCC37D3C1C}" presName="childText" presStyleLbl="conFgAcc1" presStyleIdx="1" presStyleCnt="4">
        <dgm:presLayoutVars>
          <dgm:bulletEnabled val="1"/>
        </dgm:presLayoutVars>
      </dgm:prSet>
      <dgm:spPr/>
    </dgm:pt>
    <dgm:pt modelId="{DE235109-3AD8-42D0-810D-D74043501C45}" type="pres">
      <dgm:prSet presAssocID="{8E532FF2-1768-4C92-8033-5CFED645EC35}" presName="spaceBetweenRectangles" presStyleCnt="0"/>
      <dgm:spPr/>
    </dgm:pt>
    <dgm:pt modelId="{91D4B814-D7F5-4B47-B511-34039CA43DD5}" type="pres">
      <dgm:prSet presAssocID="{1C81E380-F528-4522-AE23-B5631DE4C34B}" presName="parentLin" presStyleCnt="0"/>
      <dgm:spPr/>
    </dgm:pt>
    <dgm:pt modelId="{857BD47B-06F8-4A71-B186-F05CBD2FE72F}" type="pres">
      <dgm:prSet presAssocID="{1C81E380-F528-4522-AE23-B5631DE4C34B}" presName="parentLeftMargin" presStyleLbl="node1" presStyleIdx="1" presStyleCnt="4"/>
      <dgm:spPr/>
    </dgm:pt>
    <dgm:pt modelId="{464F5F47-D72F-47B1-B286-11DC11A60563}" type="pres">
      <dgm:prSet presAssocID="{1C81E380-F528-4522-AE23-B5631DE4C34B}" presName="parentText" presStyleLbl="node1" presStyleIdx="2" presStyleCnt="4">
        <dgm:presLayoutVars>
          <dgm:chMax val="0"/>
          <dgm:bulletEnabled val="1"/>
        </dgm:presLayoutVars>
      </dgm:prSet>
      <dgm:spPr/>
    </dgm:pt>
    <dgm:pt modelId="{1F7CE1F7-AD9D-488C-A253-14568E96E588}" type="pres">
      <dgm:prSet presAssocID="{1C81E380-F528-4522-AE23-B5631DE4C34B}" presName="negativeSpace" presStyleCnt="0"/>
      <dgm:spPr/>
    </dgm:pt>
    <dgm:pt modelId="{B0387905-F065-437A-9062-0AF7E3A3E01D}" type="pres">
      <dgm:prSet presAssocID="{1C81E380-F528-4522-AE23-B5631DE4C34B}" presName="childText" presStyleLbl="conFgAcc1" presStyleIdx="2" presStyleCnt="4">
        <dgm:presLayoutVars>
          <dgm:bulletEnabled val="1"/>
        </dgm:presLayoutVars>
      </dgm:prSet>
      <dgm:spPr/>
    </dgm:pt>
    <dgm:pt modelId="{19F24028-0573-42B1-A409-59B333701DAD}" type="pres">
      <dgm:prSet presAssocID="{7FC11A72-9CB6-4A71-8281-DF9DAFDF4DEF}" presName="spaceBetweenRectangles" presStyleCnt="0"/>
      <dgm:spPr/>
    </dgm:pt>
    <dgm:pt modelId="{63953B2D-6B31-4C44-A402-BC8545EF2FE9}" type="pres">
      <dgm:prSet presAssocID="{258F0B0E-6B33-4DC1-A9F7-258892E9B04C}" presName="parentLin" presStyleCnt="0"/>
      <dgm:spPr/>
    </dgm:pt>
    <dgm:pt modelId="{28D4CC93-ACB7-4AC7-B1FE-C1CBDA24B4AE}" type="pres">
      <dgm:prSet presAssocID="{258F0B0E-6B33-4DC1-A9F7-258892E9B04C}" presName="parentLeftMargin" presStyleLbl="node1" presStyleIdx="2" presStyleCnt="4"/>
      <dgm:spPr/>
    </dgm:pt>
    <dgm:pt modelId="{17C8F004-8B5A-497A-AD1E-4238FE1A9002}" type="pres">
      <dgm:prSet presAssocID="{258F0B0E-6B33-4DC1-A9F7-258892E9B04C}" presName="parentText" presStyleLbl="node1" presStyleIdx="3" presStyleCnt="4">
        <dgm:presLayoutVars>
          <dgm:chMax val="0"/>
          <dgm:bulletEnabled val="1"/>
        </dgm:presLayoutVars>
      </dgm:prSet>
      <dgm:spPr/>
    </dgm:pt>
    <dgm:pt modelId="{3828A470-9D5B-4616-8188-32441A0BB2B9}" type="pres">
      <dgm:prSet presAssocID="{258F0B0E-6B33-4DC1-A9F7-258892E9B04C}" presName="negativeSpace" presStyleCnt="0"/>
      <dgm:spPr/>
    </dgm:pt>
    <dgm:pt modelId="{E4D85D2B-4EBD-49CE-AB11-4775CAB0976D}" type="pres">
      <dgm:prSet presAssocID="{258F0B0E-6B33-4DC1-A9F7-258892E9B04C}" presName="childText" presStyleLbl="conFgAcc1" presStyleIdx="3" presStyleCnt="4">
        <dgm:presLayoutVars>
          <dgm:bulletEnabled val="1"/>
        </dgm:presLayoutVars>
      </dgm:prSet>
      <dgm:spPr/>
    </dgm:pt>
  </dgm:ptLst>
  <dgm:cxnLst>
    <dgm:cxn modelId="{2C5C3901-D479-446F-9865-83731B5797DB}" srcId="{9F4D5B1F-49FD-4D24-B6C9-EAC899CF5D67}" destId="{1C81E380-F528-4522-AE23-B5631DE4C34B}" srcOrd="2" destOrd="0" parTransId="{EF506E5B-83E1-47F7-B64B-F21308450420}" sibTransId="{7FC11A72-9CB6-4A71-8281-DF9DAFDF4DEF}"/>
    <dgm:cxn modelId="{CDD26609-16DD-408C-827E-90E879745A04}" srcId="{9F4D5B1F-49FD-4D24-B6C9-EAC899CF5D67}" destId="{EEFB1FC2-C33E-49F2-A41B-AECCC37D3C1C}" srcOrd="1" destOrd="0" parTransId="{88A3EF43-E1DF-4B05-A36E-12211E9A9D59}" sibTransId="{8E532FF2-1768-4C92-8033-5CFED645EC35}"/>
    <dgm:cxn modelId="{5F95BD1A-B7F2-4D36-B27F-DBD8FE9A2D2D}" srcId="{9F4D5B1F-49FD-4D24-B6C9-EAC899CF5D67}" destId="{258F0B0E-6B33-4DC1-A9F7-258892E9B04C}" srcOrd="3" destOrd="0" parTransId="{FA911795-62C2-4ED3-B545-42C595D390B6}" sibTransId="{8BCE0B05-1EC2-48A9-9B0D-BCD8C081125D}"/>
    <dgm:cxn modelId="{F3E6451C-9FC8-428F-A8D8-7A6E95D35658}" type="presOf" srcId="{9F4D5B1F-49FD-4D24-B6C9-EAC899CF5D67}" destId="{01E43D9A-949E-4356-B324-6CD72EEB8AE9}" srcOrd="0" destOrd="0" presId="urn:microsoft.com/office/officeart/2005/8/layout/list1"/>
    <dgm:cxn modelId="{762CE627-CAC6-42A9-A1AD-7333CE905D9A}" type="presOf" srcId="{EEFB1FC2-C33E-49F2-A41B-AECCC37D3C1C}" destId="{C330B798-37CC-4261-AF42-C08D3B0A8336}" srcOrd="1" destOrd="0" presId="urn:microsoft.com/office/officeart/2005/8/layout/list1"/>
    <dgm:cxn modelId="{715F3F5E-2601-4FA7-9D74-88A0C29C4111}" type="presOf" srcId="{1C81E380-F528-4522-AE23-B5631DE4C34B}" destId="{464F5F47-D72F-47B1-B286-11DC11A60563}" srcOrd="1" destOrd="0" presId="urn:microsoft.com/office/officeart/2005/8/layout/list1"/>
    <dgm:cxn modelId="{BEBE8E97-7AB0-4A1E-A358-EAE3F8136AAF}" type="presOf" srcId="{EEFB1FC2-C33E-49F2-A41B-AECCC37D3C1C}" destId="{B6F10395-6BFA-48EA-B326-54DCDFD99E79}" srcOrd="0" destOrd="0" presId="urn:microsoft.com/office/officeart/2005/8/layout/list1"/>
    <dgm:cxn modelId="{2B0F9BB6-B934-46B9-B6E8-2158C0DABFD6}" type="presOf" srcId="{258F0B0E-6B33-4DC1-A9F7-258892E9B04C}" destId="{17C8F004-8B5A-497A-AD1E-4238FE1A9002}" srcOrd="1" destOrd="0" presId="urn:microsoft.com/office/officeart/2005/8/layout/list1"/>
    <dgm:cxn modelId="{8AAF36C0-21B9-4954-BD35-17C358B6DEAD}" type="presOf" srcId="{1C81E380-F528-4522-AE23-B5631DE4C34B}" destId="{857BD47B-06F8-4A71-B186-F05CBD2FE72F}" srcOrd="0" destOrd="0" presId="urn:microsoft.com/office/officeart/2005/8/layout/list1"/>
    <dgm:cxn modelId="{463AA8DE-08A3-4125-B358-1281867E3771}" type="presOf" srcId="{258F0B0E-6B33-4DC1-A9F7-258892E9B04C}" destId="{28D4CC93-ACB7-4AC7-B1FE-C1CBDA24B4AE}" srcOrd="0" destOrd="0" presId="urn:microsoft.com/office/officeart/2005/8/layout/list1"/>
    <dgm:cxn modelId="{D6621DDF-052D-4FD1-905F-E9C43642AD74}" type="presOf" srcId="{9B51F41E-B5C2-46D5-9B28-C1122C4AAC68}" destId="{DE030FDA-13D7-409B-AACC-0911CFE1F63E}" srcOrd="0" destOrd="0" presId="urn:microsoft.com/office/officeart/2005/8/layout/list1"/>
    <dgm:cxn modelId="{ABE048EF-AB51-462B-A298-506C9373AEC4}" type="presOf" srcId="{9B51F41E-B5C2-46D5-9B28-C1122C4AAC68}" destId="{C295973C-8587-4702-AD00-BE476F42E88C}" srcOrd="1" destOrd="0" presId="urn:microsoft.com/office/officeart/2005/8/layout/list1"/>
    <dgm:cxn modelId="{DF85A5FE-D10F-4776-AC2A-62857C56F173}" srcId="{9F4D5B1F-49FD-4D24-B6C9-EAC899CF5D67}" destId="{9B51F41E-B5C2-46D5-9B28-C1122C4AAC68}" srcOrd="0" destOrd="0" parTransId="{AA880C7F-8BBA-41D8-B149-E3F300D96815}" sibTransId="{1049A5E9-3EF8-4349-979B-B43B086F8F9D}"/>
    <dgm:cxn modelId="{4611AA39-CE75-4CC5-8098-1631B137FA65}" type="presParOf" srcId="{01E43D9A-949E-4356-B324-6CD72EEB8AE9}" destId="{2E61DA66-680B-44DC-BF5D-8422C387CDA1}" srcOrd="0" destOrd="0" presId="urn:microsoft.com/office/officeart/2005/8/layout/list1"/>
    <dgm:cxn modelId="{044AC7BF-8F12-4B02-A7E4-11479357E297}" type="presParOf" srcId="{2E61DA66-680B-44DC-BF5D-8422C387CDA1}" destId="{DE030FDA-13D7-409B-AACC-0911CFE1F63E}" srcOrd="0" destOrd="0" presId="urn:microsoft.com/office/officeart/2005/8/layout/list1"/>
    <dgm:cxn modelId="{0690DDFC-4140-4ED3-AF13-0B5401EC1A68}" type="presParOf" srcId="{2E61DA66-680B-44DC-BF5D-8422C387CDA1}" destId="{C295973C-8587-4702-AD00-BE476F42E88C}" srcOrd="1" destOrd="0" presId="urn:microsoft.com/office/officeart/2005/8/layout/list1"/>
    <dgm:cxn modelId="{360931B8-EF1F-41DA-8375-CC16565A25AE}" type="presParOf" srcId="{01E43D9A-949E-4356-B324-6CD72EEB8AE9}" destId="{498D400F-D363-4BC8-BFF0-F786FFF1F344}" srcOrd="1" destOrd="0" presId="urn:microsoft.com/office/officeart/2005/8/layout/list1"/>
    <dgm:cxn modelId="{5B241EFF-E299-4BF4-A5A2-40BE6325ADDD}" type="presParOf" srcId="{01E43D9A-949E-4356-B324-6CD72EEB8AE9}" destId="{4E40F857-7220-4C0E-B74A-0D1BAD064A9F}" srcOrd="2" destOrd="0" presId="urn:microsoft.com/office/officeart/2005/8/layout/list1"/>
    <dgm:cxn modelId="{6FD3C524-683D-4A9F-B975-699522D67287}" type="presParOf" srcId="{01E43D9A-949E-4356-B324-6CD72EEB8AE9}" destId="{A89A584E-92DF-4AD1-9F9C-448AD9B1CE6E}" srcOrd="3" destOrd="0" presId="urn:microsoft.com/office/officeart/2005/8/layout/list1"/>
    <dgm:cxn modelId="{A4841340-245A-4B3E-9A19-9741046FD09A}" type="presParOf" srcId="{01E43D9A-949E-4356-B324-6CD72EEB8AE9}" destId="{66CA8DA3-914B-4FCA-9B25-6CD58B5A830C}" srcOrd="4" destOrd="0" presId="urn:microsoft.com/office/officeart/2005/8/layout/list1"/>
    <dgm:cxn modelId="{EA2F113C-0919-4B1E-9514-3DB79042B05E}" type="presParOf" srcId="{66CA8DA3-914B-4FCA-9B25-6CD58B5A830C}" destId="{B6F10395-6BFA-48EA-B326-54DCDFD99E79}" srcOrd="0" destOrd="0" presId="urn:microsoft.com/office/officeart/2005/8/layout/list1"/>
    <dgm:cxn modelId="{4357C0AD-4596-483A-8B71-C41E794A2CFF}" type="presParOf" srcId="{66CA8DA3-914B-4FCA-9B25-6CD58B5A830C}" destId="{C330B798-37CC-4261-AF42-C08D3B0A8336}" srcOrd="1" destOrd="0" presId="urn:microsoft.com/office/officeart/2005/8/layout/list1"/>
    <dgm:cxn modelId="{7B90ADF9-0A93-4145-95B1-680996754888}" type="presParOf" srcId="{01E43D9A-949E-4356-B324-6CD72EEB8AE9}" destId="{AE6E75B8-ED99-4809-B995-E90FC2B212C3}" srcOrd="5" destOrd="0" presId="urn:microsoft.com/office/officeart/2005/8/layout/list1"/>
    <dgm:cxn modelId="{80AB088B-C953-4D24-ACE2-288D7B4AECCB}" type="presParOf" srcId="{01E43D9A-949E-4356-B324-6CD72EEB8AE9}" destId="{5A82E1D3-26BA-4E00-8018-1E877FF8209A}" srcOrd="6" destOrd="0" presId="urn:microsoft.com/office/officeart/2005/8/layout/list1"/>
    <dgm:cxn modelId="{91FE44EE-F0F6-4F37-A6B2-AF271D0F87A8}" type="presParOf" srcId="{01E43D9A-949E-4356-B324-6CD72EEB8AE9}" destId="{DE235109-3AD8-42D0-810D-D74043501C45}" srcOrd="7" destOrd="0" presId="urn:microsoft.com/office/officeart/2005/8/layout/list1"/>
    <dgm:cxn modelId="{0527EF45-5897-4E7B-9666-585FF39A5938}" type="presParOf" srcId="{01E43D9A-949E-4356-B324-6CD72EEB8AE9}" destId="{91D4B814-D7F5-4B47-B511-34039CA43DD5}" srcOrd="8" destOrd="0" presId="urn:microsoft.com/office/officeart/2005/8/layout/list1"/>
    <dgm:cxn modelId="{0CB9DE70-B37D-428B-AEA7-3462157BA7CC}" type="presParOf" srcId="{91D4B814-D7F5-4B47-B511-34039CA43DD5}" destId="{857BD47B-06F8-4A71-B186-F05CBD2FE72F}" srcOrd="0" destOrd="0" presId="urn:microsoft.com/office/officeart/2005/8/layout/list1"/>
    <dgm:cxn modelId="{85976EA5-335B-4060-9A49-F95F292C8585}" type="presParOf" srcId="{91D4B814-D7F5-4B47-B511-34039CA43DD5}" destId="{464F5F47-D72F-47B1-B286-11DC11A60563}" srcOrd="1" destOrd="0" presId="urn:microsoft.com/office/officeart/2005/8/layout/list1"/>
    <dgm:cxn modelId="{529B576A-2F85-4174-8D68-1C14CF314E02}" type="presParOf" srcId="{01E43D9A-949E-4356-B324-6CD72EEB8AE9}" destId="{1F7CE1F7-AD9D-488C-A253-14568E96E588}" srcOrd="9" destOrd="0" presId="urn:microsoft.com/office/officeart/2005/8/layout/list1"/>
    <dgm:cxn modelId="{FF205594-844B-4E38-8812-C08112B99A18}" type="presParOf" srcId="{01E43D9A-949E-4356-B324-6CD72EEB8AE9}" destId="{B0387905-F065-437A-9062-0AF7E3A3E01D}" srcOrd="10" destOrd="0" presId="urn:microsoft.com/office/officeart/2005/8/layout/list1"/>
    <dgm:cxn modelId="{37F07F13-3304-4500-9425-A89A2CAB8399}" type="presParOf" srcId="{01E43D9A-949E-4356-B324-6CD72EEB8AE9}" destId="{19F24028-0573-42B1-A409-59B333701DAD}" srcOrd="11" destOrd="0" presId="urn:microsoft.com/office/officeart/2005/8/layout/list1"/>
    <dgm:cxn modelId="{3A9A5FE6-1B67-45AD-9651-BA0916885C07}" type="presParOf" srcId="{01E43D9A-949E-4356-B324-6CD72EEB8AE9}" destId="{63953B2D-6B31-4C44-A402-BC8545EF2FE9}" srcOrd="12" destOrd="0" presId="urn:microsoft.com/office/officeart/2005/8/layout/list1"/>
    <dgm:cxn modelId="{5F446A1C-8AF9-494D-999F-73E46CBA68A4}" type="presParOf" srcId="{63953B2D-6B31-4C44-A402-BC8545EF2FE9}" destId="{28D4CC93-ACB7-4AC7-B1FE-C1CBDA24B4AE}" srcOrd="0" destOrd="0" presId="urn:microsoft.com/office/officeart/2005/8/layout/list1"/>
    <dgm:cxn modelId="{90E01714-9BB0-4835-AD78-8C376D708E65}" type="presParOf" srcId="{63953B2D-6B31-4C44-A402-BC8545EF2FE9}" destId="{17C8F004-8B5A-497A-AD1E-4238FE1A9002}" srcOrd="1" destOrd="0" presId="urn:microsoft.com/office/officeart/2005/8/layout/list1"/>
    <dgm:cxn modelId="{3B4C1E08-253E-4B47-A0CF-F661A684F8A7}" type="presParOf" srcId="{01E43D9A-949E-4356-B324-6CD72EEB8AE9}" destId="{3828A470-9D5B-4616-8188-32441A0BB2B9}" srcOrd="13" destOrd="0" presId="urn:microsoft.com/office/officeart/2005/8/layout/list1"/>
    <dgm:cxn modelId="{B5234D83-6597-427A-9B4A-9DB1E11DB2D4}" type="presParOf" srcId="{01E43D9A-949E-4356-B324-6CD72EEB8AE9}" destId="{E4D85D2B-4EBD-49CE-AB11-4775CAB0976D}"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5B39A7-B640-4ACD-A8EC-5B373056803A}"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hu-HU"/>
        </a:p>
      </dgm:t>
    </dgm:pt>
    <dgm:pt modelId="{B4FA0E50-8DD0-4554-8C3B-866FB70D35A8}">
      <dgm:prSet phldrT="[Szöveg]" custT="1"/>
      <dgm:spPr/>
      <dgm:t>
        <a:bodyPr/>
        <a:lstStyle/>
        <a:p>
          <a:r>
            <a:rPr lang="hu-HU" sz="1400" dirty="0"/>
            <a:t>Owned by the business (proprietary)</a:t>
          </a:r>
        </a:p>
      </dgm:t>
    </dgm:pt>
    <dgm:pt modelId="{657CD753-9115-48D7-B736-308B19A62761}" type="parTrans" cxnId="{B740D393-F4F6-4D0D-A814-4493172AE65E}">
      <dgm:prSet/>
      <dgm:spPr/>
      <dgm:t>
        <a:bodyPr/>
        <a:lstStyle/>
        <a:p>
          <a:endParaRPr lang="hu-HU"/>
        </a:p>
      </dgm:t>
    </dgm:pt>
    <dgm:pt modelId="{FB0EAE27-30A1-4360-A00A-A7CC4888B380}" type="sibTrans" cxnId="{B740D393-F4F6-4D0D-A814-4493172AE65E}">
      <dgm:prSet/>
      <dgm:spPr/>
      <dgm:t>
        <a:bodyPr/>
        <a:lstStyle/>
        <a:p>
          <a:r>
            <a:rPr lang="hu-HU" dirty="0"/>
            <a:t>1.</a:t>
          </a:r>
        </a:p>
      </dgm:t>
    </dgm:pt>
    <dgm:pt modelId="{772472E8-2238-4441-BD9A-6C6774983C86}">
      <dgm:prSet phldrT="[Szöveg]" custT="1"/>
      <dgm:spPr/>
      <dgm:t>
        <a:bodyPr/>
        <a:lstStyle/>
        <a:p>
          <a:r>
            <a:rPr lang="hu-HU" sz="1400" dirty="0"/>
            <a:t>Purchased from partners</a:t>
          </a:r>
        </a:p>
      </dgm:t>
    </dgm:pt>
    <dgm:pt modelId="{9A02DBAC-BBEC-47A8-950F-2CA02D6A6935}" type="parTrans" cxnId="{57AE3CC3-1602-4C52-8574-A5FD7B134067}">
      <dgm:prSet/>
      <dgm:spPr/>
      <dgm:t>
        <a:bodyPr/>
        <a:lstStyle/>
        <a:p>
          <a:endParaRPr lang="hu-HU"/>
        </a:p>
      </dgm:t>
    </dgm:pt>
    <dgm:pt modelId="{4E5A7422-360D-4553-B3A3-0DDB5D6710DB}" type="sibTrans" cxnId="{57AE3CC3-1602-4C52-8574-A5FD7B134067}">
      <dgm:prSet/>
      <dgm:spPr/>
      <dgm:t>
        <a:bodyPr/>
        <a:lstStyle/>
        <a:p>
          <a:r>
            <a:rPr lang="hu-HU" dirty="0"/>
            <a:t>2.</a:t>
          </a:r>
        </a:p>
      </dgm:t>
    </dgm:pt>
    <dgm:pt modelId="{E5FF747B-693E-43FC-9575-12470C00A40C}">
      <dgm:prSet phldrT="[Szöveg]" custT="1"/>
      <dgm:spPr/>
      <dgm:t>
        <a:bodyPr/>
        <a:lstStyle/>
        <a:p>
          <a:r>
            <a:rPr lang="hu-HU" sz="1400" dirty="0"/>
            <a:t>Renting/leasing from partners</a:t>
          </a:r>
        </a:p>
      </dgm:t>
    </dgm:pt>
    <dgm:pt modelId="{C2FA14FA-78D6-4C72-A8BD-F736147C3F99}" type="parTrans" cxnId="{0AA6178E-6A47-4E41-9521-3FC875E73D24}">
      <dgm:prSet/>
      <dgm:spPr/>
      <dgm:t>
        <a:bodyPr/>
        <a:lstStyle/>
        <a:p>
          <a:endParaRPr lang="hu-HU"/>
        </a:p>
      </dgm:t>
    </dgm:pt>
    <dgm:pt modelId="{371D8AC2-2B47-4FA0-858F-F6E6D403A52F}" type="sibTrans" cxnId="{0AA6178E-6A47-4E41-9521-3FC875E73D24}">
      <dgm:prSet/>
      <dgm:spPr/>
      <dgm:t>
        <a:bodyPr/>
        <a:lstStyle/>
        <a:p>
          <a:r>
            <a:rPr lang="hu-HU" dirty="0"/>
            <a:t>3.</a:t>
          </a:r>
        </a:p>
      </dgm:t>
    </dgm:pt>
    <dgm:pt modelId="{4209F472-2A02-4347-967B-A25E374A38C4}">
      <dgm:prSet phldrT="[Szöveg]" custT="1"/>
      <dgm:spPr/>
      <dgm:t>
        <a:bodyPr/>
        <a:lstStyle/>
        <a:p>
          <a:r>
            <a:rPr lang="hu-HU" sz="1200" dirty="0"/>
            <a:t>Joint ownership (community initiative, collaboration) </a:t>
          </a:r>
        </a:p>
      </dgm:t>
    </dgm:pt>
    <dgm:pt modelId="{ECE8669B-AA5C-4471-97F2-474460E61EE9}" type="parTrans" cxnId="{9610D401-D906-4360-931A-9BC896A17D3C}">
      <dgm:prSet/>
      <dgm:spPr/>
      <dgm:t>
        <a:bodyPr/>
        <a:lstStyle/>
        <a:p>
          <a:endParaRPr lang="hu-HU"/>
        </a:p>
      </dgm:t>
    </dgm:pt>
    <dgm:pt modelId="{0A9D4091-DF04-4F56-81F1-A28A8D7E0B8C}" type="sibTrans" cxnId="{9610D401-D906-4360-931A-9BC896A17D3C}">
      <dgm:prSet/>
      <dgm:spPr/>
      <dgm:t>
        <a:bodyPr/>
        <a:lstStyle/>
        <a:p>
          <a:r>
            <a:rPr lang="hu-HU" dirty="0"/>
            <a:t>4.</a:t>
          </a:r>
        </a:p>
      </dgm:t>
    </dgm:pt>
    <dgm:pt modelId="{CA221046-CCFE-4713-A08B-79C2AF371814}" type="pres">
      <dgm:prSet presAssocID="{835B39A7-B640-4ACD-A8EC-5B373056803A}" presName="Name0" presStyleCnt="0">
        <dgm:presLayoutVars>
          <dgm:chMax/>
          <dgm:chPref/>
          <dgm:dir/>
          <dgm:animLvl val="lvl"/>
        </dgm:presLayoutVars>
      </dgm:prSet>
      <dgm:spPr/>
    </dgm:pt>
    <dgm:pt modelId="{DF38AD7B-0DB3-44DA-BF3A-B498F809B9F1}" type="pres">
      <dgm:prSet presAssocID="{B4FA0E50-8DD0-4554-8C3B-866FB70D35A8}" presName="composite" presStyleCnt="0"/>
      <dgm:spPr/>
    </dgm:pt>
    <dgm:pt modelId="{1CA51BDA-48E5-4460-984B-51DA35DA52F6}" type="pres">
      <dgm:prSet presAssocID="{B4FA0E50-8DD0-4554-8C3B-866FB70D35A8}" presName="Parent1" presStyleLbl="node1" presStyleIdx="0" presStyleCnt="8" custScaleX="119983">
        <dgm:presLayoutVars>
          <dgm:chMax val="1"/>
          <dgm:chPref val="1"/>
          <dgm:bulletEnabled val="1"/>
        </dgm:presLayoutVars>
      </dgm:prSet>
      <dgm:spPr/>
    </dgm:pt>
    <dgm:pt modelId="{D2F5177F-F673-4140-BDCC-F2CD466FD6FF}" type="pres">
      <dgm:prSet presAssocID="{B4FA0E50-8DD0-4554-8C3B-866FB70D35A8}" presName="Childtext1" presStyleLbl="revTx" presStyleIdx="0" presStyleCnt="4">
        <dgm:presLayoutVars>
          <dgm:chMax val="0"/>
          <dgm:chPref val="0"/>
          <dgm:bulletEnabled val="1"/>
        </dgm:presLayoutVars>
      </dgm:prSet>
      <dgm:spPr/>
    </dgm:pt>
    <dgm:pt modelId="{36A715CF-C8D1-4224-AD8E-9EE6472E2D7B}" type="pres">
      <dgm:prSet presAssocID="{B4FA0E50-8DD0-4554-8C3B-866FB70D35A8}" presName="BalanceSpacing" presStyleCnt="0"/>
      <dgm:spPr/>
    </dgm:pt>
    <dgm:pt modelId="{D48D311F-711D-4584-8447-758CE8EB7BE7}" type="pres">
      <dgm:prSet presAssocID="{B4FA0E50-8DD0-4554-8C3B-866FB70D35A8}" presName="BalanceSpacing1" presStyleCnt="0"/>
      <dgm:spPr/>
    </dgm:pt>
    <dgm:pt modelId="{2BF03523-17F2-4B24-9AE4-4737BC3FD404}" type="pres">
      <dgm:prSet presAssocID="{FB0EAE27-30A1-4360-A00A-A7CC4888B380}" presName="Accent1Text" presStyleLbl="node1" presStyleIdx="1" presStyleCnt="8"/>
      <dgm:spPr/>
    </dgm:pt>
    <dgm:pt modelId="{9C036FCC-6913-433D-B64D-73CFBAF0EE5C}" type="pres">
      <dgm:prSet presAssocID="{FB0EAE27-30A1-4360-A00A-A7CC4888B380}" presName="spaceBetweenRectangles" presStyleCnt="0"/>
      <dgm:spPr/>
    </dgm:pt>
    <dgm:pt modelId="{93ED0DFE-59B7-4BA4-8A27-7006075DB45C}" type="pres">
      <dgm:prSet presAssocID="{772472E8-2238-4441-BD9A-6C6774983C86}" presName="composite" presStyleCnt="0"/>
      <dgm:spPr/>
    </dgm:pt>
    <dgm:pt modelId="{4275DD61-232F-4BFE-A067-2337A84C874F}" type="pres">
      <dgm:prSet presAssocID="{772472E8-2238-4441-BD9A-6C6774983C86}" presName="Parent1" presStyleLbl="node1" presStyleIdx="2" presStyleCnt="8" custLinFactNeighborY="0">
        <dgm:presLayoutVars>
          <dgm:chMax val="1"/>
          <dgm:chPref val="1"/>
          <dgm:bulletEnabled val="1"/>
        </dgm:presLayoutVars>
      </dgm:prSet>
      <dgm:spPr/>
    </dgm:pt>
    <dgm:pt modelId="{C8A6BF31-D7EF-4F38-89AF-305D868D16F2}" type="pres">
      <dgm:prSet presAssocID="{772472E8-2238-4441-BD9A-6C6774983C86}" presName="Childtext1" presStyleLbl="revTx" presStyleIdx="1" presStyleCnt="4">
        <dgm:presLayoutVars>
          <dgm:chMax val="0"/>
          <dgm:chPref val="0"/>
          <dgm:bulletEnabled val="1"/>
        </dgm:presLayoutVars>
      </dgm:prSet>
      <dgm:spPr/>
    </dgm:pt>
    <dgm:pt modelId="{DC141D82-25CE-4383-AE82-7F18ED9BC799}" type="pres">
      <dgm:prSet presAssocID="{772472E8-2238-4441-BD9A-6C6774983C86}" presName="BalanceSpacing" presStyleCnt="0"/>
      <dgm:spPr/>
    </dgm:pt>
    <dgm:pt modelId="{240924D1-14CA-499B-BF47-EE0D9312E8D1}" type="pres">
      <dgm:prSet presAssocID="{772472E8-2238-4441-BD9A-6C6774983C86}" presName="BalanceSpacing1" presStyleCnt="0"/>
      <dgm:spPr/>
    </dgm:pt>
    <dgm:pt modelId="{6098E04D-196A-4237-89D8-3B2ED3CDFC07}" type="pres">
      <dgm:prSet presAssocID="{4E5A7422-360D-4553-B3A3-0DDB5D6710DB}" presName="Accent1Text" presStyleLbl="node1" presStyleIdx="3" presStyleCnt="8"/>
      <dgm:spPr/>
    </dgm:pt>
    <dgm:pt modelId="{55AD5966-B532-4DB7-9A7E-77EBF59A1763}" type="pres">
      <dgm:prSet presAssocID="{4E5A7422-360D-4553-B3A3-0DDB5D6710DB}" presName="spaceBetweenRectangles" presStyleCnt="0"/>
      <dgm:spPr/>
    </dgm:pt>
    <dgm:pt modelId="{7055C505-304D-4C23-811B-4583889EAFBE}" type="pres">
      <dgm:prSet presAssocID="{E5FF747B-693E-43FC-9575-12470C00A40C}" presName="composite" presStyleCnt="0"/>
      <dgm:spPr/>
    </dgm:pt>
    <dgm:pt modelId="{0774548A-A708-43A7-9575-E2606873B53C}" type="pres">
      <dgm:prSet presAssocID="{E5FF747B-693E-43FC-9575-12470C00A40C}" presName="Parent1" presStyleLbl="node1" presStyleIdx="4" presStyleCnt="8" custScaleX="135509">
        <dgm:presLayoutVars>
          <dgm:chMax val="1"/>
          <dgm:chPref val="1"/>
          <dgm:bulletEnabled val="1"/>
        </dgm:presLayoutVars>
      </dgm:prSet>
      <dgm:spPr/>
    </dgm:pt>
    <dgm:pt modelId="{2EA1D255-E126-4200-B7B2-AEB58D796B33}" type="pres">
      <dgm:prSet presAssocID="{E5FF747B-693E-43FC-9575-12470C00A40C}" presName="Childtext1" presStyleLbl="revTx" presStyleIdx="2" presStyleCnt="4">
        <dgm:presLayoutVars>
          <dgm:chMax val="0"/>
          <dgm:chPref val="0"/>
          <dgm:bulletEnabled val="1"/>
        </dgm:presLayoutVars>
      </dgm:prSet>
      <dgm:spPr/>
    </dgm:pt>
    <dgm:pt modelId="{1540B4E6-849A-4601-BCCC-4BF35342DA98}" type="pres">
      <dgm:prSet presAssocID="{E5FF747B-693E-43FC-9575-12470C00A40C}" presName="BalanceSpacing" presStyleCnt="0"/>
      <dgm:spPr/>
    </dgm:pt>
    <dgm:pt modelId="{466910BA-5BB0-45D4-84F5-FD2831CBD72D}" type="pres">
      <dgm:prSet presAssocID="{E5FF747B-693E-43FC-9575-12470C00A40C}" presName="BalanceSpacing1" presStyleCnt="0"/>
      <dgm:spPr/>
    </dgm:pt>
    <dgm:pt modelId="{2B307967-B5EF-4139-A347-2CF91A0AFF53}" type="pres">
      <dgm:prSet presAssocID="{371D8AC2-2B47-4FA0-858F-F6E6D403A52F}" presName="Accent1Text" presStyleLbl="node1" presStyleIdx="5" presStyleCnt="8"/>
      <dgm:spPr/>
    </dgm:pt>
    <dgm:pt modelId="{40B68825-AABB-42B0-9260-1FED679D7946}" type="pres">
      <dgm:prSet presAssocID="{371D8AC2-2B47-4FA0-858F-F6E6D403A52F}" presName="spaceBetweenRectangles" presStyleCnt="0"/>
      <dgm:spPr/>
    </dgm:pt>
    <dgm:pt modelId="{10DE85AE-60B6-4139-A65D-0475BAC7CD3C}" type="pres">
      <dgm:prSet presAssocID="{4209F472-2A02-4347-967B-A25E374A38C4}" presName="composite" presStyleCnt="0"/>
      <dgm:spPr/>
    </dgm:pt>
    <dgm:pt modelId="{38B14F0E-D51C-42AE-B97D-27C85A266CF7}" type="pres">
      <dgm:prSet presAssocID="{4209F472-2A02-4347-967B-A25E374A38C4}" presName="Parent1" presStyleLbl="node1" presStyleIdx="6" presStyleCnt="8" custScaleX="144226" custScaleY="97791">
        <dgm:presLayoutVars>
          <dgm:chMax val="1"/>
          <dgm:chPref val="1"/>
          <dgm:bulletEnabled val="1"/>
        </dgm:presLayoutVars>
      </dgm:prSet>
      <dgm:spPr/>
    </dgm:pt>
    <dgm:pt modelId="{9AE4A3FA-E6AC-4F17-A012-DDE3DC86EDDE}" type="pres">
      <dgm:prSet presAssocID="{4209F472-2A02-4347-967B-A25E374A38C4}" presName="Childtext1" presStyleLbl="revTx" presStyleIdx="3" presStyleCnt="4">
        <dgm:presLayoutVars>
          <dgm:chMax val="0"/>
          <dgm:chPref val="0"/>
          <dgm:bulletEnabled val="1"/>
        </dgm:presLayoutVars>
      </dgm:prSet>
      <dgm:spPr/>
    </dgm:pt>
    <dgm:pt modelId="{4694EB8F-5EC5-45D6-8993-8AC7E431BD36}" type="pres">
      <dgm:prSet presAssocID="{4209F472-2A02-4347-967B-A25E374A38C4}" presName="BalanceSpacing" presStyleCnt="0"/>
      <dgm:spPr/>
    </dgm:pt>
    <dgm:pt modelId="{DE97B614-342C-4DF7-A6DA-7A866F54B81E}" type="pres">
      <dgm:prSet presAssocID="{4209F472-2A02-4347-967B-A25E374A38C4}" presName="BalanceSpacing1" presStyleCnt="0"/>
      <dgm:spPr/>
    </dgm:pt>
    <dgm:pt modelId="{273CC916-3BEF-4FBC-B180-55329607D8F0}" type="pres">
      <dgm:prSet presAssocID="{0A9D4091-DF04-4F56-81F1-A28A8D7E0B8C}" presName="Accent1Text" presStyleLbl="node1" presStyleIdx="7" presStyleCnt="8"/>
      <dgm:spPr/>
    </dgm:pt>
  </dgm:ptLst>
  <dgm:cxnLst>
    <dgm:cxn modelId="{9610D401-D906-4360-931A-9BC896A17D3C}" srcId="{835B39A7-B640-4ACD-A8EC-5B373056803A}" destId="{4209F472-2A02-4347-967B-A25E374A38C4}" srcOrd="3" destOrd="0" parTransId="{ECE8669B-AA5C-4471-97F2-474460E61EE9}" sibTransId="{0A9D4091-DF04-4F56-81F1-A28A8D7E0B8C}"/>
    <dgm:cxn modelId="{9B5A575D-11E2-4F75-8491-B6E0D76171F4}" type="presOf" srcId="{FB0EAE27-30A1-4360-A00A-A7CC4888B380}" destId="{2BF03523-17F2-4B24-9AE4-4737BC3FD404}" srcOrd="0" destOrd="0" presId="urn:microsoft.com/office/officeart/2008/layout/AlternatingHexagons"/>
    <dgm:cxn modelId="{AA020060-463F-4D33-AB74-E1253817A09F}" type="presOf" srcId="{4209F472-2A02-4347-967B-A25E374A38C4}" destId="{38B14F0E-D51C-42AE-B97D-27C85A266CF7}" srcOrd="0" destOrd="0" presId="urn:microsoft.com/office/officeart/2008/layout/AlternatingHexagons"/>
    <dgm:cxn modelId="{5906B465-B875-4FA8-B84A-7F58D1A5923C}" type="presOf" srcId="{B4FA0E50-8DD0-4554-8C3B-866FB70D35A8}" destId="{1CA51BDA-48E5-4460-984B-51DA35DA52F6}" srcOrd="0" destOrd="0" presId="urn:microsoft.com/office/officeart/2008/layout/AlternatingHexagons"/>
    <dgm:cxn modelId="{7D5B6751-B080-48CD-97A8-846DD8C492B4}" type="presOf" srcId="{371D8AC2-2B47-4FA0-858F-F6E6D403A52F}" destId="{2B307967-B5EF-4139-A347-2CF91A0AFF53}" srcOrd="0" destOrd="0" presId="urn:microsoft.com/office/officeart/2008/layout/AlternatingHexagons"/>
    <dgm:cxn modelId="{7F8D3A7E-0E89-4739-8CB3-70D40E9DE306}" type="presOf" srcId="{4E5A7422-360D-4553-B3A3-0DDB5D6710DB}" destId="{6098E04D-196A-4237-89D8-3B2ED3CDFC07}" srcOrd="0" destOrd="0" presId="urn:microsoft.com/office/officeart/2008/layout/AlternatingHexagons"/>
    <dgm:cxn modelId="{0AA6178E-6A47-4E41-9521-3FC875E73D24}" srcId="{835B39A7-B640-4ACD-A8EC-5B373056803A}" destId="{E5FF747B-693E-43FC-9575-12470C00A40C}" srcOrd="2" destOrd="0" parTransId="{C2FA14FA-78D6-4C72-A8BD-F736147C3F99}" sibTransId="{371D8AC2-2B47-4FA0-858F-F6E6D403A52F}"/>
    <dgm:cxn modelId="{B740D393-F4F6-4D0D-A814-4493172AE65E}" srcId="{835B39A7-B640-4ACD-A8EC-5B373056803A}" destId="{B4FA0E50-8DD0-4554-8C3B-866FB70D35A8}" srcOrd="0" destOrd="0" parTransId="{657CD753-9115-48D7-B736-308B19A62761}" sibTransId="{FB0EAE27-30A1-4360-A00A-A7CC4888B380}"/>
    <dgm:cxn modelId="{A958ECA5-DFF3-4496-93F7-4B22AFF99FDA}" type="presOf" srcId="{772472E8-2238-4441-BD9A-6C6774983C86}" destId="{4275DD61-232F-4BFE-A067-2337A84C874F}" srcOrd="0" destOrd="0" presId="urn:microsoft.com/office/officeart/2008/layout/AlternatingHexagons"/>
    <dgm:cxn modelId="{57AE3CC3-1602-4C52-8574-A5FD7B134067}" srcId="{835B39A7-B640-4ACD-A8EC-5B373056803A}" destId="{772472E8-2238-4441-BD9A-6C6774983C86}" srcOrd="1" destOrd="0" parTransId="{9A02DBAC-BBEC-47A8-950F-2CA02D6A6935}" sibTransId="{4E5A7422-360D-4553-B3A3-0DDB5D6710DB}"/>
    <dgm:cxn modelId="{B32C1AD5-0710-4201-88AA-80251EBCA848}" type="presOf" srcId="{E5FF747B-693E-43FC-9575-12470C00A40C}" destId="{0774548A-A708-43A7-9575-E2606873B53C}" srcOrd="0" destOrd="0" presId="urn:microsoft.com/office/officeart/2008/layout/AlternatingHexagons"/>
    <dgm:cxn modelId="{9A9FD7D5-DAB1-4585-9A66-52839F3CC4EC}" type="presOf" srcId="{835B39A7-B640-4ACD-A8EC-5B373056803A}" destId="{CA221046-CCFE-4713-A08B-79C2AF371814}" srcOrd="0" destOrd="0" presId="urn:microsoft.com/office/officeart/2008/layout/AlternatingHexagons"/>
    <dgm:cxn modelId="{3ED275EF-7D1E-487E-8E06-B83C94B058D4}" type="presOf" srcId="{0A9D4091-DF04-4F56-81F1-A28A8D7E0B8C}" destId="{273CC916-3BEF-4FBC-B180-55329607D8F0}" srcOrd="0" destOrd="0" presId="urn:microsoft.com/office/officeart/2008/layout/AlternatingHexagons"/>
    <dgm:cxn modelId="{E5FE2154-5E22-46ED-A702-FA76D773DFD6}" type="presParOf" srcId="{CA221046-CCFE-4713-A08B-79C2AF371814}" destId="{DF38AD7B-0DB3-44DA-BF3A-B498F809B9F1}" srcOrd="0" destOrd="0" presId="urn:microsoft.com/office/officeart/2008/layout/AlternatingHexagons"/>
    <dgm:cxn modelId="{BDBA7778-04F3-46E0-A9C1-4A7515390EF9}" type="presParOf" srcId="{DF38AD7B-0DB3-44DA-BF3A-B498F809B9F1}" destId="{1CA51BDA-48E5-4460-984B-51DA35DA52F6}" srcOrd="0" destOrd="0" presId="urn:microsoft.com/office/officeart/2008/layout/AlternatingHexagons"/>
    <dgm:cxn modelId="{A685B301-1565-452D-A5E7-1F4F2F8AF813}" type="presParOf" srcId="{DF38AD7B-0DB3-44DA-BF3A-B498F809B9F1}" destId="{D2F5177F-F673-4140-BDCC-F2CD466FD6FF}" srcOrd="1" destOrd="0" presId="urn:microsoft.com/office/officeart/2008/layout/AlternatingHexagons"/>
    <dgm:cxn modelId="{7AD43E78-DF06-4BC4-AF81-80011E2BF7DC}" type="presParOf" srcId="{DF38AD7B-0DB3-44DA-BF3A-B498F809B9F1}" destId="{36A715CF-C8D1-4224-AD8E-9EE6472E2D7B}" srcOrd="2" destOrd="0" presId="urn:microsoft.com/office/officeart/2008/layout/AlternatingHexagons"/>
    <dgm:cxn modelId="{1852035B-F219-4EB8-BB03-677B69928F6C}" type="presParOf" srcId="{DF38AD7B-0DB3-44DA-BF3A-B498F809B9F1}" destId="{D48D311F-711D-4584-8447-758CE8EB7BE7}" srcOrd="3" destOrd="0" presId="urn:microsoft.com/office/officeart/2008/layout/AlternatingHexagons"/>
    <dgm:cxn modelId="{EFA2B5C3-4CCA-40C8-AED0-FA085242F8B3}" type="presParOf" srcId="{DF38AD7B-0DB3-44DA-BF3A-B498F809B9F1}" destId="{2BF03523-17F2-4B24-9AE4-4737BC3FD404}" srcOrd="4" destOrd="0" presId="urn:microsoft.com/office/officeart/2008/layout/AlternatingHexagons"/>
    <dgm:cxn modelId="{C3A748D2-B3EB-44E4-9113-82CAEE3DF966}" type="presParOf" srcId="{CA221046-CCFE-4713-A08B-79C2AF371814}" destId="{9C036FCC-6913-433D-B64D-73CFBAF0EE5C}" srcOrd="1" destOrd="0" presId="urn:microsoft.com/office/officeart/2008/layout/AlternatingHexagons"/>
    <dgm:cxn modelId="{C2A9F3F7-37FF-4129-A9BC-D914556D5F2E}" type="presParOf" srcId="{CA221046-CCFE-4713-A08B-79C2AF371814}" destId="{93ED0DFE-59B7-4BA4-8A27-7006075DB45C}" srcOrd="2" destOrd="0" presId="urn:microsoft.com/office/officeart/2008/layout/AlternatingHexagons"/>
    <dgm:cxn modelId="{7BAE8E17-06F3-438A-BAD9-2AC298692221}" type="presParOf" srcId="{93ED0DFE-59B7-4BA4-8A27-7006075DB45C}" destId="{4275DD61-232F-4BFE-A067-2337A84C874F}" srcOrd="0" destOrd="0" presId="urn:microsoft.com/office/officeart/2008/layout/AlternatingHexagons"/>
    <dgm:cxn modelId="{181E3D93-1634-4B52-9727-7B5CE9D0C073}" type="presParOf" srcId="{93ED0DFE-59B7-4BA4-8A27-7006075DB45C}" destId="{C8A6BF31-D7EF-4F38-89AF-305D868D16F2}" srcOrd="1" destOrd="0" presId="urn:microsoft.com/office/officeart/2008/layout/AlternatingHexagons"/>
    <dgm:cxn modelId="{43F551D0-4474-4A01-B4F6-D8C98C31D755}" type="presParOf" srcId="{93ED0DFE-59B7-4BA4-8A27-7006075DB45C}" destId="{DC141D82-25CE-4383-AE82-7F18ED9BC799}" srcOrd="2" destOrd="0" presId="urn:microsoft.com/office/officeart/2008/layout/AlternatingHexagons"/>
    <dgm:cxn modelId="{31237219-17DD-4753-9E26-8AAD6ADE9D2A}" type="presParOf" srcId="{93ED0DFE-59B7-4BA4-8A27-7006075DB45C}" destId="{240924D1-14CA-499B-BF47-EE0D9312E8D1}" srcOrd="3" destOrd="0" presId="urn:microsoft.com/office/officeart/2008/layout/AlternatingHexagons"/>
    <dgm:cxn modelId="{92416CB8-EBE7-4988-9791-AEE21B52FA16}" type="presParOf" srcId="{93ED0DFE-59B7-4BA4-8A27-7006075DB45C}" destId="{6098E04D-196A-4237-89D8-3B2ED3CDFC07}" srcOrd="4" destOrd="0" presId="urn:microsoft.com/office/officeart/2008/layout/AlternatingHexagons"/>
    <dgm:cxn modelId="{C9439F4D-6C95-4866-8A91-9D3CE75FECDA}" type="presParOf" srcId="{CA221046-CCFE-4713-A08B-79C2AF371814}" destId="{55AD5966-B532-4DB7-9A7E-77EBF59A1763}" srcOrd="3" destOrd="0" presId="urn:microsoft.com/office/officeart/2008/layout/AlternatingHexagons"/>
    <dgm:cxn modelId="{AA05313E-CBEA-4E6C-AEB8-1631889C5AD2}" type="presParOf" srcId="{CA221046-CCFE-4713-A08B-79C2AF371814}" destId="{7055C505-304D-4C23-811B-4583889EAFBE}" srcOrd="4" destOrd="0" presId="urn:microsoft.com/office/officeart/2008/layout/AlternatingHexagons"/>
    <dgm:cxn modelId="{BD59BFE7-D588-41AF-8124-9066E4B62078}" type="presParOf" srcId="{7055C505-304D-4C23-811B-4583889EAFBE}" destId="{0774548A-A708-43A7-9575-E2606873B53C}" srcOrd="0" destOrd="0" presId="urn:microsoft.com/office/officeart/2008/layout/AlternatingHexagons"/>
    <dgm:cxn modelId="{B16A7E05-1E00-47E8-953F-B8E571ADBC72}" type="presParOf" srcId="{7055C505-304D-4C23-811B-4583889EAFBE}" destId="{2EA1D255-E126-4200-B7B2-AEB58D796B33}" srcOrd="1" destOrd="0" presId="urn:microsoft.com/office/officeart/2008/layout/AlternatingHexagons"/>
    <dgm:cxn modelId="{CEFF0545-1227-4D92-B9DA-29DDB8F0A590}" type="presParOf" srcId="{7055C505-304D-4C23-811B-4583889EAFBE}" destId="{1540B4E6-849A-4601-BCCC-4BF35342DA98}" srcOrd="2" destOrd="0" presId="urn:microsoft.com/office/officeart/2008/layout/AlternatingHexagons"/>
    <dgm:cxn modelId="{DD2FE386-B61A-4451-A69D-8735DADF7813}" type="presParOf" srcId="{7055C505-304D-4C23-811B-4583889EAFBE}" destId="{466910BA-5BB0-45D4-84F5-FD2831CBD72D}" srcOrd="3" destOrd="0" presId="urn:microsoft.com/office/officeart/2008/layout/AlternatingHexagons"/>
    <dgm:cxn modelId="{2ED7F364-6AF5-4EE4-9ACC-3043C5DFD4BC}" type="presParOf" srcId="{7055C505-304D-4C23-811B-4583889EAFBE}" destId="{2B307967-B5EF-4139-A347-2CF91A0AFF53}" srcOrd="4" destOrd="0" presId="urn:microsoft.com/office/officeart/2008/layout/AlternatingHexagons"/>
    <dgm:cxn modelId="{F57BD5E4-10DE-41A8-8272-D8301D6F023D}" type="presParOf" srcId="{CA221046-CCFE-4713-A08B-79C2AF371814}" destId="{40B68825-AABB-42B0-9260-1FED679D7946}" srcOrd="5" destOrd="0" presId="urn:microsoft.com/office/officeart/2008/layout/AlternatingHexagons"/>
    <dgm:cxn modelId="{D1DC3EA1-F75A-4491-9DD0-169BCABD9AF7}" type="presParOf" srcId="{CA221046-CCFE-4713-A08B-79C2AF371814}" destId="{10DE85AE-60B6-4139-A65D-0475BAC7CD3C}" srcOrd="6" destOrd="0" presId="urn:microsoft.com/office/officeart/2008/layout/AlternatingHexagons"/>
    <dgm:cxn modelId="{7E668FB7-73C7-464B-A1A2-347450614550}" type="presParOf" srcId="{10DE85AE-60B6-4139-A65D-0475BAC7CD3C}" destId="{38B14F0E-D51C-42AE-B97D-27C85A266CF7}" srcOrd="0" destOrd="0" presId="urn:microsoft.com/office/officeart/2008/layout/AlternatingHexagons"/>
    <dgm:cxn modelId="{CED9972A-86C6-471B-BC0C-1866B535FD42}" type="presParOf" srcId="{10DE85AE-60B6-4139-A65D-0475BAC7CD3C}" destId="{9AE4A3FA-E6AC-4F17-A012-DDE3DC86EDDE}" srcOrd="1" destOrd="0" presId="urn:microsoft.com/office/officeart/2008/layout/AlternatingHexagons"/>
    <dgm:cxn modelId="{D6111C50-05C4-4DC5-AFD6-586F65134EB2}" type="presParOf" srcId="{10DE85AE-60B6-4139-A65D-0475BAC7CD3C}" destId="{4694EB8F-5EC5-45D6-8993-8AC7E431BD36}" srcOrd="2" destOrd="0" presId="urn:microsoft.com/office/officeart/2008/layout/AlternatingHexagons"/>
    <dgm:cxn modelId="{E477CE4E-EF63-41FC-B673-F67C43E4C1BE}" type="presParOf" srcId="{10DE85AE-60B6-4139-A65D-0475BAC7CD3C}" destId="{DE97B614-342C-4DF7-A6DA-7A866F54B81E}" srcOrd="3" destOrd="0" presId="urn:microsoft.com/office/officeart/2008/layout/AlternatingHexagons"/>
    <dgm:cxn modelId="{6F33E9B9-DFCB-4167-B89F-2E68A3D72CB8}" type="presParOf" srcId="{10DE85AE-60B6-4139-A65D-0475BAC7CD3C}" destId="{273CC916-3BEF-4FBC-B180-55329607D8F0}" srcOrd="4" destOrd="0" presId="urn:microsoft.com/office/officeart/2008/layout/AlternatingHexagon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0922F3-6B84-4C0E-9C98-B390EF544AA8}"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hu-HU"/>
        </a:p>
      </dgm:t>
    </dgm:pt>
    <dgm:pt modelId="{E9AC4CCB-099B-4224-8812-B649315A0C1E}">
      <dgm:prSet phldrT="[Szöveg]"/>
      <dgm:spPr/>
      <dgm:t>
        <a:bodyPr/>
        <a:lstStyle/>
        <a:p>
          <a:r>
            <a:rPr lang="hu-HU" dirty="0"/>
            <a:t>Strategic alliance (between non-competitors)</a:t>
          </a:r>
        </a:p>
      </dgm:t>
    </dgm:pt>
    <dgm:pt modelId="{81197A9C-F700-4125-A080-35FD29269C0F}" type="parTrans" cxnId="{B2B4AD2F-A93E-4338-AD88-BEFDB3922C00}">
      <dgm:prSet/>
      <dgm:spPr/>
      <dgm:t>
        <a:bodyPr/>
        <a:lstStyle/>
        <a:p>
          <a:endParaRPr lang="hu-HU"/>
        </a:p>
      </dgm:t>
    </dgm:pt>
    <dgm:pt modelId="{8CF20940-F6A2-4441-B6B6-4F46BC5576C4}" type="sibTrans" cxnId="{B2B4AD2F-A93E-4338-AD88-BEFDB3922C00}">
      <dgm:prSet/>
      <dgm:spPr/>
      <dgm:t>
        <a:bodyPr/>
        <a:lstStyle/>
        <a:p>
          <a:endParaRPr lang="hu-HU"/>
        </a:p>
      </dgm:t>
    </dgm:pt>
    <dgm:pt modelId="{42A60414-BFBA-4DA6-8881-525CF2C22623}">
      <dgm:prSet phldrT="[Szöveg]"/>
      <dgm:spPr/>
      <dgm:t>
        <a:bodyPr/>
        <a:lstStyle/>
        <a:p>
          <a:r>
            <a:rPr lang="hu-HU" dirty="0"/>
            <a:t>Strategic partnership (between competitors)</a:t>
          </a:r>
        </a:p>
      </dgm:t>
    </dgm:pt>
    <dgm:pt modelId="{FA7A8E46-A1F5-49A6-A91B-63ADF48EA7FD}" type="parTrans" cxnId="{21A29ED8-3B18-402C-8818-E29E86583392}">
      <dgm:prSet/>
      <dgm:spPr/>
      <dgm:t>
        <a:bodyPr/>
        <a:lstStyle/>
        <a:p>
          <a:endParaRPr lang="hu-HU"/>
        </a:p>
      </dgm:t>
    </dgm:pt>
    <dgm:pt modelId="{4EA06CE4-36E5-4E99-AEDF-67E3B96F38D7}" type="sibTrans" cxnId="{21A29ED8-3B18-402C-8818-E29E86583392}">
      <dgm:prSet/>
      <dgm:spPr/>
      <dgm:t>
        <a:bodyPr/>
        <a:lstStyle/>
        <a:p>
          <a:endParaRPr lang="hu-HU"/>
        </a:p>
      </dgm:t>
    </dgm:pt>
    <dgm:pt modelId="{B88BABBB-9A48-4522-8AC6-11A5041DF197}">
      <dgm:prSet phldrT="[Szöveg]"/>
      <dgm:spPr/>
      <dgm:t>
        <a:bodyPr/>
        <a:lstStyle/>
        <a:p>
          <a:r>
            <a:rPr lang="hu-HU" dirty="0"/>
            <a:t>Joint ventures (development of new business lines)</a:t>
          </a:r>
        </a:p>
      </dgm:t>
    </dgm:pt>
    <dgm:pt modelId="{DB9A6F96-0660-4DC3-8E07-485BCB3ACEC7}" type="parTrans" cxnId="{AE7B62A3-4861-4A06-87FD-609F98B9A47A}">
      <dgm:prSet/>
      <dgm:spPr/>
      <dgm:t>
        <a:bodyPr/>
        <a:lstStyle/>
        <a:p>
          <a:endParaRPr lang="hu-HU"/>
        </a:p>
      </dgm:t>
    </dgm:pt>
    <dgm:pt modelId="{B4C0D6C4-36D4-4700-9EB8-5A5A4F17D625}" type="sibTrans" cxnId="{AE7B62A3-4861-4A06-87FD-609F98B9A47A}">
      <dgm:prSet/>
      <dgm:spPr/>
      <dgm:t>
        <a:bodyPr/>
        <a:lstStyle/>
        <a:p>
          <a:endParaRPr lang="hu-HU"/>
        </a:p>
      </dgm:t>
    </dgm:pt>
    <dgm:pt modelId="{317240BE-266A-409B-B338-5FCDBEAFFD03}">
      <dgm:prSet phldrT="[Szöveg]"/>
      <dgm:spPr/>
      <dgm:t>
        <a:bodyPr/>
        <a:lstStyle/>
        <a:p>
          <a:r>
            <a:rPr lang="hu-HU" dirty="0"/>
            <a:t>Customer-supplier relationship</a:t>
          </a:r>
        </a:p>
      </dgm:t>
    </dgm:pt>
    <dgm:pt modelId="{722A56D4-A75D-406E-8B54-D954A442065E}" type="parTrans" cxnId="{DF9C867C-7489-48E7-97E5-4B69E4E97FAC}">
      <dgm:prSet/>
      <dgm:spPr/>
      <dgm:t>
        <a:bodyPr/>
        <a:lstStyle/>
        <a:p>
          <a:endParaRPr lang="hu-HU"/>
        </a:p>
      </dgm:t>
    </dgm:pt>
    <dgm:pt modelId="{049BE256-A316-4A0A-9CB6-DDCE5E3674AB}" type="sibTrans" cxnId="{DF9C867C-7489-48E7-97E5-4B69E4E97FAC}">
      <dgm:prSet/>
      <dgm:spPr/>
      <dgm:t>
        <a:bodyPr/>
        <a:lstStyle/>
        <a:p>
          <a:endParaRPr lang="hu-HU"/>
        </a:p>
      </dgm:t>
    </dgm:pt>
    <dgm:pt modelId="{715C4688-5B85-459C-A248-D783C0D4D5A7}">
      <dgm:prSet/>
      <dgm:spPr/>
      <dgm:t>
        <a:bodyPr/>
        <a:lstStyle/>
        <a:p>
          <a:endParaRPr lang="hu-HU" dirty="0"/>
        </a:p>
      </dgm:t>
    </dgm:pt>
    <dgm:pt modelId="{571DAA03-7330-40D7-9396-3A0A2CC7A2EF}" type="parTrans" cxnId="{AFAB1066-E6C2-4755-8693-4DE03A8717A4}">
      <dgm:prSet/>
      <dgm:spPr/>
      <dgm:t>
        <a:bodyPr/>
        <a:lstStyle/>
        <a:p>
          <a:endParaRPr lang="hu-HU"/>
        </a:p>
      </dgm:t>
    </dgm:pt>
    <dgm:pt modelId="{AE5D9062-3D51-42E6-8368-CEBFEAB9440A}" type="sibTrans" cxnId="{AFAB1066-E6C2-4755-8693-4DE03A8717A4}">
      <dgm:prSet/>
      <dgm:spPr/>
      <dgm:t>
        <a:bodyPr/>
        <a:lstStyle/>
        <a:p>
          <a:endParaRPr lang="hu-HU"/>
        </a:p>
      </dgm:t>
    </dgm:pt>
    <dgm:pt modelId="{11BFACB7-E8BA-430E-B6E9-1C6CFDF42138}">
      <dgm:prSet/>
      <dgm:spPr/>
      <dgm:t>
        <a:bodyPr/>
        <a:lstStyle/>
        <a:p>
          <a:endParaRPr lang="en-GB"/>
        </a:p>
      </dgm:t>
    </dgm:pt>
    <dgm:pt modelId="{DEA9108D-24E0-4A30-8477-E71DE4481BA5}" type="parTrans" cxnId="{9E27B6B2-9873-4303-A788-B1500C09A696}">
      <dgm:prSet/>
      <dgm:spPr/>
      <dgm:t>
        <a:bodyPr/>
        <a:lstStyle/>
        <a:p>
          <a:endParaRPr lang="hu-HU"/>
        </a:p>
      </dgm:t>
    </dgm:pt>
    <dgm:pt modelId="{8E8F6B8E-3D9D-4830-969B-1F52107BC148}" type="sibTrans" cxnId="{9E27B6B2-9873-4303-A788-B1500C09A696}">
      <dgm:prSet/>
      <dgm:spPr/>
      <dgm:t>
        <a:bodyPr/>
        <a:lstStyle/>
        <a:p>
          <a:endParaRPr lang="hu-HU"/>
        </a:p>
      </dgm:t>
    </dgm:pt>
    <dgm:pt modelId="{AA5ACF75-A2B0-4971-AB12-4B0DE7959B36}" type="pres">
      <dgm:prSet presAssocID="{190922F3-6B84-4C0E-9C98-B390EF544AA8}" presName="matrix" presStyleCnt="0">
        <dgm:presLayoutVars>
          <dgm:chMax val="1"/>
          <dgm:dir/>
          <dgm:resizeHandles val="exact"/>
        </dgm:presLayoutVars>
      </dgm:prSet>
      <dgm:spPr/>
    </dgm:pt>
    <dgm:pt modelId="{0FEE37E2-74DC-4181-921F-4EA3F2A05A9F}" type="pres">
      <dgm:prSet presAssocID="{190922F3-6B84-4C0E-9C98-B390EF544AA8}" presName="diamond" presStyleLbl="bgShp" presStyleIdx="0" presStyleCnt="1" custLinFactNeighborX="-45" custLinFactNeighborY="862"/>
      <dgm:spPr/>
    </dgm:pt>
    <dgm:pt modelId="{B92DAF08-9A7B-491D-ADF9-03E220E02D12}" type="pres">
      <dgm:prSet presAssocID="{190922F3-6B84-4C0E-9C98-B390EF544AA8}" presName="quad1" presStyleLbl="node1" presStyleIdx="0" presStyleCnt="4">
        <dgm:presLayoutVars>
          <dgm:chMax val="0"/>
          <dgm:chPref val="0"/>
          <dgm:bulletEnabled val="1"/>
        </dgm:presLayoutVars>
      </dgm:prSet>
      <dgm:spPr/>
    </dgm:pt>
    <dgm:pt modelId="{13EA69A9-FBAD-43BB-A516-393552BF8485}" type="pres">
      <dgm:prSet presAssocID="{190922F3-6B84-4C0E-9C98-B390EF544AA8}" presName="quad2" presStyleLbl="node1" presStyleIdx="1" presStyleCnt="4">
        <dgm:presLayoutVars>
          <dgm:chMax val="0"/>
          <dgm:chPref val="0"/>
          <dgm:bulletEnabled val="1"/>
        </dgm:presLayoutVars>
      </dgm:prSet>
      <dgm:spPr/>
    </dgm:pt>
    <dgm:pt modelId="{34ACD366-94D9-410B-BFA0-33E907678B90}" type="pres">
      <dgm:prSet presAssocID="{190922F3-6B84-4C0E-9C98-B390EF544AA8}" presName="quad3" presStyleLbl="node1" presStyleIdx="2" presStyleCnt="4">
        <dgm:presLayoutVars>
          <dgm:chMax val="0"/>
          <dgm:chPref val="0"/>
          <dgm:bulletEnabled val="1"/>
        </dgm:presLayoutVars>
      </dgm:prSet>
      <dgm:spPr/>
    </dgm:pt>
    <dgm:pt modelId="{3DBF1A6A-0BF1-4ED6-B7E1-CA0F7DD12A13}" type="pres">
      <dgm:prSet presAssocID="{190922F3-6B84-4C0E-9C98-B390EF544AA8}" presName="quad4" presStyleLbl="node1" presStyleIdx="3" presStyleCnt="4">
        <dgm:presLayoutVars>
          <dgm:chMax val="0"/>
          <dgm:chPref val="0"/>
          <dgm:bulletEnabled val="1"/>
        </dgm:presLayoutVars>
      </dgm:prSet>
      <dgm:spPr/>
    </dgm:pt>
  </dgm:ptLst>
  <dgm:cxnLst>
    <dgm:cxn modelId="{98BADA06-EF69-4A1C-ADF6-D484DD70EE0F}" type="presOf" srcId="{E9AC4CCB-099B-4224-8812-B649315A0C1E}" destId="{B92DAF08-9A7B-491D-ADF9-03E220E02D12}" srcOrd="0" destOrd="0" presId="urn:microsoft.com/office/officeart/2005/8/layout/matrix3"/>
    <dgm:cxn modelId="{3C071C1D-A513-4BC5-8943-C15D6BEAE1DB}" type="presOf" srcId="{B88BABBB-9A48-4522-8AC6-11A5041DF197}" destId="{34ACD366-94D9-410B-BFA0-33E907678B90}" srcOrd="0" destOrd="0" presId="urn:microsoft.com/office/officeart/2005/8/layout/matrix3"/>
    <dgm:cxn modelId="{B2B4AD2F-A93E-4338-AD88-BEFDB3922C00}" srcId="{190922F3-6B84-4C0E-9C98-B390EF544AA8}" destId="{E9AC4CCB-099B-4224-8812-B649315A0C1E}" srcOrd="0" destOrd="0" parTransId="{81197A9C-F700-4125-A080-35FD29269C0F}" sibTransId="{8CF20940-F6A2-4441-B6B6-4F46BC5576C4}"/>
    <dgm:cxn modelId="{AFAB1066-E6C2-4755-8693-4DE03A8717A4}" srcId="{190922F3-6B84-4C0E-9C98-B390EF544AA8}" destId="{715C4688-5B85-459C-A248-D783C0D4D5A7}" srcOrd="4" destOrd="0" parTransId="{571DAA03-7330-40D7-9396-3A0A2CC7A2EF}" sibTransId="{AE5D9062-3D51-42E6-8368-CEBFEAB9440A}"/>
    <dgm:cxn modelId="{88423558-56D6-4501-96F6-EA02F771C976}" type="presOf" srcId="{190922F3-6B84-4C0E-9C98-B390EF544AA8}" destId="{AA5ACF75-A2B0-4971-AB12-4B0DE7959B36}" srcOrd="0" destOrd="0" presId="urn:microsoft.com/office/officeart/2005/8/layout/matrix3"/>
    <dgm:cxn modelId="{DF9C867C-7489-48E7-97E5-4B69E4E97FAC}" srcId="{190922F3-6B84-4C0E-9C98-B390EF544AA8}" destId="{317240BE-266A-409B-B338-5FCDBEAFFD03}" srcOrd="3" destOrd="0" parTransId="{722A56D4-A75D-406E-8B54-D954A442065E}" sibTransId="{049BE256-A316-4A0A-9CB6-DDCE5E3674AB}"/>
    <dgm:cxn modelId="{2CF033A1-76FD-4704-B50E-072FEAAF51E2}" type="presOf" srcId="{42A60414-BFBA-4DA6-8881-525CF2C22623}" destId="{13EA69A9-FBAD-43BB-A516-393552BF8485}" srcOrd="0" destOrd="0" presId="urn:microsoft.com/office/officeart/2005/8/layout/matrix3"/>
    <dgm:cxn modelId="{AE7B62A3-4861-4A06-87FD-609F98B9A47A}" srcId="{190922F3-6B84-4C0E-9C98-B390EF544AA8}" destId="{B88BABBB-9A48-4522-8AC6-11A5041DF197}" srcOrd="2" destOrd="0" parTransId="{DB9A6F96-0660-4DC3-8E07-485BCB3ACEC7}" sibTransId="{B4C0D6C4-36D4-4700-9EB8-5A5A4F17D625}"/>
    <dgm:cxn modelId="{9E27B6B2-9873-4303-A788-B1500C09A696}" srcId="{715C4688-5B85-459C-A248-D783C0D4D5A7}" destId="{11BFACB7-E8BA-430E-B6E9-1C6CFDF42138}" srcOrd="0" destOrd="0" parTransId="{DEA9108D-24E0-4A30-8477-E71DE4481BA5}" sibTransId="{8E8F6B8E-3D9D-4830-969B-1F52107BC148}"/>
    <dgm:cxn modelId="{21A29ED8-3B18-402C-8818-E29E86583392}" srcId="{190922F3-6B84-4C0E-9C98-B390EF544AA8}" destId="{42A60414-BFBA-4DA6-8881-525CF2C22623}" srcOrd="1" destOrd="0" parTransId="{FA7A8E46-A1F5-49A6-A91B-63ADF48EA7FD}" sibTransId="{4EA06CE4-36E5-4E99-AEDF-67E3B96F38D7}"/>
    <dgm:cxn modelId="{00726BF2-362C-4F25-9481-A6740F13EA2E}" type="presOf" srcId="{317240BE-266A-409B-B338-5FCDBEAFFD03}" destId="{3DBF1A6A-0BF1-4ED6-B7E1-CA0F7DD12A13}" srcOrd="0" destOrd="0" presId="urn:microsoft.com/office/officeart/2005/8/layout/matrix3"/>
    <dgm:cxn modelId="{FCF83AA9-60D3-4D17-9118-DDBE67C4AABE}" type="presParOf" srcId="{AA5ACF75-A2B0-4971-AB12-4B0DE7959B36}" destId="{0FEE37E2-74DC-4181-921F-4EA3F2A05A9F}" srcOrd="0" destOrd="0" presId="urn:microsoft.com/office/officeart/2005/8/layout/matrix3"/>
    <dgm:cxn modelId="{FEE12150-43E9-4BC7-8A59-BB63B4C27382}" type="presParOf" srcId="{AA5ACF75-A2B0-4971-AB12-4B0DE7959B36}" destId="{B92DAF08-9A7B-491D-ADF9-03E220E02D12}" srcOrd="1" destOrd="0" presId="urn:microsoft.com/office/officeart/2005/8/layout/matrix3"/>
    <dgm:cxn modelId="{7A18DDBE-43FA-4633-8084-D12226F1A77B}" type="presParOf" srcId="{AA5ACF75-A2B0-4971-AB12-4B0DE7959B36}" destId="{13EA69A9-FBAD-43BB-A516-393552BF8485}" srcOrd="2" destOrd="0" presId="urn:microsoft.com/office/officeart/2005/8/layout/matrix3"/>
    <dgm:cxn modelId="{00F7E90E-3B23-4ED8-A117-A257B0DDD235}" type="presParOf" srcId="{AA5ACF75-A2B0-4971-AB12-4B0DE7959B36}" destId="{34ACD366-94D9-410B-BFA0-33E907678B90}" srcOrd="3" destOrd="0" presId="urn:microsoft.com/office/officeart/2005/8/layout/matrix3"/>
    <dgm:cxn modelId="{5B96706C-8510-4735-B55B-9C690F46421E}" type="presParOf" srcId="{AA5ACF75-A2B0-4971-AB12-4B0DE7959B36}" destId="{3DBF1A6A-0BF1-4ED6-B7E1-CA0F7DD12A1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52C917-2F05-4311-BC23-4D1B47D3EC58}"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hu-HU"/>
        </a:p>
      </dgm:t>
    </dgm:pt>
    <dgm:pt modelId="{4FF70411-4A9F-44EB-930B-A528C9D45560}">
      <dgm:prSet phldrT="[Szöveg]"/>
      <dgm:spPr/>
      <dgm:t>
        <a:bodyPr/>
        <a:lstStyle/>
        <a:p>
          <a:pPr>
            <a:buFont typeface="Arial" panose="020B0604020202020204" pitchFamily="34" charset="0"/>
            <a:buChar char="•"/>
          </a:pPr>
          <a:r>
            <a:rPr lang="hu-HU"/>
            <a:t>Who are my competitors, and where are they?</a:t>
          </a:r>
        </a:p>
      </dgm:t>
    </dgm:pt>
    <dgm:pt modelId="{6ED77319-2CCD-4077-B47C-2AEB370B986D}" type="parTrans" cxnId="{A4FEBE08-BA17-4E45-B9A1-F6C1F20A12DF}">
      <dgm:prSet/>
      <dgm:spPr/>
      <dgm:t>
        <a:bodyPr/>
        <a:lstStyle/>
        <a:p>
          <a:endParaRPr lang="hu-HU"/>
        </a:p>
      </dgm:t>
    </dgm:pt>
    <dgm:pt modelId="{581B2246-5C7F-4C8D-AEFE-CC4E1631F68D}" type="sibTrans" cxnId="{A4FEBE08-BA17-4E45-B9A1-F6C1F20A12DF}">
      <dgm:prSet/>
      <dgm:spPr/>
      <dgm:t>
        <a:bodyPr/>
        <a:lstStyle/>
        <a:p>
          <a:endParaRPr lang="hu-HU"/>
        </a:p>
      </dgm:t>
    </dgm:pt>
    <dgm:pt modelId="{DEC28EC8-DB8F-4D9C-AA2A-A90891AF706A}">
      <dgm:prSet phldrT="[Szöveg]"/>
      <dgm:spPr/>
      <dgm:t>
        <a:bodyPr/>
        <a:lstStyle/>
        <a:p>
          <a:pPr>
            <a:buFont typeface="Arial" panose="020B0604020202020204" pitchFamily="34" charset="0"/>
            <a:buChar char="•"/>
          </a:pPr>
          <a:r>
            <a:rPr lang="hu-HU" dirty="0"/>
            <a:t>Do they offer the same or a substitute product?</a:t>
          </a:r>
        </a:p>
      </dgm:t>
    </dgm:pt>
    <dgm:pt modelId="{018F8638-5970-48D8-B070-920802DC23F8}" type="parTrans" cxnId="{AF2B829B-3B08-43E2-A489-F85B3169C934}">
      <dgm:prSet/>
      <dgm:spPr/>
      <dgm:t>
        <a:bodyPr/>
        <a:lstStyle/>
        <a:p>
          <a:endParaRPr lang="hu-HU"/>
        </a:p>
      </dgm:t>
    </dgm:pt>
    <dgm:pt modelId="{5DD7E26A-F21D-4834-AAAD-6CC9D04BF915}" type="sibTrans" cxnId="{AF2B829B-3B08-43E2-A489-F85B3169C934}">
      <dgm:prSet/>
      <dgm:spPr/>
      <dgm:t>
        <a:bodyPr/>
        <a:lstStyle/>
        <a:p>
          <a:endParaRPr lang="hu-HU"/>
        </a:p>
      </dgm:t>
    </dgm:pt>
    <dgm:pt modelId="{9341FA71-CCB3-4DAE-85A0-E5CC26D8B380}">
      <dgm:prSet phldrT="[Szöveg]"/>
      <dgm:spPr/>
      <dgm:t>
        <a:bodyPr/>
        <a:lstStyle/>
        <a:p>
          <a:pPr>
            <a:buFont typeface="Arial" panose="020B0604020202020204" pitchFamily="34" charset="0"/>
            <a:buChar char="•"/>
          </a:pPr>
          <a:r>
            <a:rPr lang="hu-HU" dirty="0"/>
            <a:t>To what extent do our target groups overlap?</a:t>
          </a:r>
        </a:p>
      </dgm:t>
    </dgm:pt>
    <dgm:pt modelId="{0A836F40-8CB7-4BD4-A16A-764D88B6DC65}" type="parTrans" cxnId="{8A7F8863-E7D1-4A56-A7E7-ED67672457B9}">
      <dgm:prSet/>
      <dgm:spPr/>
      <dgm:t>
        <a:bodyPr/>
        <a:lstStyle/>
        <a:p>
          <a:endParaRPr lang="hu-HU"/>
        </a:p>
      </dgm:t>
    </dgm:pt>
    <dgm:pt modelId="{FE5E71A0-D373-4C14-B8E3-34566C65AFD8}" type="sibTrans" cxnId="{8A7F8863-E7D1-4A56-A7E7-ED67672457B9}">
      <dgm:prSet/>
      <dgm:spPr/>
      <dgm:t>
        <a:bodyPr/>
        <a:lstStyle/>
        <a:p>
          <a:endParaRPr lang="hu-HU"/>
        </a:p>
      </dgm:t>
    </dgm:pt>
    <dgm:pt modelId="{366D667F-32DA-480B-A7E9-486F85ACDB3D}">
      <dgm:prSet phldrT="[Szöveg]"/>
      <dgm:spPr/>
      <dgm:t>
        <a:bodyPr/>
        <a:lstStyle/>
        <a:p>
          <a:r>
            <a:rPr lang="hu-HU" dirty="0"/>
            <a:t>How long have they been in business?</a:t>
          </a:r>
        </a:p>
      </dgm:t>
    </dgm:pt>
    <dgm:pt modelId="{DD37B35D-07BE-463D-AA22-2DF690713C62}" type="parTrans" cxnId="{2EAF4A24-A63A-4FE5-9E5D-DA478D9B6784}">
      <dgm:prSet/>
      <dgm:spPr/>
      <dgm:t>
        <a:bodyPr/>
        <a:lstStyle/>
        <a:p>
          <a:endParaRPr lang="hu-HU"/>
        </a:p>
      </dgm:t>
    </dgm:pt>
    <dgm:pt modelId="{2F02AAF7-4B7E-4310-A71E-1E89299F5142}" type="sibTrans" cxnId="{2EAF4A24-A63A-4FE5-9E5D-DA478D9B6784}">
      <dgm:prSet/>
      <dgm:spPr/>
      <dgm:t>
        <a:bodyPr/>
        <a:lstStyle/>
        <a:p>
          <a:endParaRPr lang="hu-HU"/>
        </a:p>
      </dgm:t>
    </dgm:pt>
    <dgm:pt modelId="{EFB8CC05-4317-4FF6-8EAE-A881C1E930B4}">
      <dgm:prSet phldrT="[Szöveg]"/>
      <dgm:spPr/>
      <dgm:t>
        <a:bodyPr/>
        <a:lstStyle/>
        <a:p>
          <a:r>
            <a:rPr lang="hu-HU" dirty="0"/>
            <a:t>Have they had any turning points?</a:t>
          </a:r>
        </a:p>
      </dgm:t>
    </dgm:pt>
    <dgm:pt modelId="{6040FD6D-87C1-4F5D-AEE1-555FE5EE4FE2}" type="parTrans" cxnId="{0ED3BD7A-7F63-4DB1-A723-C9EF0EEA6203}">
      <dgm:prSet/>
      <dgm:spPr/>
      <dgm:t>
        <a:bodyPr/>
        <a:lstStyle/>
        <a:p>
          <a:endParaRPr lang="hu-HU"/>
        </a:p>
      </dgm:t>
    </dgm:pt>
    <dgm:pt modelId="{9DA95A0D-CC20-404B-89C0-79AF1EAA379F}" type="sibTrans" cxnId="{0ED3BD7A-7F63-4DB1-A723-C9EF0EEA6203}">
      <dgm:prSet/>
      <dgm:spPr/>
      <dgm:t>
        <a:bodyPr/>
        <a:lstStyle/>
        <a:p>
          <a:endParaRPr lang="hu-HU"/>
        </a:p>
      </dgm:t>
    </dgm:pt>
    <dgm:pt modelId="{BAFEB366-C012-4F8B-A6EF-558D4B5AAFE1}">
      <dgm:prSet phldrT="[Szöveg]"/>
      <dgm:spPr/>
      <dgm:t>
        <a:bodyPr/>
        <a:lstStyle/>
        <a:p>
          <a:pPr>
            <a:buFont typeface="Arial" panose="020B0604020202020204" pitchFamily="34" charset="0"/>
            <a:buChar char="•"/>
          </a:pPr>
          <a:r>
            <a:rPr lang="hu-HU"/>
            <a:t>How big are they? What is their financial situation?</a:t>
          </a:r>
          <a:endParaRPr lang="hu-HU" dirty="0"/>
        </a:p>
      </dgm:t>
    </dgm:pt>
    <dgm:pt modelId="{FECAEAE1-F17F-4CA8-8AC4-6A6FD715EF42}" type="parTrans" cxnId="{F9A8D7FC-4919-4C59-8ADD-F1D3693CD584}">
      <dgm:prSet/>
      <dgm:spPr/>
      <dgm:t>
        <a:bodyPr/>
        <a:lstStyle/>
        <a:p>
          <a:endParaRPr lang="hu-HU"/>
        </a:p>
      </dgm:t>
    </dgm:pt>
    <dgm:pt modelId="{8F2DCE70-97B5-403C-A0EB-B941C02F93A4}" type="sibTrans" cxnId="{F9A8D7FC-4919-4C59-8ADD-F1D3693CD584}">
      <dgm:prSet/>
      <dgm:spPr/>
      <dgm:t>
        <a:bodyPr/>
        <a:lstStyle/>
        <a:p>
          <a:endParaRPr lang="hu-HU"/>
        </a:p>
      </dgm:t>
    </dgm:pt>
    <dgm:pt modelId="{BAD634C1-703B-43D2-99E7-E77029DD24E7}">
      <dgm:prSet phldrT="[Szöveg]"/>
      <dgm:spPr/>
      <dgm:t>
        <a:bodyPr/>
        <a:lstStyle/>
        <a:p>
          <a:pPr>
            <a:buFont typeface="Arial" panose="020B0604020202020204" pitchFamily="34" charset="0"/>
            <a:buChar char="•"/>
          </a:pPr>
          <a:r>
            <a:rPr lang="hu-HU"/>
            <a:t>What benefits do they offer customers?</a:t>
          </a:r>
          <a:endParaRPr lang="hu-HU" dirty="0"/>
        </a:p>
      </dgm:t>
    </dgm:pt>
    <dgm:pt modelId="{BD19A5CF-54B1-48F6-A2DA-3EA057357020}" type="parTrans" cxnId="{5C568E02-8C7F-43EA-A35E-52B709D40665}">
      <dgm:prSet/>
      <dgm:spPr/>
      <dgm:t>
        <a:bodyPr/>
        <a:lstStyle/>
        <a:p>
          <a:endParaRPr lang="hu-HU"/>
        </a:p>
      </dgm:t>
    </dgm:pt>
    <dgm:pt modelId="{13820483-D6E0-4EC6-BA35-21CB42139BCC}" type="sibTrans" cxnId="{5C568E02-8C7F-43EA-A35E-52B709D40665}">
      <dgm:prSet/>
      <dgm:spPr/>
      <dgm:t>
        <a:bodyPr/>
        <a:lstStyle/>
        <a:p>
          <a:endParaRPr lang="hu-HU"/>
        </a:p>
      </dgm:t>
    </dgm:pt>
    <dgm:pt modelId="{27E28EBE-79E1-4726-A96F-157F5C408996}">
      <dgm:prSet phldrT="[Szöveg]"/>
      <dgm:spPr/>
      <dgm:t>
        <a:bodyPr/>
        <a:lstStyle/>
        <a:p>
          <a:pPr>
            <a:buFont typeface="Arial" panose="020B0604020202020204" pitchFamily="34" charset="0"/>
            <a:buChar char="•"/>
          </a:pPr>
          <a:r>
            <a:rPr lang="hu-HU" dirty="0"/>
            <a:t>What are their prices and pricing policies? </a:t>
          </a:r>
        </a:p>
      </dgm:t>
    </dgm:pt>
    <dgm:pt modelId="{FF01C778-AE71-4B3F-843A-63317FA1ED01}" type="parTrans" cxnId="{83B94234-1C61-4C04-9586-062A05CF905E}">
      <dgm:prSet/>
      <dgm:spPr/>
      <dgm:t>
        <a:bodyPr/>
        <a:lstStyle/>
        <a:p>
          <a:endParaRPr lang="hu-HU"/>
        </a:p>
      </dgm:t>
    </dgm:pt>
    <dgm:pt modelId="{2BC85238-A478-41E4-9958-598EB974D4D2}" type="sibTrans" cxnId="{83B94234-1C61-4C04-9586-062A05CF905E}">
      <dgm:prSet/>
      <dgm:spPr/>
      <dgm:t>
        <a:bodyPr/>
        <a:lstStyle/>
        <a:p>
          <a:endParaRPr lang="hu-HU"/>
        </a:p>
      </dgm:t>
    </dgm:pt>
    <dgm:pt modelId="{7F11D090-FDC7-4027-BC74-67892FFB2962}">
      <dgm:prSet phldrT="[Szöveg]"/>
      <dgm:spPr/>
      <dgm:t>
        <a:bodyPr/>
        <a:lstStyle/>
        <a:p>
          <a:pPr>
            <a:buFont typeface="Arial" panose="020B0604020202020204" pitchFamily="34" charset="0"/>
            <a:buChar char="•"/>
          </a:pPr>
          <a:r>
            <a:rPr lang="hu-HU" dirty="0"/>
            <a:t>What is their customer service like?</a:t>
          </a:r>
        </a:p>
      </dgm:t>
    </dgm:pt>
    <dgm:pt modelId="{09AA260D-0C31-4475-B46E-8ED934FCF28D}" type="parTrans" cxnId="{D3F36431-8289-46EA-B59F-CD0B430D4A8C}">
      <dgm:prSet/>
      <dgm:spPr/>
      <dgm:t>
        <a:bodyPr/>
        <a:lstStyle/>
        <a:p>
          <a:endParaRPr lang="hu-HU"/>
        </a:p>
      </dgm:t>
    </dgm:pt>
    <dgm:pt modelId="{39FBCF1E-C780-4239-AF7C-839AF9F6C6AB}" type="sibTrans" cxnId="{D3F36431-8289-46EA-B59F-CD0B430D4A8C}">
      <dgm:prSet/>
      <dgm:spPr/>
      <dgm:t>
        <a:bodyPr/>
        <a:lstStyle/>
        <a:p>
          <a:endParaRPr lang="hu-HU"/>
        </a:p>
      </dgm:t>
    </dgm:pt>
    <dgm:pt modelId="{8D35CC5D-1D7D-4661-A4C7-874B90AB53C0}">
      <dgm:prSet phldrT="[Szöveg]"/>
      <dgm:spPr/>
      <dgm:t>
        <a:bodyPr/>
        <a:lstStyle/>
        <a:p>
          <a:pPr>
            <a:buFont typeface="Arial" panose="020B0604020202020204" pitchFamily="34" charset="0"/>
            <a:buChar char="•"/>
          </a:pPr>
          <a:r>
            <a:rPr lang="hu-HU" dirty="0"/>
            <a:t>What is their marketing like? Do they have </a:t>
          </a:r>
          <a:r>
            <a:rPr lang="hu-HU" dirty="0" err="1"/>
            <a:t>a brand identity</a:t>
          </a:r>
          <a:r>
            <a:rPr lang="hu-HU" dirty="0"/>
            <a:t>? How active are they in their communications?</a:t>
          </a:r>
        </a:p>
      </dgm:t>
    </dgm:pt>
    <dgm:pt modelId="{90DE3064-3858-4285-A0DB-09BC8F38C5D6}" type="parTrans" cxnId="{813D55CB-6195-45FA-9084-3E922988C69F}">
      <dgm:prSet/>
      <dgm:spPr/>
      <dgm:t>
        <a:bodyPr/>
        <a:lstStyle/>
        <a:p>
          <a:endParaRPr lang="hu-HU"/>
        </a:p>
      </dgm:t>
    </dgm:pt>
    <dgm:pt modelId="{34125EFC-41C8-4527-B5CC-FB07B466081B}" type="sibTrans" cxnId="{813D55CB-6195-45FA-9084-3E922988C69F}">
      <dgm:prSet/>
      <dgm:spPr/>
      <dgm:t>
        <a:bodyPr/>
        <a:lstStyle/>
        <a:p>
          <a:endParaRPr lang="hu-HU"/>
        </a:p>
      </dgm:t>
    </dgm:pt>
    <dgm:pt modelId="{B4B08910-6B0E-4153-AAFB-8C0D82D6281C}">
      <dgm:prSet phldrT="[Szöveg]"/>
      <dgm:spPr/>
      <dgm:t>
        <a:bodyPr/>
        <a:lstStyle/>
        <a:p>
          <a:pPr>
            <a:buFont typeface="Arial" panose="020B0604020202020204" pitchFamily="34" charset="0"/>
            <a:buChar char="•"/>
          </a:pPr>
          <a:r>
            <a:rPr lang="hu-HU" dirty="0"/>
            <a:t>In what ways could we be better than them / in what ways are we better than them?</a:t>
          </a:r>
        </a:p>
      </dgm:t>
    </dgm:pt>
    <dgm:pt modelId="{1640A8AE-CF73-4C15-9F1E-2E6B4AF1B8C9}" type="parTrans" cxnId="{65F5FCD9-F0C2-480F-9578-12BA759395DC}">
      <dgm:prSet/>
      <dgm:spPr/>
      <dgm:t>
        <a:bodyPr/>
        <a:lstStyle/>
        <a:p>
          <a:endParaRPr lang="hu-HU"/>
        </a:p>
      </dgm:t>
    </dgm:pt>
    <dgm:pt modelId="{030F73FF-53A5-47EC-A076-17003A1B0413}" type="sibTrans" cxnId="{65F5FCD9-F0C2-480F-9578-12BA759395DC}">
      <dgm:prSet/>
      <dgm:spPr/>
      <dgm:t>
        <a:bodyPr/>
        <a:lstStyle/>
        <a:p>
          <a:endParaRPr lang="hu-HU"/>
        </a:p>
      </dgm:t>
    </dgm:pt>
    <dgm:pt modelId="{3BC084B0-F24F-4273-B7D5-E43364B56C94}">
      <dgm:prSet phldrT="[Szöveg]"/>
      <dgm:spPr/>
      <dgm:t>
        <a:bodyPr/>
        <a:lstStyle/>
        <a:p>
          <a:pPr>
            <a:buFont typeface="Arial" panose="020B0604020202020204" pitchFamily="34" charset="0"/>
            <a:buChar char="•"/>
          </a:pPr>
          <a:r>
            <a:rPr lang="hu-HU" dirty="0"/>
            <a:t>What can we learn from them? </a:t>
          </a:r>
        </a:p>
      </dgm:t>
    </dgm:pt>
    <dgm:pt modelId="{040D16BC-19B4-4818-A55B-D05187DADCC4}" type="parTrans" cxnId="{30302C94-81A1-4049-B1B7-5412A175D048}">
      <dgm:prSet/>
      <dgm:spPr/>
      <dgm:t>
        <a:bodyPr/>
        <a:lstStyle/>
        <a:p>
          <a:endParaRPr lang="hu-HU"/>
        </a:p>
      </dgm:t>
    </dgm:pt>
    <dgm:pt modelId="{5B41451E-CA8E-4179-BAF4-F5004DEF1FD6}" type="sibTrans" cxnId="{30302C94-81A1-4049-B1B7-5412A175D048}">
      <dgm:prSet/>
      <dgm:spPr/>
      <dgm:t>
        <a:bodyPr/>
        <a:lstStyle/>
        <a:p>
          <a:endParaRPr lang="hu-HU"/>
        </a:p>
      </dgm:t>
    </dgm:pt>
    <dgm:pt modelId="{8B388CA8-34AA-4169-9F44-1030C5008166}">
      <dgm:prSet phldrT="[Szöveg]"/>
      <dgm:spPr/>
      <dgm:t>
        <a:bodyPr/>
        <a:lstStyle/>
        <a:p>
          <a:pPr>
            <a:buFont typeface="Arial" panose="020B0604020202020204" pitchFamily="34" charset="0"/>
            <a:buChar char="•"/>
          </a:pPr>
          <a:r>
            <a:rPr lang="hu-HU"/>
            <a:t>Their possible reactions to our market entry....</a:t>
          </a:r>
          <a:endParaRPr lang="hu-HU" dirty="0"/>
        </a:p>
      </dgm:t>
    </dgm:pt>
    <dgm:pt modelId="{5D491005-EF31-4D4E-A49E-D53AE6B4EE81}" type="parTrans" cxnId="{54B856AD-9AAD-41C7-8A37-CC1CEBDA4CCB}">
      <dgm:prSet/>
      <dgm:spPr/>
      <dgm:t>
        <a:bodyPr/>
        <a:lstStyle/>
        <a:p>
          <a:endParaRPr lang="hu-HU"/>
        </a:p>
      </dgm:t>
    </dgm:pt>
    <dgm:pt modelId="{38025A68-5B28-4F2E-8E58-A706C90B770B}" type="sibTrans" cxnId="{54B856AD-9AAD-41C7-8A37-CC1CEBDA4CCB}">
      <dgm:prSet/>
      <dgm:spPr/>
      <dgm:t>
        <a:bodyPr/>
        <a:lstStyle/>
        <a:p>
          <a:endParaRPr lang="hu-HU"/>
        </a:p>
      </dgm:t>
    </dgm:pt>
    <dgm:pt modelId="{74CFEC77-F97F-4D81-9417-C82479404183}" type="pres">
      <dgm:prSet presAssocID="{8F52C917-2F05-4311-BC23-4D1B47D3EC58}" presName="Name0" presStyleCnt="0">
        <dgm:presLayoutVars>
          <dgm:chMax/>
          <dgm:chPref/>
          <dgm:dir/>
        </dgm:presLayoutVars>
      </dgm:prSet>
      <dgm:spPr/>
    </dgm:pt>
    <dgm:pt modelId="{C0934B22-9068-4862-9EAF-C5452065F53A}" type="pres">
      <dgm:prSet presAssocID="{4FF70411-4A9F-44EB-930B-A528C9D45560}" presName="parenttextcomposite" presStyleCnt="0"/>
      <dgm:spPr/>
    </dgm:pt>
    <dgm:pt modelId="{8207C71A-EB0B-49F5-8EFF-DB342D3A3466}" type="pres">
      <dgm:prSet presAssocID="{4FF70411-4A9F-44EB-930B-A528C9D45560}" presName="parenttext" presStyleLbl="revTx" presStyleIdx="0" presStyleCnt="13">
        <dgm:presLayoutVars>
          <dgm:chMax/>
          <dgm:chPref val="2"/>
          <dgm:bulletEnabled val="1"/>
        </dgm:presLayoutVars>
      </dgm:prSet>
      <dgm:spPr/>
    </dgm:pt>
    <dgm:pt modelId="{C4414EEB-2397-4257-A637-CB4BA4BF4D74}" type="pres">
      <dgm:prSet presAssocID="{4FF70411-4A9F-44EB-930B-A528C9D45560}" presName="parallelogramComposite" presStyleCnt="0"/>
      <dgm:spPr/>
    </dgm:pt>
    <dgm:pt modelId="{8B742F95-548D-4DAA-A6F0-D495BAFF5A61}" type="pres">
      <dgm:prSet presAssocID="{4FF70411-4A9F-44EB-930B-A528C9D45560}" presName="parallelogram1" presStyleLbl="alignNode1" presStyleIdx="0" presStyleCnt="91"/>
      <dgm:spPr/>
    </dgm:pt>
    <dgm:pt modelId="{3EE0162C-8CA3-4E4F-ADE0-AE9A4A3D477B}" type="pres">
      <dgm:prSet presAssocID="{4FF70411-4A9F-44EB-930B-A528C9D45560}" presName="parallelogram2" presStyleLbl="alignNode1" presStyleIdx="1" presStyleCnt="91"/>
      <dgm:spPr/>
    </dgm:pt>
    <dgm:pt modelId="{209C719D-A05A-4575-BE5F-8B659E591719}" type="pres">
      <dgm:prSet presAssocID="{4FF70411-4A9F-44EB-930B-A528C9D45560}" presName="parallelogram3" presStyleLbl="alignNode1" presStyleIdx="2" presStyleCnt="91"/>
      <dgm:spPr/>
    </dgm:pt>
    <dgm:pt modelId="{FE3CE7DF-61DE-47F2-8699-1390F022D242}" type="pres">
      <dgm:prSet presAssocID="{4FF70411-4A9F-44EB-930B-A528C9D45560}" presName="parallelogram4" presStyleLbl="alignNode1" presStyleIdx="3" presStyleCnt="91"/>
      <dgm:spPr/>
    </dgm:pt>
    <dgm:pt modelId="{8B325F26-E0AC-448F-AC9F-D62F8008AD24}" type="pres">
      <dgm:prSet presAssocID="{4FF70411-4A9F-44EB-930B-A528C9D45560}" presName="parallelogram5" presStyleLbl="alignNode1" presStyleIdx="4" presStyleCnt="91"/>
      <dgm:spPr/>
    </dgm:pt>
    <dgm:pt modelId="{491C9D3A-5C83-4201-9F15-49BE6D2B7376}" type="pres">
      <dgm:prSet presAssocID="{4FF70411-4A9F-44EB-930B-A528C9D45560}" presName="parallelogram6" presStyleLbl="alignNode1" presStyleIdx="5" presStyleCnt="91"/>
      <dgm:spPr/>
    </dgm:pt>
    <dgm:pt modelId="{5D402EE9-1490-4585-AFD4-B4E928FD6FCE}" type="pres">
      <dgm:prSet presAssocID="{4FF70411-4A9F-44EB-930B-A528C9D45560}" presName="parallelogram7" presStyleLbl="alignNode1" presStyleIdx="6" presStyleCnt="91"/>
      <dgm:spPr/>
    </dgm:pt>
    <dgm:pt modelId="{F37B2ECC-9D5D-4A12-822A-A22F68BBFB73}" type="pres">
      <dgm:prSet presAssocID="{581B2246-5C7F-4C8D-AEFE-CC4E1631F68D}" presName="sibTrans" presStyleCnt="0"/>
      <dgm:spPr/>
    </dgm:pt>
    <dgm:pt modelId="{B07011D8-53EB-4552-8B41-AD2C73E053BC}" type="pres">
      <dgm:prSet presAssocID="{DEC28EC8-DB8F-4D9C-AA2A-A90891AF706A}" presName="parenttextcomposite" presStyleCnt="0"/>
      <dgm:spPr/>
    </dgm:pt>
    <dgm:pt modelId="{51A8FF6B-B0A5-45E7-87BA-FAC763506B7E}" type="pres">
      <dgm:prSet presAssocID="{DEC28EC8-DB8F-4D9C-AA2A-A90891AF706A}" presName="parenttext" presStyleLbl="revTx" presStyleIdx="1" presStyleCnt="13">
        <dgm:presLayoutVars>
          <dgm:chMax/>
          <dgm:chPref val="2"/>
          <dgm:bulletEnabled val="1"/>
        </dgm:presLayoutVars>
      </dgm:prSet>
      <dgm:spPr/>
    </dgm:pt>
    <dgm:pt modelId="{DC30F947-2F7D-49C7-8C97-4BECFC8AA386}" type="pres">
      <dgm:prSet presAssocID="{DEC28EC8-DB8F-4D9C-AA2A-A90891AF706A}" presName="parallelogramComposite" presStyleCnt="0"/>
      <dgm:spPr/>
    </dgm:pt>
    <dgm:pt modelId="{E22F534D-CD79-4D3D-94C4-BBBD8EF9F78C}" type="pres">
      <dgm:prSet presAssocID="{DEC28EC8-DB8F-4D9C-AA2A-A90891AF706A}" presName="parallelogram1" presStyleLbl="alignNode1" presStyleIdx="7" presStyleCnt="91"/>
      <dgm:spPr/>
    </dgm:pt>
    <dgm:pt modelId="{F44DF0F7-BECF-4DF5-986D-BEDA6DA1EBE9}" type="pres">
      <dgm:prSet presAssocID="{DEC28EC8-DB8F-4D9C-AA2A-A90891AF706A}" presName="parallelogram2" presStyleLbl="alignNode1" presStyleIdx="8" presStyleCnt="91"/>
      <dgm:spPr/>
    </dgm:pt>
    <dgm:pt modelId="{CD355494-6CE2-48B5-A139-AB3835D16AFD}" type="pres">
      <dgm:prSet presAssocID="{DEC28EC8-DB8F-4D9C-AA2A-A90891AF706A}" presName="parallelogram3" presStyleLbl="alignNode1" presStyleIdx="9" presStyleCnt="91"/>
      <dgm:spPr/>
    </dgm:pt>
    <dgm:pt modelId="{0E7C1967-12B8-4696-9DBF-3FEE3C318235}" type="pres">
      <dgm:prSet presAssocID="{DEC28EC8-DB8F-4D9C-AA2A-A90891AF706A}" presName="parallelogram4" presStyleLbl="alignNode1" presStyleIdx="10" presStyleCnt="91"/>
      <dgm:spPr/>
    </dgm:pt>
    <dgm:pt modelId="{ECD51774-4581-44F1-9377-267EEC191A23}" type="pres">
      <dgm:prSet presAssocID="{DEC28EC8-DB8F-4D9C-AA2A-A90891AF706A}" presName="parallelogram5" presStyleLbl="alignNode1" presStyleIdx="11" presStyleCnt="91"/>
      <dgm:spPr/>
    </dgm:pt>
    <dgm:pt modelId="{7342F0C4-2B49-4AB9-A463-8AFA22661EE9}" type="pres">
      <dgm:prSet presAssocID="{DEC28EC8-DB8F-4D9C-AA2A-A90891AF706A}" presName="parallelogram6" presStyleLbl="alignNode1" presStyleIdx="12" presStyleCnt="91"/>
      <dgm:spPr/>
    </dgm:pt>
    <dgm:pt modelId="{CC7BA2D6-A78D-4739-992C-12C23CC7D915}" type="pres">
      <dgm:prSet presAssocID="{DEC28EC8-DB8F-4D9C-AA2A-A90891AF706A}" presName="parallelogram7" presStyleLbl="alignNode1" presStyleIdx="13" presStyleCnt="91"/>
      <dgm:spPr/>
    </dgm:pt>
    <dgm:pt modelId="{15975025-2D9A-4B61-A95B-EF81829300C2}" type="pres">
      <dgm:prSet presAssocID="{5DD7E26A-F21D-4834-AAAD-6CC9D04BF915}" presName="sibTrans" presStyleCnt="0"/>
      <dgm:spPr/>
    </dgm:pt>
    <dgm:pt modelId="{56C0A0B8-463F-4D72-8730-62D0464A9229}" type="pres">
      <dgm:prSet presAssocID="{9341FA71-CCB3-4DAE-85A0-E5CC26D8B380}" presName="parenttextcomposite" presStyleCnt="0"/>
      <dgm:spPr/>
    </dgm:pt>
    <dgm:pt modelId="{17B4E202-4239-4709-8C3B-9818C5947376}" type="pres">
      <dgm:prSet presAssocID="{9341FA71-CCB3-4DAE-85A0-E5CC26D8B380}" presName="parenttext" presStyleLbl="revTx" presStyleIdx="2" presStyleCnt="13">
        <dgm:presLayoutVars>
          <dgm:chMax/>
          <dgm:chPref val="2"/>
          <dgm:bulletEnabled val="1"/>
        </dgm:presLayoutVars>
      </dgm:prSet>
      <dgm:spPr/>
    </dgm:pt>
    <dgm:pt modelId="{BE421BA6-93E7-4669-8C6E-33F10E2ED155}" type="pres">
      <dgm:prSet presAssocID="{9341FA71-CCB3-4DAE-85A0-E5CC26D8B380}" presName="parallelogramComposite" presStyleCnt="0"/>
      <dgm:spPr/>
    </dgm:pt>
    <dgm:pt modelId="{7D558018-F134-4510-B40C-67F9BB9F3FFF}" type="pres">
      <dgm:prSet presAssocID="{9341FA71-CCB3-4DAE-85A0-E5CC26D8B380}" presName="parallelogram1" presStyleLbl="alignNode1" presStyleIdx="14" presStyleCnt="91"/>
      <dgm:spPr/>
    </dgm:pt>
    <dgm:pt modelId="{EA326C46-746B-4768-B522-CB72376FC9EA}" type="pres">
      <dgm:prSet presAssocID="{9341FA71-CCB3-4DAE-85A0-E5CC26D8B380}" presName="parallelogram2" presStyleLbl="alignNode1" presStyleIdx="15" presStyleCnt="91"/>
      <dgm:spPr/>
    </dgm:pt>
    <dgm:pt modelId="{25CC156E-2A06-43A9-95E8-94534ECF9B88}" type="pres">
      <dgm:prSet presAssocID="{9341FA71-CCB3-4DAE-85A0-E5CC26D8B380}" presName="parallelogram3" presStyleLbl="alignNode1" presStyleIdx="16" presStyleCnt="91"/>
      <dgm:spPr/>
    </dgm:pt>
    <dgm:pt modelId="{1955E8EF-C343-453D-947E-EEFF074430A0}" type="pres">
      <dgm:prSet presAssocID="{9341FA71-CCB3-4DAE-85A0-E5CC26D8B380}" presName="parallelogram4" presStyleLbl="alignNode1" presStyleIdx="17" presStyleCnt="91"/>
      <dgm:spPr/>
    </dgm:pt>
    <dgm:pt modelId="{15317373-EF64-4BC0-A318-A745A3D7D766}" type="pres">
      <dgm:prSet presAssocID="{9341FA71-CCB3-4DAE-85A0-E5CC26D8B380}" presName="parallelogram5" presStyleLbl="alignNode1" presStyleIdx="18" presStyleCnt="91"/>
      <dgm:spPr/>
    </dgm:pt>
    <dgm:pt modelId="{B9F75495-F306-4993-B094-FD18A47BE7F1}" type="pres">
      <dgm:prSet presAssocID="{9341FA71-CCB3-4DAE-85A0-E5CC26D8B380}" presName="parallelogram6" presStyleLbl="alignNode1" presStyleIdx="19" presStyleCnt="91"/>
      <dgm:spPr/>
    </dgm:pt>
    <dgm:pt modelId="{65EF3000-3EEE-449E-AA98-BC88B477CCEF}" type="pres">
      <dgm:prSet presAssocID="{9341FA71-CCB3-4DAE-85A0-E5CC26D8B380}" presName="parallelogram7" presStyleLbl="alignNode1" presStyleIdx="20" presStyleCnt="91"/>
      <dgm:spPr/>
    </dgm:pt>
    <dgm:pt modelId="{DC2D2307-84B4-4D4B-BC6D-BB15F852DFDA}" type="pres">
      <dgm:prSet presAssocID="{FE5E71A0-D373-4C14-B8E3-34566C65AFD8}" presName="sibTrans" presStyleCnt="0"/>
      <dgm:spPr/>
    </dgm:pt>
    <dgm:pt modelId="{6CDF9D3C-719B-498B-B0B1-D1E74FBD31C6}" type="pres">
      <dgm:prSet presAssocID="{366D667F-32DA-480B-A7E9-486F85ACDB3D}" presName="parenttextcomposite" presStyleCnt="0"/>
      <dgm:spPr/>
    </dgm:pt>
    <dgm:pt modelId="{AB1EF99B-5F61-459E-8946-E71CD3B7D297}" type="pres">
      <dgm:prSet presAssocID="{366D667F-32DA-480B-A7E9-486F85ACDB3D}" presName="parenttext" presStyleLbl="revTx" presStyleIdx="3" presStyleCnt="13">
        <dgm:presLayoutVars>
          <dgm:chMax/>
          <dgm:chPref val="2"/>
          <dgm:bulletEnabled val="1"/>
        </dgm:presLayoutVars>
      </dgm:prSet>
      <dgm:spPr/>
    </dgm:pt>
    <dgm:pt modelId="{B71D4119-3EFA-46FB-BFD3-FE1813A2670C}" type="pres">
      <dgm:prSet presAssocID="{366D667F-32DA-480B-A7E9-486F85ACDB3D}" presName="parallelogramComposite" presStyleCnt="0"/>
      <dgm:spPr/>
    </dgm:pt>
    <dgm:pt modelId="{F8F204DD-B59F-41D0-9CEE-AA50EA304D10}" type="pres">
      <dgm:prSet presAssocID="{366D667F-32DA-480B-A7E9-486F85ACDB3D}" presName="parallelogram1" presStyleLbl="alignNode1" presStyleIdx="21" presStyleCnt="91"/>
      <dgm:spPr/>
    </dgm:pt>
    <dgm:pt modelId="{68FD739E-6ADF-4508-91B3-EDE541EFD395}" type="pres">
      <dgm:prSet presAssocID="{366D667F-32DA-480B-A7E9-486F85ACDB3D}" presName="parallelogram2" presStyleLbl="alignNode1" presStyleIdx="22" presStyleCnt="91"/>
      <dgm:spPr/>
    </dgm:pt>
    <dgm:pt modelId="{F18AFB12-49A3-4CF5-8699-6F63B474FFD2}" type="pres">
      <dgm:prSet presAssocID="{366D667F-32DA-480B-A7E9-486F85ACDB3D}" presName="parallelogram3" presStyleLbl="alignNode1" presStyleIdx="23" presStyleCnt="91"/>
      <dgm:spPr/>
    </dgm:pt>
    <dgm:pt modelId="{21232C37-6CD4-4316-939F-B873DEA04DD5}" type="pres">
      <dgm:prSet presAssocID="{366D667F-32DA-480B-A7E9-486F85ACDB3D}" presName="parallelogram4" presStyleLbl="alignNode1" presStyleIdx="24" presStyleCnt="91"/>
      <dgm:spPr/>
    </dgm:pt>
    <dgm:pt modelId="{2169C729-8736-432E-8540-8D223E4AF12A}" type="pres">
      <dgm:prSet presAssocID="{366D667F-32DA-480B-A7E9-486F85ACDB3D}" presName="parallelogram5" presStyleLbl="alignNode1" presStyleIdx="25" presStyleCnt="91"/>
      <dgm:spPr/>
    </dgm:pt>
    <dgm:pt modelId="{AA7F4B43-2FF1-4277-8EC7-4D1B4462860C}" type="pres">
      <dgm:prSet presAssocID="{366D667F-32DA-480B-A7E9-486F85ACDB3D}" presName="parallelogram6" presStyleLbl="alignNode1" presStyleIdx="26" presStyleCnt="91"/>
      <dgm:spPr/>
    </dgm:pt>
    <dgm:pt modelId="{A47FB3FA-85B3-43FF-82E0-3E9F999F87C0}" type="pres">
      <dgm:prSet presAssocID="{366D667F-32DA-480B-A7E9-486F85ACDB3D}" presName="parallelogram7" presStyleLbl="alignNode1" presStyleIdx="27" presStyleCnt="91"/>
      <dgm:spPr/>
    </dgm:pt>
    <dgm:pt modelId="{E2EE0E8D-B795-42A4-91C8-01054D1D4649}" type="pres">
      <dgm:prSet presAssocID="{2F02AAF7-4B7E-4310-A71E-1E89299F5142}" presName="sibTrans" presStyleCnt="0"/>
      <dgm:spPr/>
    </dgm:pt>
    <dgm:pt modelId="{739EB7C6-D83A-4819-9FBD-6519EB6B062E}" type="pres">
      <dgm:prSet presAssocID="{EFB8CC05-4317-4FF6-8EAE-A881C1E930B4}" presName="parenttextcomposite" presStyleCnt="0"/>
      <dgm:spPr/>
    </dgm:pt>
    <dgm:pt modelId="{9005ACB5-0A4F-4290-8750-6CE85826E08C}" type="pres">
      <dgm:prSet presAssocID="{EFB8CC05-4317-4FF6-8EAE-A881C1E930B4}" presName="parenttext" presStyleLbl="revTx" presStyleIdx="4" presStyleCnt="13">
        <dgm:presLayoutVars>
          <dgm:chMax/>
          <dgm:chPref val="2"/>
          <dgm:bulletEnabled val="1"/>
        </dgm:presLayoutVars>
      </dgm:prSet>
      <dgm:spPr/>
    </dgm:pt>
    <dgm:pt modelId="{C93933E4-E3E8-4351-B9E9-AA71F02FB267}" type="pres">
      <dgm:prSet presAssocID="{EFB8CC05-4317-4FF6-8EAE-A881C1E930B4}" presName="parallelogramComposite" presStyleCnt="0"/>
      <dgm:spPr/>
    </dgm:pt>
    <dgm:pt modelId="{AE77704A-80A7-4641-91FB-E8737A416159}" type="pres">
      <dgm:prSet presAssocID="{EFB8CC05-4317-4FF6-8EAE-A881C1E930B4}" presName="parallelogram1" presStyleLbl="alignNode1" presStyleIdx="28" presStyleCnt="91"/>
      <dgm:spPr/>
    </dgm:pt>
    <dgm:pt modelId="{1B4BE734-91DE-4417-B9ED-477A1D2599B0}" type="pres">
      <dgm:prSet presAssocID="{EFB8CC05-4317-4FF6-8EAE-A881C1E930B4}" presName="parallelogram2" presStyleLbl="alignNode1" presStyleIdx="29" presStyleCnt="91"/>
      <dgm:spPr/>
    </dgm:pt>
    <dgm:pt modelId="{301E9E9E-A51C-47C0-9C92-12D95601B894}" type="pres">
      <dgm:prSet presAssocID="{EFB8CC05-4317-4FF6-8EAE-A881C1E930B4}" presName="parallelogram3" presStyleLbl="alignNode1" presStyleIdx="30" presStyleCnt="91"/>
      <dgm:spPr/>
    </dgm:pt>
    <dgm:pt modelId="{CCE6A7C4-DF26-4F75-874A-21328338BCB6}" type="pres">
      <dgm:prSet presAssocID="{EFB8CC05-4317-4FF6-8EAE-A881C1E930B4}" presName="parallelogram4" presStyleLbl="alignNode1" presStyleIdx="31" presStyleCnt="91"/>
      <dgm:spPr/>
    </dgm:pt>
    <dgm:pt modelId="{AE191FF8-3E9D-4F8E-8BE9-DBD83343D2B1}" type="pres">
      <dgm:prSet presAssocID="{EFB8CC05-4317-4FF6-8EAE-A881C1E930B4}" presName="parallelogram5" presStyleLbl="alignNode1" presStyleIdx="32" presStyleCnt="91"/>
      <dgm:spPr/>
    </dgm:pt>
    <dgm:pt modelId="{3CF0E6F1-2FE4-4BB6-8C6F-A4DEFEA5A052}" type="pres">
      <dgm:prSet presAssocID="{EFB8CC05-4317-4FF6-8EAE-A881C1E930B4}" presName="parallelogram6" presStyleLbl="alignNode1" presStyleIdx="33" presStyleCnt="91"/>
      <dgm:spPr/>
    </dgm:pt>
    <dgm:pt modelId="{D6B3AE01-A638-4484-9119-9577DF9397DE}" type="pres">
      <dgm:prSet presAssocID="{EFB8CC05-4317-4FF6-8EAE-A881C1E930B4}" presName="parallelogram7" presStyleLbl="alignNode1" presStyleIdx="34" presStyleCnt="91"/>
      <dgm:spPr/>
    </dgm:pt>
    <dgm:pt modelId="{9882DC20-1636-4296-ADAE-C357B697D675}" type="pres">
      <dgm:prSet presAssocID="{9DA95A0D-CC20-404B-89C0-79AF1EAA379F}" presName="sibTrans" presStyleCnt="0"/>
      <dgm:spPr/>
    </dgm:pt>
    <dgm:pt modelId="{5C92E424-B6AB-426C-9470-A81B2A803D48}" type="pres">
      <dgm:prSet presAssocID="{BAFEB366-C012-4F8B-A6EF-558D4B5AAFE1}" presName="parenttextcomposite" presStyleCnt="0"/>
      <dgm:spPr/>
    </dgm:pt>
    <dgm:pt modelId="{C6E7385F-0179-482E-9BA9-FDCD1F802E06}" type="pres">
      <dgm:prSet presAssocID="{BAFEB366-C012-4F8B-A6EF-558D4B5AAFE1}" presName="parenttext" presStyleLbl="revTx" presStyleIdx="5" presStyleCnt="13">
        <dgm:presLayoutVars>
          <dgm:chMax/>
          <dgm:chPref val="2"/>
          <dgm:bulletEnabled val="1"/>
        </dgm:presLayoutVars>
      </dgm:prSet>
      <dgm:spPr/>
    </dgm:pt>
    <dgm:pt modelId="{05F15F9C-7DBD-4D3C-8B6B-829368561936}" type="pres">
      <dgm:prSet presAssocID="{BAFEB366-C012-4F8B-A6EF-558D4B5AAFE1}" presName="parallelogramComposite" presStyleCnt="0"/>
      <dgm:spPr/>
    </dgm:pt>
    <dgm:pt modelId="{3A456611-21D8-4549-A417-7451A567BDFF}" type="pres">
      <dgm:prSet presAssocID="{BAFEB366-C012-4F8B-A6EF-558D4B5AAFE1}" presName="parallelogram1" presStyleLbl="alignNode1" presStyleIdx="35" presStyleCnt="91"/>
      <dgm:spPr/>
    </dgm:pt>
    <dgm:pt modelId="{CE9E88C2-7639-49BA-9860-70ACD30B3778}" type="pres">
      <dgm:prSet presAssocID="{BAFEB366-C012-4F8B-A6EF-558D4B5AAFE1}" presName="parallelogram2" presStyleLbl="alignNode1" presStyleIdx="36" presStyleCnt="91"/>
      <dgm:spPr/>
    </dgm:pt>
    <dgm:pt modelId="{05F29D19-3563-4387-A28B-E9B3E10671DB}" type="pres">
      <dgm:prSet presAssocID="{BAFEB366-C012-4F8B-A6EF-558D4B5AAFE1}" presName="parallelogram3" presStyleLbl="alignNode1" presStyleIdx="37" presStyleCnt="91"/>
      <dgm:spPr/>
    </dgm:pt>
    <dgm:pt modelId="{E3C1B751-9491-4E58-8132-7392E1998FAB}" type="pres">
      <dgm:prSet presAssocID="{BAFEB366-C012-4F8B-A6EF-558D4B5AAFE1}" presName="parallelogram4" presStyleLbl="alignNode1" presStyleIdx="38" presStyleCnt="91"/>
      <dgm:spPr/>
    </dgm:pt>
    <dgm:pt modelId="{524A358B-6EEC-4EFB-A454-AC4FCB953C64}" type="pres">
      <dgm:prSet presAssocID="{BAFEB366-C012-4F8B-A6EF-558D4B5AAFE1}" presName="parallelogram5" presStyleLbl="alignNode1" presStyleIdx="39" presStyleCnt="91"/>
      <dgm:spPr/>
    </dgm:pt>
    <dgm:pt modelId="{E2218D8B-2E89-40F8-9BAB-86CAACD0F22E}" type="pres">
      <dgm:prSet presAssocID="{BAFEB366-C012-4F8B-A6EF-558D4B5AAFE1}" presName="parallelogram6" presStyleLbl="alignNode1" presStyleIdx="40" presStyleCnt="91"/>
      <dgm:spPr/>
    </dgm:pt>
    <dgm:pt modelId="{3387F800-C6E6-4A6E-9DBB-DD11CEC74CDF}" type="pres">
      <dgm:prSet presAssocID="{BAFEB366-C012-4F8B-A6EF-558D4B5AAFE1}" presName="parallelogram7" presStyleLbl="alignNode1" presStyleIdx="41" presStyleCnt="91"/>
      <dgm:spPr/>
    </dgm:pt>
    <dgm:pt modelId="{D04C2C7A-1F34-4924-8F67-69220DF433BD}" type="pres">
      <dgm:prSet presAssocID="{8F2DCE70-97B5-403C-A0EB-B941C02F93A4}" presName="sibTrans" presStyleCnt="0"/>
      <dgm:spPr/>
    </dgm:pt>
    <dgm:pt modelId="{B4690861-836E-43E3-981C-530BB3E74E6F}" type="pres">
      <dgm:prSet presAssocID="{BAD634C1-703B-43D2-99E7-E77029DD24E7}" presName="parenttextcomposite" presStyleCnt="0"/>
      <dgm:spPr/>
    </dgm:pt>
    <dgm:pt modelId="{3374A423-A9AC-42A7-808D-B1D0E9B988CF}" type="pres">
      <dgm:prSet presAssocID="{BAD634C1-703B-43D2-99E7-E77029DD24E7}" presName="parenttext" presStyleLbl="revTx" presStyleIdx="6" presStyleCnt="13">
        <dgm:presLayoutVars>
          <dgm:chMax/>
          <dgm:chPref val="2"/>
          <dgm:bulletEnabled val="1"/>
        </dgm:presLayoutVars>
      </dgm:prSet>
      <dgm:spPr/>
    </dgm:pt>
    <dgm:pt modelId="{51C53548-4709-4DDA-85FF-7D18E4BDFFD1}" type="pres">
      <dgm:prSet presAssocID="{BAD634C1-703B-43D2-99E7-E77029DD24E7}" presName="parallelogramComposite" presStyleCnt="0"/>
      <dgm:spPr/>
    </dgm:pt>
    <dgm:pt modelId="{48FF9FC2-B1D2-4B71-86EF-EFEA000E11A4}" type="pres">
      <dgm:prSet presAssocID="{BAD634C1-703B-43D2-99E7-E77029DD24E7}" presName="parallelogram1" presStyleLbl="alignNode1" presStyleIdx="42" presStyleCnt="91"/>
      <dgm:spPr/>
    </dgm:pt>
    <dgm:pt modelId="{7D9169A9-959A-473F-8CF8-80F6B2565780}" type="pres">
      <dgm:prSet presAssocID="{BAD634C1-703B-43D2-99E7-E77029DD24E7}" presName="parallelogram2" presStyleLbl="alignNode1" presStyleIdx="43" presStyleCnt="91"/>
      <dgm:spPr/>
    </dgm:pt>
    <dgm:pt modelId="{44961710-8760-4546-A021-51CD9CEEA876}" type="pres">
      <dgm:prSet presAssocID="{BAD634C1-703B-43D2-99E7-E77029DD24E7}" presName="parallelogram3" presStyleLbl="alignNode1" presStyleIdx="44" presStyleCnt="91"/>
      <dgm:spPr/>
    </dgm:pt>
    <dgm:pt modelId="{EE8E31B1-F10E-4B15-B016-011EC7E27B4E}" type="pres">
      <dgm:prSet presAssocID="{BAD634C1-703B-43D2-99E7-E77029DD24E7}" presName="parallelogram4" presStyleLbl="alignNode1" presStyleIdx="45" presStyleCnt="91"/>
      <dgm:spPr/>
    </dgm:pt>
    <dgm:pt modelId="{6A2CC0AE-0FE1-43A8-9BC6-2E324DA8E169}" type="pres">
      <dgm:prSet presAssocID="{BAD634C1-703B-43D2-99E7-E77029DD24E7}" presName="parallelogram5" presStyleLbl="alignNode1" presStyleIdx="46" presStyleCnt="91"/>
      <dgm:spPr/>
    </dgm:pt>
    <dgm:pt modelId="{0F111702-B281-453A-B470-6980065F6CCB}" type="pres">
      <dgm:prSet presAssocID="{BAD634C1-703B-43D2-99E7-E77029DD24E7}" presName="parallelogram6" presStyleLbl="alignNode1" presStyleIdx="47" presStyleCnt="91"/>
      <dgm:spPr/>
    </dgm:pt>
    <dgm:pt modelId="{DD1828BA-EEDE-4B95-9B02-A9471B62CED6}" type="pres">
      <dgm:prSet presAssocID="{BAD634C1-703B-43D2-99E7-E77029DD24E7}" presName="parallelogram7" presStyleLbl="alignNode1" presStyleIdx="48" presStyleCnt="91"/>
      <dgm:spPr/>
    </dgm:pt>
    <dgm:pt modelId="{FBAD3907-E3FF-4295-8E77-535FB68B7ADD}" type="pres">
      <dgm:prSet presAssocID="{13820483-D6E0-4EC6-BA35-21CB42139BCC}" presName="sibTrans" presStyleCnt="0"/>
      <dgm:spPr/>
    </dgm:pt>
    <dgm:pt modelId="{C8290382-FEB4-4D33-B81B-121255ADE7A9}" type="pres">
      <dgm:prSet presAssocID="{27E28EBE-79E1-4726-A96F-157F5C408996}" presName="parenttextcomposite" presStyleCnt="0"/>
      <dgm:spPr/>
    </dgm:pt>
    <dgm:pt modelId="{32535DC1-6AD9-42B9-8D8F-B197D06E2A50}" type="pres">
      <dgm:prSet presAssocID="{27E28EBE-79E1-4726-A96F-157F5C408996}" presName="parenttext" presStyleLbl="revTx" presStyleIdx="7" presStyleCnt="13">
        <dgm:presLayoutVars>
          <dgm:chMax/>
          <dgm:chPref val="2"/>
          <dgm:bulletEnabled val="1"/>
        </dgm:presLayoutVars>
      </dgm:prSet>
      <dgm:spPr/>
    </dgm:pt>
    <dgm:pt modelId="{3E84D9DF-9A06-40CB-BDF0-A4E0212CC99F}" type="pres">
      <dgm:prSet presAssocID="{27E28EBE-79E1-4726-A96F-157F5C408996}" presName="parallelogramComposite" presStyleCnt="0"/>
      <dgm:spPr/>
    </dgm:pt>
    <dgm:pt modelId="{725DEA76-FEB2-462B-BE9D-47127D53195E}" type="pres">
      <dgm:prSet presAssocID="{27E28EBE-79E1-4726-A96F-157F5C408996}" presName="parallelogram1" presStyleLbl="alignNode1" presStyleIdx="49" presStyleCnt="91"/>
      <dgm:spPr/>
    </dgm:pt>
    <dgm:pt modelId="{B3779EBF-0277-458B-90AD-24C31933CC5E}" type="pres">
      <dgm:prSet presAssocID="{27E28EBE-79E1-4726-A96F-157F5C408996}" presName="parallelogram2" presStyleLbl="alignNode1" presStyleIdx="50" presStyleCnt="91"/>
      <dgm:spPr/>
    </dgm:pt>
    <dgm:pt modelId="{6AD6BD2C-4F4E-4318-87DE-1B476D10EE4B}" type="pres">
      <dgm:prSet presAssocID="{27E28EBE-79E1-4726-A96F-157F5C408996}" presName="parallelogram3" presStyleLbl="alignNode1" presStyleIdx="51" presStyleCnt="91"/>
      <dgm:spPr/>
    </dgm:pt>
    <dgm:pt modelId="{09F65B6C-F648-47F6-B57A-0BF17DFCDB2A}" type="pres">
      <dgm:prSet presAssocID="{27E28EBE-79E1-4726-A96F-157F5C408996}" presName="parallelogram4" presStyleLbl="alignNode1" presStyleIdx="52" presStyleCnt="91"/>
      <dgm:spPr/>
    </dgm:pt>
    <dgm:pt modelId="{212D46C0-4F17-49E9-A932-84B5F1688F04}" type="pres">
      <dgm:prSet presAssocID="{27E28EBE-79E1-4726-A96F-157F5C408996}" presName="parallelogram5" presStyleLbl="alignNode1" presStyleIdx="53" presStyleCnt="91"/>
      <dgm:spPr/>
    </dgm:pt>
    <dgm:pt modelId="{E4A2D097-4E17-4E9F-936B-0FD5F38CE579}" type="pres">
      <dgm:prSet presAssocID="{27E28EBE-79E1-4726-A96F-157F5C408996}" presName="parallelogram6" presStyleLbl="alignNode1" presStyleIdx="54" presStyleCnt="91"/>
      <dgm:spPr/>
    </dgm:pt>
    <dgm:pt modelId="{E8847D9D-9B0D-4711-8A08-CECA0A986DB0}" type="pres">
      <dgm:prSet presAssocID="{27E28EBE-79E1-4726-A96F-157F5C408996}" presName="parallelogram7" presStyleLbl="alignNode1" presStyleIdx="55" presStyleCnt="91"/>
      <dgm:spPr/>
    </dgm:pt>
    <dgm:pt modelId="{BFC49394-C431-4ED5-A20D-B7B037755010}" type="pres">
      <dgm:prSet presAssocID="{2BC85238-A478-41E4-9958-598EB974D4D2}" presName="sibTrans" presStyleCnt="0"/>
      <dgm:spPr/>
    </dgm:pt>
    <dgm:pt modelId="{2AE3C59D-AF5B-44E2-99BA-0925E210965F}" type="pres">
      <dgm:prSet presAssocID="{7F11D090-FDC7-4027-BC74-67892FFB2962}" presName="parenttextcomposite" presStyleCnt="0"/>
      <dgm:spPr/>
    </dgm:pt>
    <dgm:pt modelId="{619D65B4-3E3F-4289-A80E-1E7ABB60C452}" type="pres">
      <dgm:prSet presAssocID="{7F11D090-FDC7-4027-BC74-67892FFB2962}" presName="parenttext" presStyleLbl="revTx" presStyleIdx="8" presStyleCnt="13">
        <dgm:presLayoutVars>
          <dgm:chMax/>
          <dgm:chPref val="2"/>
          <dgm:bulletEnabled val="1"/>
        </dgm:presLayoutVars>
      </dgm:prSet>
      <dgm:spPr/>
    </dgm:pt>
    <dgm:pt modelId="{C782DE83-139B-4EDA-B3E5-7E58C667753B}" type="pres">
      <dgm:prSet presAssocID="{7F11D090-FDC7-4027-BC74-67892FFB2962}" presName="parallelogramComposite" presStyleCnt="0"/>
      <dgm:spPr/>
    </dgm:pt>
    <dgm:pt modelId="{D35F0990-A275-4ECB-8217-D38913F8664C}" type="pres">
      <dgm:prSet presAssocID="{7F11D090-FDC7-4027-BC74-67892FFB2962}" presName="parallelogram1" presStyleLbl="alignNode1" presStyleIdx="56" presStyleCnt="91"/>
      <dgm:spPr/>
    </dgm:pt>
    <dgm:pt modelId="{BE6CEFC1-158B-4595-8DA2-158011B264D4}" type="pres">
      <dgm:prSet presAssocID="{7F11D090-FDC7-4027-BC74-67892FFB2962}" presName="parallelogram2" presStyleLbl="alignNode1" presStyleIdx="57" presStyleCnt="91"/>
      <dgm:spPr/>
    </dgm:pt>
    <dgm:pt modelId="{E246D79F-3475-42F5-AB56-2B0B49927E63}" type="pres">
      <dgm:prSet presAssocID="{7F11D090-FDC7-4027-BC74-67892FFB2962}" presName="parallelogram3" presStyleLbl="alignNode1" presStyleIdx="58" presStyleCnt="91"/>
      <dgm:spPr/>
    </dgm:pt>
    <dgm:pt modelId="{F294137A-AA0C-4551-8349-53881CC0011A}" type="pres">
      <dgm:prSet presAssocID="{7F11D090-FDC7-4027-BC74-67892FFB2962}" presName="parallelogram4" presStyleLbl="alignNode1" presStyleIdx="59" presStyleCnt="91"/>
      <dgm:spPr/>
    </dgm:pt>
    <dgm:pt modelId="{DAC3A098-EB3C-42CD-B547-57606A660C7B}" type="pres">
      <dgm:prSet presAssocID="{7F11D090-FDC7-4027-BC74-67892FFB2962}" presName="parallelogram5" presStyleLbl="alignNode1" presStyleIdx="60" presStyleCnt="91"/>
      <dgm:spPr/>
    </dgm:pt>
    <dgm:pt modelId="{8C0186BE-BB59-491D-8743-B4A923E42D83}" type="pres">
      <dgm:prSet presAssocID="{7F11D090-FDC7-4027-BC74-67892FFB2962}" presName="parallelogram6" presStyleLbl="alignNode1" presStyleIdx="61" presStyleCnt="91"/>
      <dgm:spPr/>
    </dgm:pt>
    <dgm:pt modelId="{035EB09C-A682-489C-A7A2-0A98EF332C11}" type="pres">
      <dgm:prSet presAssocID="{7F11D090-FDC7-4027-BC74-67892FFB2962}" presName="parallelogram7" presStyleLbl="alignNode1" presStyleIdx="62" presStyleCnt="91"/>
      <dgm:spPr/>
    </dgm:pt>
    <dgm:pt modelId="{A8E3CCAF-658D-4638-9BB9-C7A2EB71EF00}" type="pres">
      <dgm:prSet presAssocID="{39FBCF1E-C780-4239-AF7C-839AF9F6C6AB}" presName="sibTrans" presStyleCnt="0"/>
      <dgm:spPr/>
    </dgm:pt>
    <dgm:pt modelId="{27401085-C668-468D-A76A-A42B23D15346}" type="pres">
      <dgm:prSet presAssocID="{8D35CC5D-1D7D-4661-A4C7-874B90AB53C0}" presName="parenttextcomposite" presStyleCnt="0"/>
      <dgm:spPr/>
    </dgm:pt>
    <dgm:pt modelId="{913FE27E-AA47-4A11-954A-239B618A95E5}" type="pres">
      <dgm:prSet presAssocID="{8D35CC5D-1D7D-4661-A4C7-874B90AB53C0}" presName="parenttext" presStyleLbl="revTx" presStyleIdx="9" presStyleCnt="13">
        <dgm:presLayoutVars>
          <dgm:chMax/>
          <dgm:chPref val="2"/>
          <dgm:bulletEnabled val="1"/>
        </dgm:presLayoutVars>
      </dgm:prSet>
      <dgm:spPr/>
    </dgm:pt>
    <dgm:pt modelId="{94F571D5-A1D5-4BBB-BCFB-10293E8C7359}" type="pres">
      <dgm:prSet presAssocID="{8D35CC5D-1D7D-4661-A4C7-874B90AB53C0}" presName="parallelogramComposite" presStyleCnt="0"/>
      <dgm:spPr/>
    </dgm:pt>
    <dgm:pt modelId="{8D442187-DE62-4923-9DAE-6C74152A8DD4}" type="pres">
      <dgm:prSet presAssocID="{8D35CC5D-1D7D-4661-A4C7-874B90AB53C0}" presName="parallelogram1" presStyleLbl="alignNode1" presStyleIdx="63" presStyleCnt="91"/>
      <dgm:spPr/>
    </dgm:pt>
    <dgm:pt modelId="{AE317981-49A0-4EA1-8213-E90AC7A088F2}" type="pres">
      <dgm:prSet presAssocID="{8D35CC5D-1D7D-4661-A4C7-874B90AB53C0}" presName="parallelogram2" presStyleLbl="alignNode1" presStyleIdx="64" presStyleCnt="91"/>
      <dgm:spPr/>
    </dgm:pt>
    <dgm:pt modelId="{CD852E4D-D844-4459-B77B-4452A42D5291}" type="pres">
      <dgm:prSet presAssocID="{8D35CC5D-1D7D-4661-A4C7-874B90AB53C0}" presName="parallelogram3" presStyleLbl="alignNode1" presStyleIdx="65" presStyleCnt="91"/>
      <dgm:spPr/>
    </dgm:pt>
    <dgm:pt modelId="{4E108DDF-7F90-4546-ADEA-D14346E8BB85}" type="pres">
      <dgm:prSet presAssocID="{8D35CC5D-1D7D-4661-A4C7-874B90AB53C0}" presName="parallelogram4" presStyleLbl="alignNode1" presStyleIdx="66" presStyleCnt="91"/>
      <dgm:spPr/>
    </dgm:pt>
    <dgm:pt modelId="{82335AD4-9D5E-4E36-ADE1-B1C13288A208}" type="pres">
      <dgm:prSet presAssocID="{8D35CC5D-1D7D-4661-A4C7-874B90AB53C0}" presName="parallelogram5" presStyleLbl="alignNode1" presStyleIdx="67" presStyleCnt="91"/>
      <dgm:spPr/>
    </dgm:pt>
    <dgm:pt modelId="{9305A504-AE53-4C0E-BE33-409F1333A683}" type="pres">
      <dgm:prSet presAssocID="{8D35CC5D-1D7D-4661-A4C7-874B90AB53C0}" presName="parallelogram6" presStyleLbl="alignNode1" presStyleIdx="68" presStyleCnt="91"/>
      <dgm:spPr/>
    </dgm:pt>
    <dgm:pt modelId="{7DCE4D7E-6F9A-48F3-9AFB-30E866C2617F}" type="pres">
      <dgm:prSet presAssocID="{8D35CC5D-1D7D-4661-A4C7-874B90AB53C0}" presName="parallelogram7" presStyleLbl="alignNode1" presStyleIdx="69" presStyleCnt="91"/>
      <dgm:spPr/>
    </dgm:pt>
    <dgm:pt modelId="{FF00A500-1A45-471D-8EC3-F2F6BDDB0A2A}" type="pres">
      <dgm:prSet presAssocID="{34125EFC-41C8-4527-B5CC-FB07B466081B}" presName="sibTrans" presStyleCnt="0"/>
      <dgm:spPr/>
    </dgm:pt>
    <dgm:pt modelId="{2FD63E23-4104-440C-A5DB-FB60B443CD40}" type="pres">
      <dgm:prSet presAssocID="{B4B08910-6B0E-4153-AAFB-8C0D82D6281C}" presName="parenttextcomposite" presStyleCnt="0"/>
      <dgm:spPr/>
    </dgm:pt>
    <dgm:pt modelId="{F5452080-A576-44BF-93BE-0705D67752A0}" type="pres">
      <dgm:prSet presAssocID="{B4B08910-6B0E-4153-AAFB-8C0D82D6281C}" presName="parenttext" presStyleLbl="revTx" presStyleIdx="10" presStyleCnt="13">
        <dgm:presLayoutVars>
          <dgm:chMax/>
          <dgm:chPref val="2"/>
          <dgm:bulletEnabled val="1"/>
        </dgm:presLayoutVars>
      </dgm:prSet>
      <dgm:spPr/>
    </dgm:pt>
    <dgm:pt modelId="{EC16A729-627B-4025-AE58-4DE2715BCEE1}" type="pres">
      <dgm:prSet presAssocID="{B4B08910-6B0E-4153-AAFB-8C0D82D6281C}" presName="parallelogramComposite" presStyleCnt="0"/>
      <dgm:spPr/>
    </dgm:pt>
    <dgm:pt modelId="{E266CF92-573F-46D0-B8DB-DA6B52AD7559}" type="pres">
      <dgm:prSet presAssocID="{B4B08910-6B0E-4153-AAFB-8C0D82D6281C}" presName="parallelogram1" presStyleLbl="alignNode1" presStyleIdx="70" presStyleCnt="91"/>
      <dgm:spPr/>
    </dgm:pt>
    <dgm:pt modelId="{3CF4EBB3-A399-40E7-B73A-037EAE2D77C0}" type="pres">
      <dgm:prSet presAssocID="{B4B08910-6B0E-4153-AAFB-8C0D82D6281C}" presName="parallelogram2" presStyleLbl="alignNode1" presStyleIdx="71" presStyleCnt="91"/>
      <dgm:spPr/>
    </dgm:pt>
    <dgm:pt modelId="{F5E1DDFF-C7C3-415E-A29D-FAB304D5C237}" type="pres">
      <dgm:prSet presAssocID="{B4B08910-6B0E-4153-AAFB-8C0D82D6281C}" presName="parallelogram3" presStyleLbl="alignNode1" presStyleIdx="72" presStyleCnt="91"/>
      <dgm:spPr/>
    </dgm:pt>
    <dgm:pt modelId="{0FA0511B-09D3-424E-9F7D-5FB598C9CFFD}" type="pres">
      <dgm:prSet presAssocID="{B4B08910-6B0E-4153-AAFB-8C0D82D6281C}" presName="parallelogram4" presStyleLbl="alignNode1" presStyleIdx="73" presStyleCnt="91"/>
      <dgm:spPr/>
    </dgm:pt>
    <dgm:pt modelId="{2DACC9BF-0C50-490B-A04F-453460464036}" type="pres">
      <dgm:prSet presAssocID="{B4B08910-6B0E-4153-AAFB-8C0D82D6281C}" presName="parallelogram5" presStyleLbl="alignNode1" presStyleIdx="74" presStyleCnt="91"/>
      <dgm:spPr/>
    </dgm:pt>
    <dgm:pt modelId="{A63B0FD9-73C4-4DD3-875A-CD1E4962FBD2}" type="pres">
      <dgm:prSet presAssocID="{B4B08910-6B0E-4153-AAFB-8C0D82D6281C}" presName="parallelogram6" presStyleLbl="alignNode1" presStyleIdx="75" presStyleCnt="91"/>
      <dgm:spPr/>
    </dgm:pt>
    <dgm:pt modelId="{78C89366-BB42-4D72-82F1-BFA6BADF8D24}" type="pres">
      <dgm:prSet presAssocID="{B4B08910-6B0E-4153-AAFB-8C0D82D6281C}" presName="parallelogram7" presStyleLbl="alignNode1" presStyleIdx="76" presStyleCnt="91"/>
      <dgm:spPr/>
    </dgm:pt>
    <dgm:pt modelId="{95F3A547-4522-43A4-88C3-D7569C532430}" type="pres">
      <dgm:prSet presAssocID="{030F73FF-53A5-47EC-A076-17003A1B0413}" presName="sibTrans" presStyleCnt="0"/>
      <dgm:spPr/>
    </dgm:pt>
    <dgm:pt modelId="{D3C25755-FF84-4484-AB73-6AA80B2EB357}" type="pres">
      <dgm:prSet presAssocID="{3BC084B0-F24F-4273-B7D5-E43364B56C94}" presName="parenttextcomposite" presStyleCnt="0"/>
      <dgm:spPr/>
    </dgm:pt>
    <dgm:pt modelId="{6D560CD3-B65B-4021-9F22-C433E3EA6675}" type="pres">
      <dgm:prSet presAssocID="{3BC084B0-F24F-4273-B7D5-E43364B56C94}" presName="parenttext" presStyleLbl="revTx" presStyleIdx="11" presStyleCnt="13">
        <dgm:presLayoutVars>
          <dgm:chMax/>
          <dgm:chPref val="2"/>
          <dgm:bulletEnabled val="1"/>
        </dgm:presLayoutVars>
      </dgm:prSet>
      <dgm:spPr/>
    </dgm:pt>
    <dgm:pt modelId="{81D1189C-4D7A-4846-A8B4-7DFE8DBA92DE}" type="pres">
      <dgm:prSet presAssocID="{3BC084B0-F24F-4273-B7D5-E43364B56C94}" presName="parallelogramComposite" presStyleCnt="0"/>
      <dgm:spPr/>
    </dgm:pt>
    <dgm:pt modelId="{C45AFEF6-EF61-42AD-A672-C07987E729A7}" type="pres">
      <dgm:prSet presAssocID="{3BC084B0-F24F-4273-B7D5-E43364B56C94}" presName="parallelogram1" presStyleLbl="alignNode1" presStyleIdx="77" presStyleCnt="91"/>
      <dgm:spPr/>
    </dgm:pt>
    <dgm:pt modelId="{95D29B96-0BC8-4A73-9AB5-AF22AF1238A0}" type="pres">
      <dgm:prSet presAssocID="{3BC084B0-F24F-4273-B7D5-E43364B56C94}" presName="parallelogram2" presStyleLbl="alignNode1" presStyleIdx="78" presStyleCnt="91"/>
      <dgm:spPr/>
    </dgm:pt>
    <dgm:pt modelId="{FC81A210-0CC8-40F0-A677-518688AA21AD}" type="pres">
      <dgm:prSet presAssocID="{3BC084B0-F24F-4273-B7D5-E43364B56C94}" presName="parallelogram3" presStyleLbl="alignNode1" presStyleIdx="79" presStyleCnt="91"/>
      <dgm:spPr/>
    </dgm:pt>
    <dgm:pt modelId="{88245FB4-0AD8-4171-8F5F-B4D45399AD7A}" type="pres">
      <dgm:prSet presAssocID="{3BC084B0-F24F-4273-B7D5-E43364B56C94}" presName="parallelogram4" presStyleLbl="alignNode1" presStyleIdx="80" presStyleCnt="91"/>
      <dgm:spPr/>
    </dgm:pt>
    <dgm:pt modelId="{6AB88630-926F-40D6-B815-AAACEB9A3AE9}" type="pres">
      <dgm:prSet presAssocID="{3BC084B0-F24F-4273-B7D5-E43364B56C94}" presName="parallelogram5" presStyleLbl="alignNode1" presStyleIdx="81" presStyleCnt="91"/>
      <dgm:spPr/>
    </dgm:pt>
    <dgm:pt modelId="{1C4BB3F2-AB58-441A-93FE-910CE081F114}" type="pres">
      <dgm:prSet presAssocID="{3BC084B0-F24F-4273-B7D5-E43364B56C94}" presName="parallelogram6" presStyleLbl="alignNode1" presStyleIdx="82" presStyleCnt="91"/>
      <dgm:spPr/>
    </dgm:pt>
    <dgm:pt modelId="{25748CF9-F31A-4717-B315-FB54CBCBA63B}" type="pres">
      <dgm:prSet presAssocID="{3BC084B0-F24F-4273-B7D5-E43364B56C94}" presName="parallelogram7" presStyleLbl="alignNode1" presStyleIdx="83" presStyleCnt="91"/>
      <dgm:spPr/>
    </dgm:pt>
    <dgm:pt modelId="{18769EEC-3C4C-4CE3-9C45-BF2EC239B3D4}" type="pres">
      <dgm:prSet presAssocID="{5B41451E-CA8E-4179-BAF4-F5004DEF1FD6}" presName="sibTrans" presStyleCnt="0"/>
      <dgm:spPr/>
    </dgm:pt>
    <dgm:pt modelId="{84D17742-5EA8-4D12-BE12-EE7347B2C6DF}" type="pres">
      <dgm:prSet presAssocID="{8B388CA8-34AA-4169-9F44-1030C5008166}" presName="parenttextcomposite" presStyleCnt="0"/>
      <dgm:spPr/>
    </dgm:pt>
    <dgm:pt modelId="{19420502-C050-4465-AEE2-C5495306A2BA}" type="pres">
      <dgm:prSet presAssocID="{8B388CA8-34AA-4169-9F44-1030C5008166}" presName="parenttext" presStyleLbl="revTx" presStyleIdx="12" presStyleCnt="13">
        <dgm:presLayoutVars>
          <dgm:chMax/>
          <dgm:chPref val="2"/>
          <dgm:bulletEnabled val="1"/>
        </dgm:presLayoutVars>
      </dgm:prSet>
      <dgm:spPr/>
    </dgm:pt>
    <dgm:pt modelId="{E42F9085-FD0D-4187-977F-EB4AC738BBB0}" type="pres">
      <dgm:prSet presAssocID="{8B388CA8-34AA-4169-9F44-1030C5008166}" presName="parallelogramComposite" presStyleCnt="0"/>
      <dgm:spPr/>
    </dgm:pt>
    <dgm:pt modelId="{99DC59EC-AB21-4B1F-B033-9BF4D7047AE8}" type="pres">
      <dgm:prSet presAssocID="{8B388CA8-34AA-4169-9F44-1030C5008166}" presName="parallelogram1" presStyleLbl="alignNode1" presStyleIdx="84" presStyleCnt="91"/>
      <dgm:spPr/>
    </dgm:pt>
    <dgm:pt modelId="{1A004E93-0754-4714-9396-E5C48CB95173}" type="pres">
      <dgm:prSet presAssocID="{8B388CA8-34AA-4169-9F44-1030C5008166}" presName="parallelogram2" presStyleLbl="alignNode1" presStyleIdx="85" presStyleCnt="91"/>
      <dgm:spPr/>
    </dgm:pt>
    <dgm:pt modelId="{6C03F8E2-D73B-431B-A462-FB1F23024666}" type="pres">
      <dgm:prSet presAssocID="{8B388CA8-34AA-4169-9F44-1030C5008166}" presName="parallelogram3" presStyleLbl="alignNode1" presStyleIdx="86" presStyleCnt="91"/>
      <dgm:spPr/>
    </dgm:pt>
    <dgm:pt modelId="{465F711B-97F3-45A4-B2F1-43920EEC2D45}" type="pres">
      <dgm:prSet presAssocID="{8B388CA8-34AA-4169-9F44-1030C5008166}" presName="parallelogram4" presStyleLbl="alignNode1" presStyleIdx="87" presStyleCnt="91"/>
      <dgm:spPr/>
    </dgm:pt>
    <dgm:pt modelId="{C1983643-3DC8-4591-AD7B-C0A1F392BF34}" type="pres">
      <dgm:prSet presAssocID="{8B388CA8-34AA-4169-9F44-1030C5008166}" presName="parallelogram5" presStyleLbl="alignNode1" presStyleIdx="88" presStyleCnt="91"/>
      <dgm:spPr/>
    </dgm:pt>
    <dgm:pt modelId="{E783C89B-77FC-4E3F-B403-1FF093F04058}" type="pres">
      <dgm:prSet presAssocID="{8B388CA8-34AA-4169-9F44-1030C5008166}" presName="parallelogram6" presStyleLbl="alignNode1" presStyleIdx="89" presStyleCnt="91"/>
      <dgm:spPr/>
    </dgm:pt>
    <dgm:pt modelId="{7C7D7CB0-9DC2-43B4-B7B7-8CEBDD08CA6E}" type="pres">
      <dgm:prSet presAssocID="{8B388CA8-34AA-4169-9F44-1030C5008166}" presName="parallelogram7" presStyleLbl="alignNode1" presStyleIdx="90" presStyleCnt="91"/>
      <dgm:spPr/>
    </dgm:pt>
  </dgm:ptLst>
  <dgm:cxnLst>
    <dgm:cxn modelId="{5C568E02-8C7F-43EA-A35E-52B709D40665}" srcId="{8F52C917-2F05-4311-BC23-4D1B47D3EC58}" destId="{BAD634C1-703B-43D2-99E7-E77029DD24E7}" srcOrd="6" destOrd="0" parTransId="{BD19A5CF-54B1-48F6-A2DA-3EA057357020}" sibTransId="{13820483-D6E0-4EC6-BA35-21CB42139BCC}"/>
    <dgm:cxn modelId="{A4FEBE08-BA17-4E45-B9A1-F6C1F20A12DF}" srcId="{8F52C917-2F05-4311-BC23-4D1B47D3EC58}" destId="{4FF70411-4A9F-44EB-930B-A528C9D45560}" srcOrd="0" destOrd="0" parTransId="{6ED77319-2CCD-4077-B47C-2AEB370B986D}" sibTransId="{581B2246-5C7F-4C8D-AEFE-CC4E1631F68D}"/>
    <dgm:cxn modelId="{84506A1D-ED12-41BE-8375-03876C81F426}" type="presOf" srcId="{DEC28EC8-DB8F-4D9C-AA2A-A90891AF706A}" destId="{51A8FF6B-B0A5-45E7-87BA-FAC763506B7E}" srcOrd="0" destOrd="0" presId="urn:microsoft.com/office/officeart/2008/layout/VerticalAccentList"/>
    <dgm:cxn modelId="{2EAF4A24-A63A-4FE5-9E5D-DA478D9B6784}" srcId="{8F52C917-2F05-4311-BC23-4D1B47D3EC58}" destId="{366D667F-32DA-480B-A7E9-486F85ACDB3D}" srcOrd="3" destOrd="0" parTransId="{DD37B35D-07BE-463D-AA22-2DF690713C62}" sibTransId="{2F02AAF7-4B7E-4310-A71E-1E89299F5142}"/>
    <dgm:cxn modelId="{6CBD532E-2EC6-488B-B38F-1FCD9CE4C0EF}" type="presOf" srcId="{BAFEB366-C012-4F8B-A6EF-558D4B5AAFE1}" destId="{C6E7385F-0179-482E-9BA9-FDCD1F802E06}" srcOrd="0" destOrd="0" presId="urn:microsoft.com/office/officeart/2008/layout/VerticalAccentList"/>
    <dgm:cxn modelId="{D3F36431-8289-46EA-B59F-CD0B430D4A8C}" srcId="{8F52C917-2F05-4311-BC23-4D1B47D3EC58}" destId="{7F11D090-FDC7-4027-BC74-67892FFB2962}" srcOrd="8" destOrd="0" parTransId="{09AA260D-0C31-4475-B46E-8ED934FCF28D}" sibTransId="{39FBCF1E-C780-4239-AF7C-839AF9F6C6AB}"/>
    <dgm:cxn modelId="{83B94234-1C61-4C04-9586-062A05CF905E}" srcId="{8F52C917-2F05-4311-BC23-4D1B47D3EC58}" destId="{27E28EBE-79E1-4726-A96F-157F5C408996}" srcOrd="7" destOrd="0" parTransId="{FF01C778-AE71-4B3F-843A-63317FA1ED01}" sibTransId="{2BC85238-A478-41E4-9958-598EB974D4D2}"/>
    <dgm:cxn modelId="{14451C3C-A33E-4979-9A42-2C08FF41D2FA}" type="presOf" srcId="{BAD634C1-703B-43D2-99E7-E77029DD24E7}" destId="{3374A423-A9AC-42A7-808D-B1D0E9B988CF}" srcOrd="0" destOrd="0" presId="urn:microsoft.com/office/officeart/2008/layout/VerticalAccentList"/>
    <dgm:cxn modelId="{2F2F9A3F-E461-4E01-835A-BB9E0C92EF8F}" type="presOf" srcId="{8B388CA8-34AA-4169-9F44-1030C5008166}" destId="{19420502-C050-4465-AEE2-C5495306A2BA}" srcOrd="0" destOrd="0" presId="urn:microsoft.com/office/officeart/2008/layout/VerticalAccentList"/>
    <dgm:cxn modelId="{8A7F8863-E7D1-4A56-A7E7-ED67672457B9}" srcId="{8F52C917-2F05-4311-BC23-4D1B47D3EC58}" destId="{9341FA71-CCB3-4DAE-85A0-E5CC26D8B380}" srcOrd="2" destOrd="0" parTransId="{0A836F40-8CB7-4BD4-A16A-764D88B6DC65}" sibTransId="{FE5E71A0-D373-4C14-B8E3-34566C65AFD8}"/>
    <dgm:cxn modelId="{EA1AF768-43D1-4C40-9D91-52852B24E52C}" type="presOf" srcId="{8F52C917-2F05-4311-BC23-4D1B47D3EC58}" destId="{74CFEC77-F97F-4D81-9417-C82479404183}" srcOrd="0" destOrd="0" presId="urn:microsoft.com/office/officeart/2008/layout/VerticalAccentList"/>
    <dgm:cxn modelId="{2ADD544A-1A5C-4C88-A17F-B08CBA915A90}" type="presOf" srcId="{9341FA71-CCB3-4DAE-85A0-E5CC26D8B380}" destId="{17B4E202-4239-4709-8C3B-9818C5947376}" srcOrd="0" destOrd="0" presId="urn:microsoft.com/office/officeart/2008/layout/VerticalAccentList"/>
    <dgm:cxn modelId="{57B6236C-FAE2-40C7-A986-E541C37314E4}" type="presOf" srcId="{366D667F-32DA-480B-A7E9-486F85ACDB3D}" destId="{AB1EF99B-5F61-459E-8946-E71CD3B7D297}" srcOrd="0" destOrd="0" presId="urn:microsoft.com/office/officeart/2008/layout/VerticalAccentList"/>
    <dgm:cxn modelId="{EA680B53-B267-40FB-A813-B05815C174CF}" type="presOf" srcId="{B4B08910-6B0E-4153-AAFB-8C0D82D6281C}" destId="{F5452080-A576-44BF-93BE-0705D67752A0}" srcOrd="0" destOrd="0" presId="urn:microsoft.com/office/officeart/2008/layout/VerticalAccentList"/>
    <dgm:cxn modelId="{8D015673-22EB-4C7B-97C2-0A1432EC43BD}" type="presOf" srcId="{27E28EBE-79E1-4726-A96F-157F5C408996}" destId="{32535DC1-6AD9-42B9-8D8F-B197D06E2A50}" srcOrd="0" destOrd="0" presId="urn:microsoft.com/office/officeart/2008/layout/VerticalAccentList"/>
    <dgm:cxn modelId="{B87AD656-7DE6-4AFE-8589-05960FECD1AE}" type="presOf" srcId="{7F11D090-FDC7-4027-BC74-67892FFB2962}" destId="{619D65B4-3E3F-4289-A80E-1E7ABB60C452}" srcOrd="0" destOrd="0" presId="urn:microsoft.com/office/officeart/2008/layout/VerticalAccentList"/>
    <dgm:cxn modelId="{0ED3BD7A-7F63-4DB1-A723-C9EF0EEA6203}" srcId="{8F52C917-2F05-4311-BC23-4D1B47D3EC58}" destId="{EFB8CC05-4317-4FF6-8EAE-A881C1E930B4}" srcOrd="4" destOrd="0" parTransId="{6040FD6D-87C1-4F5D-AEE1-555FE5EE4FE2}" sibTransId="{9DA95A0D-CC20-404B-89C0-79AF1EAA379F}"/>
    <dgm:cxn modelId="{8572E68E-CB8D-4F42-B5B4-31A6722EAF51}" type="presOf" srcId="{EFB8CC05-4317-4FF6-8EAE-A881C1E930B4}" destId="{9005ACB5-0A4F-4290-8750-6CE85826E08C}" srcOrd="0" destOrd="0" presId="urn:microsoft.com/office/officeart/2008/layout/VerticalAccentList"/>
    <dgm:cxn modelId="{30302C94-81A1-4049-B1B7-5412A175D048}" srcId="{8F52C917-2F05-4311-BC23-4D1B47D3EC58}" destId="{3BC084B0-F24F-4273-B7D5-E43364B56C94}" srcOrd="11" destOrd="0" parTransId="{040D16BC-19B4-4818-A55B-D05187DADCC4}" sibTransId="{5B41451E-CA8E-4179-BAF4-F5004DEF1FD6}"/>
    <dgm:cxn modelId="{AF2B829B-3B08-43E2-A489-F85B3169C934}" srcId="{8F52C917-2F05-4311-BC23-4D1B47D3EC58}" destId="{DEC28EC8-DB8F-4D9C-AA2A-A90891AF706A}" srcOrd="1" destOrd="0" parTransId="{018F8638-5970-48D8-B070-920802DC23F8}" sibTransId="{5DD7E26A-F21D-4834-AAAD-6CC9D04BF915}"/>
    <dgm:cxn modelId="{DEA162A7-51E1-475C-B74E-21B74F530C32}" type="presOf" srcId="{4FF70411-4A9F-44EB-930B-A528C9D45560}" destId="{8207C71A-EB0B-49F5-8EFF-DB342D3A3466}" srcOrd="0" destOrd="0" presId="urn:microsoft.com/office/officeart/2008/layout/VerticalAccentList"/>
    <dgm:cxn modelId="{54B856AD-9AAD-41C7-8A37-CC1CEBDA4CCB}" srcId="{8F52C917-2F05-4311-BC23-4D1B47D3EC58}" destId="{8B388CA8-34AA-4169-9F44-1030C5008166}" srcOrd="12" destOrd="0" parTransId="{5D491005-EF31-4D4E-A49E-D53AE6B4EE81}" sibTransId="{38025A68-5B28-4F2E-8E58-A706C90B770B}"/>
    <dgm:cxn modelId="{813D55CB-6195-45FA-9084-3E922988C69F}" srcId="{8F52C917-2F05-4311-BC23-4D1B47D3EC58}" destId="{8D35CC5D-1D7D-4661-A4C7-874B90AB53C0}" srcOrd="9" destOrd="0" parTransId="{90DE3064-3858-4285-A0DB-09BC8F38C5D6}" sibTransId="{34125EFC-41C8-4527-B5CC-FB07B466081B}"/>
    <dgm:cxn modelId="{DAFAEAD8-96D0-4D5E-96F9-21BC488DCAF2}" type="presOf" srcId="{3BC084B0-F24F-4273-B7D5-E43364B56C94}" destId="{6D560CD3-B65B-4021-9F22-C433E3EA6675}" srcOrd="0" destOrd="0" presId="urn:microsoft.com/office/officeart/2008/layout/VerticalAccentList"/>
    <dgm:cxn modelId="{65F5FCD9-F0C2-480F-9578-12BA759395DC}" srcId="{8F52C917-2F05-4311-BC23-4D1B47D3EC58}" destId="{B4B08910-6B0E-4153-AAFB-8C0D82D6281C}" srcOrd="10" destOrd="0" parTransId="{1640A8AE-CF73-4C15-9F1E-2E6B4AF1B8C9}" sibTransId="{030F73FF-53A5-47EC-A076-17003A1B0413}"/>
    <dgm:cxn modelId="{4129C2EB-7FAC-4FF7-8E57-BE37A1A5E6E0}" type="presOf" srcId="{8D35CC5D-1D7D-4661-A4C7-874B90AB53C0}" destId="{913FE27E-AA47-4A11-954A-239B618A95E5}" srcOrd="0" destOrd="0" presId="urn:microsoft.com/office/officeart/2008/layout/VerticalAccentList"/>
    <dgm:cxn modelId="{F9A8D7FC-4919-4C59-8ADD-F1D3693CD584}" srcId="{8F52C917-2F05-4311-BC23-4D1B47D3EC58}" destId="{BAFEB366-C012-4F8B-A6EF-558D4B5AAFE1}" srcOrd="5" destOrd="0" parTransId="{FECAEAE1-F17F-4CA8-8AC4-6A6FD715EF42}" sibTransId="{8F2DCE70-97B5-403C-A0EB-B941C02F93A4}"/>
    <dgm:cxn modelId="{C774362F-6074-491A-99F7-834907E1EBC4}" type="presParOf" srcId="{74CFEC77-F97F-4D81-9417-C82479404183}" destId="{C0934B22-9068-4862-9EAF-C5452065F53A}" srcOrd="0" destOrd="0" presId="urn:microsoft.com/office/officeart/2008/layout/VerticalAccentList"/>
    <dgm:cxn modelId="{FCBDD1C9-7225-4BE1-9755-E1DEC5349541}" type="presParOf" srcId="{C0934B22-9068-4862-9EAF-C5452065F53A}" destId="{8207C71A-EB0B-49F5-8EFF-DB342D3A3466}" srcOrd="0" destOrd="0" presId="urn:microsoft.com/office/officeart/2008/layout/VerticalAccentList"/>
    <dgm:cxn modelId="{BD86ED16-605F-48DF-B306-1EB693012FE4}" type="presParOf" srcId="{74CFEC77-F97F-4D81-9417-C82479404183}" destId="{C4414EEB-2397-4257-A637-CB4BA4BF4D74}" srcOrd="1" destOrd="0" presId="urn:microsoft.com/office/officeart/2008/layout/VerticalAccentList"/>
    <dgm:cxn modelId="{10BBF6A9-78EA-4050-A0C5-1C366E6A7572}" type="presParOf" srcId="{C4414EEB-2397-4257-A637-CB4BA4BF4D74}" destId="{8B742F95-548D-4DAA-A6F0-D495BAFF5A61}" srcOrd="0" destOrd="0" presId="urn:microsoft.com/office/officeart/2008/layout/VerticalAccentList"/>
    <dgm:cxn modelId="{22C1830D-0CB2-4E04-95CD-34465E55110D}" type="presParOf" srcId="{C4414EEB-2397-4257-A637-CB4BA4BF4D74}" destId="{3EE0162C-8CA3-4E4F-ADE0-AE9A4A3D477B}" srcOrd="1" destOrd="0" presId="urn:microsoft.com/office/officeart/2008/layout/VerticalAccentList"/>
    <dgm:cxn modelId="{830B78B4-9BA5-4298-B6B8-90AFD3E53F43}" type="presParOf" srcId="{C4414EEB-2397-4257-A637-CB4BA4BF4D74}" destId="{209C719D-A05A-4575-BE5F-8B659E591719}" srcOrd="2" destOrd="0" presId="urn:microsoft.com/office/officeart/2008/layout/VerticalAccentList"/>
    <dgm:cxn modelId="{00D683EC-1D7E-4895-9046-0C7A5B83452C}" type="presParOf" srcId="{C4414EEB-2397-4257-A637-CB4BA4BF4D74}" destId="{FE3CE7DF-61DE-47F2-8699-1390F022D242}" srcOrd="3" destOrd="0" presId="urn:microsoft.com/office/officeart/2008/layout/VerticalAccentList"/>
    <dgm:cxn modelId="{E51F6756-C010-4FCE-A1D4-2386EE464D27}" type="presParOf" srcId="{C4414EEB-2397-4257-A637-CB4BA4BF4D74}" destId="{8B325F26-E0AC-448F-AC9F-D62F8008AD24}" srcOrd="4" destOrd="0" presId="urn:microsoft.com/office/officeart/2008/layout/VerticalAccentList"/>
    <dgm:cxn modelId="{2293B273-6C2E-4C17-9C61-55648AB03FD7}" type="presParOf" srcId="{C4414EEB-2397-4257-A637-CB4BA4BF4D74}" destId="{491C9D3A-5C83-4201-9F15-49BE6D2B7376}" srcOrd="5" destOrd="0" presId="urn:microsoft.com/office/officeart/2008/layout/VerticalAccentList"/>
    <dgm:cxn modelId="{4F1821A9-8587-40A1-B64E-5A75FCEA40C7}" type="presParOf" srcId="{C4414EEB-2397-4257-A637-CB4BA4BF4D74}" destId="{5D402EE9-1490-4585-AFD4-B4E928FD6FCE}" srcOrd="6" destOrd="0" presId="urn:microsoft.com/office/officeart/2008/layout/VerticalAccentList"/>
    <dgm:cxn modelId="{993FEB31-5FF8-4A0E-BCE7-57FA4D4A633E}" type="presParOf" srcId="{74CFEC77-F97F-4D81-9417-C82479404183}" destId="{F37B2ECC-9D5D-4A12-822A-A22F68BBFB73}" srcOrd="2" destOrd="0" presId="urn:microsoft.com/office/officeart/2008/layout/VerticalAccentList"/>
    <dgm:cxn modelId="{913BFF6E-1740-4D5D-A531-5D8F9B62A412}" type="presParOf" srcId="{74CFEC77-F97F-4D81-9417-C82479404183}" destId="{B07011D8-53EB-4552-8B41-AD2C73E053BC}" srcOrd="3" destOrd="0" presId="urn:microsoft.com/office/officeart/2008/layout/VerticalAccentList"/>
    <dgm:cxn modelId="{1B0F1F0E-F767-47E2-86F5-EBDC722CE9C0}" type="presParOf" srcId="{B07011D8-53EB-4552-8B41-AD2C73E053BC}" destId="{51A8FF6B-B0A5-45E7-87BA-FAC763506B7E}" srcOrd="0" destOrd="0" presId="urn:microsoft.com/office/officeart/2008/layout/VerticalAccentList"/>
    <dgm:cxn modelId="{CE3E9B2F-499A-4C75-830F-6835F77E10E3}" type="presParOf" srcId="{74CFEC77-F97F-4D81-9417-C82479404183}" destId="{DC30F947-2F7D-49C7-8C97-4BECFC8AA386}" srcOrd="4" destOrd="0" presId="urn:microsoft.com/office/officeart/2008/layout/VerticalAccentList"/>
    <dgm:cxn modelId="{3FDC4257-C6BF-4D5C-A094-DDCE268B8D56}" type="presParOf" srcId="{DC30F947-2F7D-49C7-8C97-4BECFC8AA386}" destId="{E22F534D-CD79-4D3D-94C4-BBBD8EF9F78C}" srcOrd="0" destOrd="0" presId="urn:microsoft.com/office/officeart/2008/layout/VerticalAccentList"/>
    <dgm:cxn modelId="{058A7E5E-6CB6-4D82-AE4D-677D07B62E3C}" type="presParOf" srcId="{DC30F947-2F7D-49C7-8C97-4BECFC8AA386}" destId="{F44DF0F7-BECF-4DF5-986D-BEDA6DA1EBE9}" srcOrd="1" destOrd="0" presId="urn:microsoft.com/office/officeart/2008/layout/VerticalAccentList"/>
    <dgm:cxn modelId="{C1A05EDB-421D-4051-AE56-425B84E8C309}" type="presParOf" srcId="{DC30F947-2F7D-49C7-8C97-4BECFC8AA386}" destId="{CD355494-6CE2-48B5-A139-AB3835D16AFD}" srcOrd="2" destOrd="0" presId="urn:microsoft.com/office/officeart/2008/layout/VerticalAccentList"/>
    <dgm:cxn modelId="{3CFA60AF-5D1D-45AE-889A-C589D2D1F4C4}" type="presParOf" srcId="{DC30F947-2F7D-49C7-8C97-4BECFC8AA386}" destId="{0E7C1967-12B8-4696-9DBF-3FEE3C318235}" srcOrd="3" destOrd="0" presId="urn:microsoft.com/office/officeart/2008/layout/VerticalAccentList"/>
    <dgm:cxn modelId="{540A767D-D90C-4854-AF63-8E8008CBCE89}" type="presParOf" srcId="{DC30F947-2F7D-49C7-8C97-4BECFC8AA386}" destId="{ECD51774-4581-44F1-9377-267EEC191A23}" srcOrd="4" destOrd="0" presId="urn:microsoft.com/office/officeart/2008/layout/VerticalAccentList"/>
    <dgm:cxn modelId="{2AC13164-BE67-4DB1-82DF-0FD2357FF180}" type="presParOf" srcId="{DC30F947-2F7D-49C7-8C97-4BECFC8AA386}" destId="{7342F0C4-2B49-4AB9-A463-8AFA22661EE9}" srcOrd="5" destOrd="0" presId="urn:microsoft.com/office/officeart/2008/layout/VerticalAccentList"/>
    <dgm:cxn modelId="{46154753-5320-43A6-B699-A083C6EF63ED}" type="presParOf" srcId="{DC30F947-2F7D-49C7-8C97-4BECFC8AA386}" destId="{CC7BA2D6-A78D-4739-992C-12C23CC7D915}" srcOrd="6" destOrd="0" presId="urn:microsoft.com/office/officeart/2008/layout/VerticalAccentList"/>
    <dgm:cxn modelId="{94C30E88-65D1-4776-AE6E-FB317374B8A7}" type="presParOf" srcId="{74CFEC77-F97F-4D81-9417-C82479404183}" destId="{15975025-2D9A-4B61-A95B-EF81829300C2}" srcOrd="5" destOrd="0" presId="urn:microsoft.com/office/officeart/2008/layout/VerticalAccentList"/>
    <dgm:cxn modelId="{99884F35-EEC0-4E6D-9D3D-D467CC97958D}" type="presParOf" srcId="{74CFEC77-F97F-4D81-9417-C82479404183}" destId="{56C0A0B8-463F-4D72-8730-62D0464A9229}" srcOrd="6" destOrd="0" presId="urn:microsoft.com/office/officeart/2008/layout/VerticalAccentList"/>
    <dgm:cxn modelId="{E38EB63B-89E5-4219-8DC7-43D25CE61346}" type="presParOf" srcId="{56C0A0B8-463F-4D72-8730-62D0464A9229}" destId="{17B4E202-4239-4709-8C3B-9818C5947376}" srcOrd="0" destOrd="0" presId="urn:microsoft.com/office/officeart/2008/layout/VerticalAccentList"/>
    <dgm:cxn modelId="{256916DF-F594-41BE-98F6-C01336622DD7}" type="presParOf" srcId="{74CFEC77-F97F-4D81-9417-C82479404183}" destId="{BE421BA6-93E7-4669-8C6E-33F10E2ED155}" srcOrd="7" destOrd="0" presId="urn:microsoft.com/office/officeart/2008/layout/VerticalAccentList"/>
    <dgm:cxn modelId="{78D827DC-7217-4CD6-8B42-EF6651DDC2A4}" type="presParOf" srcId="{BE421BA6-93E7-4669-8C6E-33F10E2ED155}" destId="{7D558018-F134-4510-B40C-67F9BB9F3FFF}" srcOrd="0" destOrd="0" presId="urn:microsoft.com/office/officeart/2008/layout/VerticalAccentList"/>
    <dgm:cxn modelId="{71D52CD2-F452-4FFC-B380-54184AE1F7F1}" type="presParOf" srcId="{BE421BA6-93E7-4669-8C6E-33F10E2ED155}" destId="{EA326C46-746B-4768-B522-CB72376FC9EA}" srcOrd="1" destOrd="0" presId="urn:microsoft.com/office/officeart/2008/layout/VerticalAccentList"/>
    <dgm:cxn modelId="{136EB2AA-C5EB-4770-AF95-5DD9C4444E6B}" type="presParOf" srcId="{BE421BA6-93E7-4669-8C6E-33F10E2ED155}" destId="{25CC156E-2A06-43A9-95E8-94534ECF9B88}" srcOrd="2" destOrd="0" presId="urn:microsoft.com/office/officeart/2008/layout/VerticalAccentList"/>
    <dgm:cxn modelId="{34A05337-1168-42D0-8AA3-5BECF244CC28}" type="presParOf" srcId="{BE421BA6-93E7-4669-8C6E-33F10E2ED155}" destId="{1955E8EF-C343-453D-947E-EEFF074430A0}" srcOrd="3" destOrd="0" presId="urn:microsoft.com/office/officeart/2008/layout/VerticalAccentList"/>
    <dgm:cxn modelId="{50FE169A-E85B-4779-B7BD-DCA61763FF0E}" type="presParOf" srcId="{BE421BA6-93E7-4669-8C6E-33F10E2ED155}" destId="{15317373-EF64-4BC0-A318-A745A3D7D766}" srcOrd="4" destOrd="0" presId="urn:microsoft.com/office/officeart/2008/layout/VerticalAccentList"/>
    <dgm:cxn modelId="{98369623-4CCB-44E4-A676-93FE065982F3}" type="presParOf" srcId="{BE421BA6-93E7-4669-8C6E-33F10E2ED155}" destId="{B9F75495-F306-4993-B094-FD18A47BE7F1}" srcOrd="5" destOrd="0" presId="urn:microsoft.com/office/officeart/2008/layout/VerticalAccentList"/>
    <dgm:cxn modelId="{EFD15B57-3F61-41C3-8205-EC4A45FB170D}" type="presParOf" srcId="{BE421BA6-93E7-4669-8C6E-33F10E2ED155}" destId="{65EF3000-3EEE-449E-AA98-BC88B477CCEF}" srcOrd="6" destOrd="0" presId="urn:microsoft.com/office/officeart/2008/layout/VerticalAccentList"/>
    <dgm:cxn modelId="{C4ACD368-0971-4632-A412-67645832BA42}" type="presParOf" srcId="{74CFEC77-F97F-4D81-9417-C82479404183}" destId="{DC2D2307-84B4-4D4B-BC6D-BB15F852DFDA}" srcOrd="8" destOrd="0" presId="urn:microsoft.com/office/officeart/2008/layout/VerticalAccentList"/>
    <dgm:cxn modelId="{8607EB23-8D97-4330-B076-23F1B89323E6}" type="presParOf" srcId="{74CFEC77-F97F-4D81-9417-C82479404183}" destId="{6CDF9D3C-719B-498B-B0B1-D1E74FBD31C6}" srcOrd="9" destOrd="0" presId="urn:microsoft.com/office/officeart/2008/layout/VerticalAccentList"/>
    <dgm:cxn modelId="{F1EC2D75-0249-4AAD-8688-1BE39C62829B}" type="presParOf" srcId="{6CDF9D3C-719B-498B-B0B1-D1E74FBD31C6}" destId="{AB1EF99B-5F61-459E-8946-E71CD3B7D297}" srcOrd="0" destOrd="0" presId="urn:microsoft.com/office/officeart/2008/layout/VerticalAccentList"/>
    <dgm:cxn modelId="{6D5DFF76-D4D8-40B7-9F0F-773CC76644B8}" type="presParOf" srcId="{74CFEC77-F97F-4D81-9417-C82479404183}" destId="{B71D4119-3EFA-46FB-BFD3-FE1813A2670C}" srcOrd="10" destOrd="0" presId="urn:microsoft.com/office/officeart/2008/layout/VerticalAccentList"/>
    <dgm:cxn modelId="{32BB9C68-5594-49A0-8E98-8C60B49242EE}" type="presParOf" srcId="{B71D4119-3EFA-46FB-BFD3-FE1813A2670C}" destId="{F8F204DD-B59F-41D0-9CEE-AA50EA304D10}" srcOrd="0" destOrd="0" presId="urn:microsoft.com/office/officeart/2008/layout/VerticalAccentList"/>
    <dgm:cxn modelId="{4E50D782-2B35-44FD-80D3-4EDDC6074771}" type="presParOf" srcId="{B71D4119-3EFA-46FB-BFD3-FE1813A2670C}" destId="{68FD739E-6ADF-4508-91B3-EDE541EFD395}" srcOrd="1" destOrd="0" presId="urn:microsoft.com/office/officeart/2008/layout/VerticalAccentList"/>
    <dgm:cxn modelId="{B534D535-1716-45F4-A6E8-3D46BCA2FA7F}" type="presParOf" srcId="{B71D4119-3EFA-46FB-BFD3-FE1813A2670C}" destId="{F18AFB12-49A3-4CF5-8699-6F63B474FFD2}" srcOrd="2" destOrd="0" presId="urn:microsoft.com/office/officeart/2008/layout/VerticalAccentList"/>
    <dgm:cxn modelId="{1E2F164F-FD72-4BFF-8AA7-E28C34FC4751}" type="presParOf" srcId="{B71D4119-3EFA-46FB-BFD3-FE1813A2670C}" destId="{21232C37-6CD4-4316-939F-B873DEA04DD5}" srcOrd="3" destOrd="0" presId="urn:microsoft.com/office/officeart/2008/layout/VerticalAccentList"/>
    <dgm:cxn modelId="{333087A2-D6D0-4EF8-9F91-F118C8B9C141}" type="presParOf" srcId="{B71D4119-3EFA-46FB-BFD3-FE1813A2670C}" destId="{2169C729-8736-432E-8540-8D223E4AF12A}" srcOrd="4" destOrd="0" presId="urn:microsoft.com/office/officeart/2008/layout/VerticalAccentList"/>
    <dgm:cxn modelId="{CE421AA3-5A42-47A5-8FB3-ABB5C5A59FE7}" type="presParOf" srcId="{B71D4119-3EFA-46FB-BFD3-FE1813A2670C}" destId="{AA7F4B43-2FF1-4277-8EC7-4D1B4462860C}" srcOrd="5" destOrd="0" presId="urn:microsoft.com/office/officeart/2008/layout/VerticalAccentList"/>
    <dgm:cxn modelId="{3DDA551F-85D3-4A1B-A375-18DED0DD2221}" type="presParOf" srcId="{B71D4119-3EFA-46FB-BFD3-FE1813A2670C}" destId="{A47FB3FA-85B3-43FF-82E0-3E9F999F87C0}" srcOrd="6" destOrd="0" presId="urn:microsoft.com/office/officeart/2008/layout/VerticalAccentList"/>
    <dgm:cxn modelId="{074C6B8F-CE53-40A3-9CCC-6A7464CD0E3E}" type="presParOf" srcId="{74CFEC77-F97F-4D81-9417-C82479404183}" destId="{E2EE0E8D-B795-42A4-91C8-01054D1D4649}" srcOrd="11" destOrd="0" presId="urn:microsoft.com/office/officeart/2008/layout/VerticalAccentList"/>
    <dgm:cxn modelId="{1466CB24-DEA5-4D62-92D7-0187CFB34070}" type="presParOf" srcId="{74CFEC77-F97F-4D81-9417-C82479404183}" destId="{739EB7C6-D83A-4819-9FBD-6519EB6B062E}" srcOrd="12" destOrd="0" presId="urn:microsoft.com/office/officeart/2008/layout/VerticalAccentList"/>
    <dgm:cxn modelId="{6DF70B66-1B25-4139-8C89-80D151633687}" type="presParOf" srcId="{739EB7C6-D83A-4819-9FBD-6519EB6B062E}" destId="{9005ACB5-0A4F-4290-8750-6CE85826E08C}" srcOrd="0" destOrd="0" presId="urn:microsoft.com/office/officeart/2008/layout/VerticalAccentList"/>
    <dgm:cxn modelId="{E07538A2-9350-47F2-AB34-18BE82470A6D}" type="presParOf" srcId="{74CFEC77-F97F-4D81-9417-C82479404183}" destId="{C93933E4-E3E8-4351-B9E9-AA71F02FB267}" srcOrd="13" destOrd="0" presId="urn:microsoft.com/office/officeart/2008/layout/VerticalAccentList"/>
    <dgm:cxn modelId="{C1D486C2-C940-4725-A752-0F5A41739CB6}" type="presParOf" srcId="{C93933E4-E3E8-4351-B9E9-AA71F02FB267}" destId="{AE77704A-80A7-4641-91FB-E8737A416159}" srcOrd="0" destOrd="0" presId="urn:microsoft.com/office/officeart/2008/layout/VerticalAccentList"/>
    <dgm:cxn modelId="{C2828973-CB1B-47F5-AEDE-813C299F891F}" type="presParOf" srcId="{C93933E4-E3E8-4351-B9E9-AA71F02FB267}" destId="{1B4BE734-91DE-4417-B9ED-477A1D2599B0}" srcOrd="1" destOrd="0" presId="urn:microsoft.com/office/officeart/2008/layout/VerticalAccentList"/>
    <dgm:cxn modelId="{92E333A6-A3CD-4552-8589-4981F2B4472B}" type="presParOf" srcId="{C93933E4-E3E8-4351-B9E9-AA71F02FB267}" destId="{301E9E9E-A51C-47C0-9C92-12D95601B894}" srcOrd="2" destOrd="0" presId="urn:microsoft.com/office/officeart/2008/layout/VerticalAccentList"/>
    <dgm:cxn modelId="{4D01140D-A4D6-4F13-AC20-4CAB9FA7684F}" type="presParOf" srcId="{C93933E4-E3E8-4351-B9E9-AA71F02FB267}" destId="{CCE6A7C4-DF26-4F75-874A-21328338BCB6}" srcOrd="3" destOrd="0" presId="urn:microsoft.com/office/officeart/2008/layout/VerticalAccentList"/>
    <dgm:cxn modelId="{3296135D-2EA2-441C-9D61-037F3616D915}" type="presParOf" srcId="{C93933E4-E3E8-4351-B9E9-AA71F02FB267}" destId="{AE191FF8-3E9D-4F8E-8BE9-DBD83343D2B1}" srcOrd="4" destOrd="0" presId="urn:microsoft.com/office/officeart/2008/layout/VerticalAccentList"/>
    <dgm:cxn modelId="{3DC5DBA0-86F1-485D-B097-309743C78CEF}" type="presParOf" srcId="{C93933E4-E3E8-4351-B9E9-AA71F02FB267}" destId="{3CF0E6F1-2FE4-4BB6-8C6F-A4DEFEA5A052}" srcOrd="5" destOrd="0" presId="urn:microsoft.com/office/officeart/2008/layout/VerticalAccentList"/>
    <dgm:cxn modelId="{F6D95995-0247-4426-8DCB-50732E25137E}" type="presParOf" srcId="{C93933E4-E3E8-4351-B9E9-AA71F02FB267}" destId="{D6B3AE01-A638-4484-9119-9577DF9397DE}" srcOrd="6" destOrd="0" presId="urn:microsoft.com/office/officeart/2008/layout/VerticalAccentList"/>
    <dgm:cxn modelId="{82B806D7-424B-4AD3-86B0-A0297E5789AF}" type="presParOf" srcId="{74CFEC77-F97F-4D81-9417-C82479404183}" destId="{9882DC20-1636-4296-ADAE-C357B697D675}" srcOrd="14" destOrd="0" presId="urn:microsoft.com/office/officeart/2008/layout/VerticalAccentList"/>
    <dgm:cxn modelId="{AF35EAD9-DD4B-4830-B8B0-E61016BA28AA}" type="presParOf" srcId="{74CFEC77-F97F-4D81-9417-C82479404183}" destId="{5C92E424-B6AB-426C-9470-A81B2A803D48}" srcOrd="15" destOrd="0" presId="urn:microsoft.com/office/officeart/2008/layout/VerticalAccentList"/>
    <dgm:cxn modelId="{CA94353B-A089-48FE-B778-E09D2C00512D}" type="presParOf" srcId="{5C92E424-B6AB-426C-9470-A81B2A803D48}" destId="{C6E7385F-0179-482E-9BA9-FDCD1F802E06}" srcOrd="0" destOrd="0" presId="urn:microsoft.com/office/officeart/2008/layout/VerticalAccentList"/>
    <dgm:cxn modelId="{26182D6B-7C34-42B9-BEE6-0439439279B8}" type="presParOf" srcId="{74CFEC77-F97F-4D81-9417-C82479404183}" destId="{05F15F9C-7DBD-4D3C-8B6B-829368561936}" srcOrd="16" destOrd="0" presId="urn:microsoft.com/office/officeart/2008/layout/VerticalAccentList"/>
    <dgm:cxn modelId="{75062C73-46E5-4532-A90C-35092A8A34B8}" type="presParOf" srcId="{05F15F9C-7DBD-4D3C-8B6B-829368561936}" destId="{3A456611-21D8-4549-A417-7451A567BDFF}" srcOrd="0" destOrd="0" presId="urn:microsoft.com/office/officeart/2008/layout/VerticalAccentList"/>
    <dgm:cxn modelId="{A41D3F69-2ED5-410C-8B1F-1AC475532C6E}" type="presParOf" srcId="{05F15F9C-7DBD-4D3C-8B6B-829368561936}" destId="{CE9E88C2-7639-49BA-9860-70ACD30B3778}" srcOrd="1" destOrd="0" presId="urn:microsoft.com/office/officeart/2008/layout/VerticalAccentList"/>
    <dgm:cxn modelId="{1DADD2C6-9F59-43F6-8F29-3316FB6A2224}" type="presParOf" srcId="{05F15F9C-7DBD-4D3C-8B6B-829368561936}" destId="{05F29D19-3563-4387-A28B-E9B3E10671DB}" srcOrd="2" destOrd="0" presId="urn:microsoft.com/office/officeart/2008/layout/VerticalAccentList"/>
    <dgm:cxn modelId="{52295B6B-95C5-48FE-8851-F085FCAAB105}" type="presParOf" srcId="{05F15F9C-7DBD-4D3C-8B6B-829368561936}" destId="{E3C1B751-9491-4E58-8132-7392E1998FAB}" srcOrd="3" destOrd="0" presId="urn:microsoft.com/office/officeart/2008/layout/VerticalAccentList"/>
    <dgm:cxn modelId="{D77A4766-49A0-4A12-9438-03F08A01E4C2}" type="presParOf" srcId="{05F15F9C-7DBD-4D3C-8B6B-829368561936}" destId="{524A358B-6EEC-4EFB-A454-AC4FCB953C64}" srcOrd="4" destOrd="0" presId="urn:microsoft.com/office/officeart/2008/layout/VerticalAccentList"/>
    <dgm:cxn modelId="{046204BD-E245-48AB-9F6E-146CAF47619C}" type="presParOf" srcId="{05F15F9C-7DBD-4D3C-8B6B-829368561936}" destId="{E2218D8B-2E89-40F8-9BAB-86CAACD0F22E}" srcOrd="5" destOrd="0" presId="urn:microsoft.com/office/officeart/2008/layout/VerticalAccentList"/>
    <dgm:cxn modelId="{35B0731A-5FB0-46FD-97F6-5CF6FE4FBFEA}" type="presParOf" srcId="{05F15F9C-7DBD-4D3C-8B6B-829368561936}" destId="{3387F800-C6E6-4A6E-9DBB-DD11CEC74CDF}" srcOrd="6" destOrd="0" presId="urn:microsoft.com/office/officeart/2008/layout/VerticalAccentList"/>
    <dgm:cxn modelId="{9D8C2CA4-608D-4A77-A87B-2F12276B13DA}" type="presParOf" srcId="{74CFEC77-F97F-4D81-9417-C82479404183}" destId="{D04C2C7A-1F34-4924-8F67-69220DF433BD}" srcOrd="17" destOrd="0" presId="urn:microsoft.com/office/officeart/2008/layout/VerticalAccentList"/>
    <dgm:cxn modelId="{33881CA3-71BA-4A0E-825E-972F32EA5A50}" type="presParOf" srcId="{74CFEC77-F97F-4D81-9417-C82479404183}" destId="{B4690861-836E-43E3-981C-530BB3E74E6F}" srcOrd="18" destOrd="0" presId="urn:microsoft.com/office/officeart/2008/layout/VerticalAccentList"/>
    <dgm:cxn modelId="{E7EFCCE5-2B83-4DB4-B3DD-F5A3E43932C2}" type="presParOf" srcId="{B4690861-836E-43E3-981C-530BB3E74E6F}" destId="{3374A423-A9AC-42A7-808D-B1D0E9B988CF}" srcOrd="0" destOrd="0" presId="urn:microsoft.com/office/officeart/2008/layout/VerticalAccentList"/>
    <dgm:cxn modelId="{8DF979E2-446D-4A11-B979-DBD8A0CD149E}" type="presParOf" srcId="{74CFEC77-F97F-4D81-9417-C82479404183}" destId="{51C53548-4709-4DDA-85FF-7D18E4BDFFD1}" srcOrd="19" destOrd="0" presId="urn:microsoft.com/office/officeart/2008/layout/VerticalAccentList"/>
    <dgm:cxn modelId="{8B1C2AC4-211A-41E5-9A43-EFA46CB93E69}" type="presParOf" srcId="{51C53548-4709-4DDA-85FF-7D18E4BDFFD1}" destId="{48FF9FC2-B1D2-4B71-86EF-EFEA000E11A4}" srcOrd="0" destOrd="0" presId="urn:microsoft.com/office/officeart/2008/layout/VerticalAccentList"/>
    <dgm:cxn modelId="{AA7882FB-AF58-4C82-99B6-5D8A2B09A2B5}" type="presParOf" srcId="{51C53548-4709-4DDA-85FF-7D18E4BDFFD1}" destId="{7D9169A9-959A-473F-8CF8-80F6B2565780}" srcOrd="1" destOrd="0" presId="urn:microsoft.com/office/officeart/2008/layout/VerticalAccentList"/>
    <dgm:cxn modelId="{3621EB92-2C2E-4BD4-8380-8B1200BCCC85}" type="presParOf" srcId="{51C53548-4709-4DDA-85FF-7D18E4BDFFD1}" destId="{44961710-8760-4546-A021-51CD9CEEA876}" srcOrd="2" destOrd="0" presId="urn:microsoft.com/office/officeart/2008/layout/VerticalAccentList"/>
    <dgm:cxn modelId="{66E7463A-96CE-4EF4-88B2-6DF041272FAA}" type="presParOf" srcId="{51C53548-4709-4DDA-85FF-7D18E4BDFFD1}" destId="{EE8E31B1-F10E-4B15-B016-011EC7E27B4E}" srcOrd="3" destOrd="0" presId="urn:microsoft.com/office/officeart/2008/layout/VerticalAccentList"/>
    <dgm:cxn modelId="{4FCEA43B-29DF-41BF-9084-069D9C940BE2}" type="presParOf" srcId="{51C53548-4709-4DDA-85FF-7D18E4BDFFD1}" destId="{6A2CC0AE-0FE1-43A8-9BC6-2E324DA8E169}" srcOrd="4" destOrd="0" presId="urn:microsoft.com/office/officeart/2008/layout/VerticalAccentList"/>
    <dgm:cxn modelId="{94E1C020-08FA-4B84-998D-E44E281E83D8}" type="presParOf" srcId="{51C53548-4709-4DDA-85FF-7D18E4BDFFD1}" destId="{0F111702-B281-453A-B470-6980065F6CCB}" srcOrd="5" destOrd="0" presId="urn:microsoft.com/office/officeart/2008/layout/VerticalAccentList"/>
    <dgm:cxn modelId="{6E227AB2-7DFC-4FF7-98E3-8C6E7348F6F8}" type="presParOf" srcId="{51C53548-4709-4DDA-85FF-7D18E4BDFFD1}" destId="{DD1828BA-EEDE-4B95-9B02-A9471B62CED6}" srcOrd="6" destOrd="0" presId="urn:microsoft.com/office/officeart/2008/layout/VerticalAccentList"/>
    <dgm:cxn modelId="{5FFF9720-EF6A-47B6-BBB5-C7DCAD5B85D4}" type="presParOf" srcId="{74CFEC77-F97F-4D81-9417-C82479404183}" destId="{FBAD3907-E3FF-4295-8E77-535FB68B7ADD}" srcOrd="20" destOrd="0" presId="urn:microsoft.com/office/officeart/2008/layout/VerticalAccentList"/>
    <dgm:cxn modelId="{75BACA3E-06EE-4728-B734-19860146CA78}" type="presParOf" srcId="{74CFEC77-F97F-4D81-9417-C82479404183}" destId="{C8290382-FEB4-4D33-B81B-121255ADE7A9}" srcOrd="21" destOrd="0" presId="urn:microsoft.com/office/officeart/2008/layout/VerticalAccentList"/>
    <dgm:cxn modelId="{73EEE8BD-B8D2-4809-8E43-2ECC491EF3F7}" type="presParOf" srcId="{C8290382-FEB4-4D33-B81B-121255ADE7A9}" destId="{32535DC1-6AD9-42B9-8D8F-B197D06E2A50}" srcOrd="0" destOrd="0" presId="urn:microsoft.com/office/officeart/2008/layout/VerticalAccentList"/>
    <dgm:cxn modelId="{01B90D48-1E15-41AF-8C9A-DC7E0D534EC6}" type="presParOf" srcId="{74CFEC77-F97F-4D81-9417-C82479404183}" destId="{3E84D9DF-9A06-40CB-BDF0-A4E0212CC99F}" srcOrd="22" destOrd="0" presId="urn:microsoft.com/office/officeart/2008/layout/VerticalAccentList"/>
    <dgm:cxn modelId="{4066C427-DB19-429A-A4F0-CE68807CEA5B}" type="presParOf" srcId="{3E84D9DF-9A06-40CB-BDF0-A4E0212CC99F}" destId="{725DEA76-FEB2-462B-BE9D-47127D53195E}" srcOrd="0" destOrd="0" presId="urn:microsoft.com/office/officeart/2008/layout/VerticalAccentList"/>
    <dgm:cxn modelId="{DE5B351D-6911-468A-9F62-CE16E8E267B8}" type="presParOf" srcId="{3E84D9DF-9A06-40CB-BDF0-A4E0212CC99F}" destId="{B3779EBF-0277-458B-90AD-24C31933CC5E}" srcOrd="1" destOrd="0" presId="urn:microsoft.com/office/officeart/2008/layout/VerticalAccentList"/>
    <dgm:cxn modelId="{2D0ADD80-4DA2-4A9A-9841-74E1C4B959C1}" type="presParOf" srcId="{3E84D9DF-9A06-40CB-BDF0-A4E0212CC99F}" destId="{6AD6BD2C-4F4E-4318-87DE-1B476D10EE4B}" srcOrd="2" destOrd="0" presId="urn:microsoft.com/office/officeart/2008/layout/VerticalAccentList"/>
    <dgm:cxn modelId="{85993381-B1DC-4CDB-B3C5-D5BF8632F6A1}" type="presParOf" srcId="{3E84D9DF-9A06-40CB-BDF0-A4E0212CC99F}" destId="{09F65B6C-F648-47F6-B57A-0BF17DFCDB2A}" srcOrd="3" destOrd="0" presId="urn:microsoft.com/office/officeart/2008/layout/VerticalAccentList"/>
    <dgm:cxn modelId="{F45A4214-B8D3-40C6-9578-F351B12E06DC}" type="presParOf" srcId="{3E84D9DF-9A06-40CB-BDF0-A4E0212CC99F}" destId="{212D46C0-4F17-49E9-A932-84B5F1688F04}" srcOrd="4" destOrd="0" presId="urn:microsoft.com/office/officeart/2008/layout/VerticalAccentList"/>
    <dgm:cxn modelId="{CE89A21B-89EA-43E3-8C84-0F714463C876}" type="presParOf" srcId="{3E84D9DF-9A06-40CB-BDF0-A4E0212CC99F}" destId="{E4A2D097-4E17-4E9F-936B-0FD5F38CE579}" srcOrd="5" destOrd="0" presId="urn:microsoft.com/office/officeart/2008/layout/VerticalAccentList"/>
    <dgm:cxn modelId="{FD29C31F-260E-4F39-BD96-3E35BDF3BD6E}" type="presParOf" srcId="{3E84D9DF-9A06-40CB-BDF0-A4E0212CC99F}" destId="{E8847D9D-9B0D-4711-8A08-CECA0A986DB0}" srcOrd="6" destOrd="0" presId="urn:microsoft.com/office/officeart/2008/layout/VerticalAccentList"/>
    <dgm:cxn modelId="{24C08ED4-78DA-44A9-9B91-202B6BD96CF7}" type="presParOf" srcId="{74CFEC77-F97F-4D81-9417-C82479404183}" destId="{BFC49394-C431-4ED5-A20D-B7B037755010}" srcOrd="23" destOrd="0" presId="urn:microsoft.com/office/officeart/2008/layout/VerticalAccentList"/>
    <dgm:cxn modelId="{8A8DC8DC-A211-4590-BC4D-5022A89536CB}" type="presParOf" srcId="{74CFEC77-F97F-4D81-9417-C82479404183}" destId="{2AE3C59D-AF5B-44E2-99BA-0925E210965F}" srcOrd="24" destOrd="0" presId="urn:microsoft.com/office/officeart/2008/layout/VerticalAccentList"/>
    <dgm:cxn modelId="{A1C74916-0C6E-4853-9C81-0239CF685703}" type="presParOf" srcId="{2AE3C59D-AF5B-44E2-99BA-0925E210965F}" destId="{619D65B4-3E3F-4289-A80E-1E7ABB60C452}" srcOrd="0" destOrd="0" presId="urn:microsoft.com/office/officeart/2008/layout/VerticalAccentList"/>
    <dgm:cxn modelId="{00651C56-8E27-48E6-8F31-6806FDC25558}" type="presParOf" srcId="{74CFEC77-F97F-4D81-9417-C82479404183}" destId="{C782DE83-139B-4EDA-B3E5-7E58C667753B}" srcOrd="25" destOrd="0" presId="urn:microsoft.com/office/officeart/2008/layout/VerticalAccentList"/>
    <dgm:cxn modelId="{2611AB24-0A61-40CB-B40D-620FCB8E2466}" type="presParOf" srcId="{C782DE83-139B-4EDA-B3E5-7E58C667753B}" destId="{D35F0990-A275-4ECB-8217-D38913F8664C}" srcOrd="0" destOrd="0" presId="urn:microsoft.com/office/officeart/2008/layout/VerticalAccentList"/>
    <dgm:cxn modelId="{463640AE-AB4F-42D2-91C0-0D6FF1591268}" type="presParOf" srcId="{C782DE83-139B-4EDA-B3E5-7E58C667753B}" destId="{BE6CEFC1-158B-4595-8DA2-158011B264D4}" srcOrd="1" destOrd="0" presId="urn:microsoft.com/office/officeart/2008/layout/VerticalAccentList"/>
    <dgm:cxn modelId="{DF6E2E06-8BFF-403D-9C0C-F5C47E2B110F}" type="presParOf" srcId="{C782DE83-139B-4EDA-B3E5-7E58C667753B}" destId="{E246D79F-3475-42F5-AB56-2B0B49927E63}" srcOrd="2" destOrd="0" presId="urn:microsoft.com/office/officeart/2008/layout/VerticalAccentList"/>
    <dgm:cxn modelId="{B948E5E9-DE92-416A-B241-CFEE283C2CBD}" type="presParOf" srcId="{C782DE83-139B-4EDA-B3E5-7E58C667753B}" destId="{F294137A-AA0C-4551-8349-53881CC0011A}" srcOrd="3" destOrd="0" presId="urn:microsoft.com/office/officeart/2008/layout/VerticalAccentList"/>
    <dgm:cxn modelId="{79167B41-F059-4203-A5DC-06301A2A695C}" type="presParOf" srcId="{C782DE83-139B-4EDA-B3E5-7E58C667753B}" destId="{DAC3A098-EB3C-42CD-B547-57606A660C7B}" srcOrd="4" destOrd="0" presId="urn:microsoft.com/office/officeart/2008/layout/VerticalAccentList"/>
    <dgm:cxn modelId="{5DA48378-9C6D-4212-B68F-A8417E68335F}" type="presParOf" srcId="{C782DE83-139B-4EDA-B3E5-7E58C667753B}" destId="{8C0186BE-BB59-491D-8743-B4A923E42D83}" srcOrd="5" destOrd="0" presId="urn:microsoft.com/office/officeart/2008/layout/VerticalAccentList"/>
    <dgm:cxn modelId="{85AE1DE4-B798-4F3D-9EC2-AA8DE1676CF3}" type="presParOf" srcId="{C782DE83-139B-4EDA-B3E5-7E58C667753B}" destId="{035EB09C-A682-489C-A7A2-0A98EF332C11}" srcOrd="6" destOrd="0" presId="urn:microsoft.com/office/officeart/2008/layout/VerticalAccentList"/>
    <dgm:cxn modelId="{D2C9DDBB-8BB0-4ED8-9A37-E37BA57BE262}" type="presParOf" srcId="{74CFEC77-F97F-4D81-9417-C82479404183}" destId="{A8E3CCAF-658D-4638-9BB9-C7A2EB71EF00}" srcOrd="26" destOrd="0" presId="urn:microsoft.com/office/officeart/2008/layout/VerticalAccentList"/>
    <dgm:cxn modelId="{21CC08BC-8818-4017-B3E7-CFA225D50ED6}" type="presParOf" srcId="{74CFEC77-F97F-4D81-9417-C82479404183}" destId="{27401085-C668-468D-A76A-A42B23D15346}" srcOrd="27" destOrd="0" presId="urn:microsoft.com/office/officeart/2008/layout/VerticalAccentList"/>
    <dgm:cxn modelId="{CCC86F9E-E215-44F0-BC13-623F818BFB34}" type="presParOf" srcId="{27401085-C668-468D-A76A-A42B23D15346}" destId="{913FE27E-AA47-4A11-954A-239B618A95E5}" srcOrd="0" destOrd="0" presId="urn:microsoft.com/office/officeart/2008/layout/VerticalAccentList"/>
    <dgm:cxn modelId="{BDB55846-1869-4CDB-9ACA-C8197098F48E}" type="presParOf" srcId="{74CFEC77-F97F-4D81-9417-C82479404183}" destId="{94F571D5-A1D5-4BBB-BCFB-10293E8C7359}" srcOrd="28" destOrd="0" presId="urn:microsoft.com/office/officeart/2008/layout/VerticalAccentList"/>
    <dgm:cxn modelId="{31B2472E-8752-4FA5-A444-18F8FD013FDA}" type="presParOf" srcId="{94F571D5-A1D5-4BBB-BCFB-10293E8C7359}" destId="{8D442187-DE62-4923-9DAE-6C74152A8DD4}" srcOrd="0" destOrd="0" presId="urn:microsoft.com/office/officeart/2008/layout/VerticalAccentList"/>
    <dgm:cxn modelId="{E05EA5F4-A932-4B23-B942-FAF4606906F6}" type="presParOf" srcId="{94F571D5-A1D5-4BBB-BCFB-10293E8C7359}" destId="{AE317981-49A0-4EA1-8213-E90AC7A088F2}" srcOrd="1" destOrd="0" presId="urn:microsoft.com/office/officeart/2008/layout/VerticalAccentList"/>
    <dgm:cxn modelId="{F516C12D-0425-457A-84FA-B95723C5753D}" type="presParOf" srcId="{94F571D5-A1D5-4BBB-BCFB-10293E8C7359}" destId="{CD852E4D-D844-4459-B77B-4452A42D5291}" srcOrd="2" destOrd="0" presId="urn:microsoft.com/office/officeart/2008/layout/VerticalAccentList"/>
    <dgm:cxn modelId="{57AA1BE2-908B-4A73-8287-C244FE902030}" type="presParOf" srcId="{94F571D5-A1D5-4BBB-BCFB-10293E8C7359}" destId="{4E108DDF-7F90-4546-ADEA-D14346E8BB85}" srcOrd="3" destOrd="0" presId="urn:microsoft.com/office/officeart/2008/layout/VerticalAccentList"/>
    <dgm:cxn modelId="{1153E158-DDBE-402F-9A39-C346B67AF0E6}" type="presParOf" srcId="{94F571D5-A1D5-4BBB-BCFB-10293E8C7359}" destId="{82335AD4-9D5E-4E36-ADE1-B1C13288A208}" srcOrd="4" destOrd="0" presId="urn:microsoft.com/office/officeart/2008/layout/VerticalAccentList"/>
    <dgm:cxn modelId="{D4973B2C-BF55-4A7E-822C-3312A0601BB1}" type="presParOf" srcId="{94F571D5-A1D5-4BBB-BCFB-10293E8C7359}" destId="{9305A504-AE53-4C0E-BE33-409F1333A683}" srcOrd="5" destOrd="0" presId="urn:microsoft.com/office/officeart/2008/layout/VerticalAccentList"/>
    <dgm:cxn modelId="{56A3088D-3E3B-44AA-ACEB-0DA9D27D81A6}" type="presParOf" srcId="{94F571D5-A1D5-4BBB-BCFB-10293E8C7359}" destId="{7DCE4D7E-6F9A-48F3-9AFB-30E866C2617F}" srcOrd="6" destOrd="0" presId="urn:microsoft.com/office/officeart/2008/layout/VerticalAccentList"/>
    <dgm:cxn modelId="{5EE5EDCF-5CBA-4AFA-9E2A-60DC149B161B}" type="presParOf" srcId="{74CFEC77-F97F-4D81-9417-C82479404183}" destId="{FF00A500-1A45-471D-8EC3-F2F6BDDB0A2A}" srcOrd="29" destOrd="0" presId="urn:microsoft.com/office/officeart/2008/layout/VerticalAccentList"/>
    <dgm:cxn modelId="{9EED2441-E716-4B5E-B092-D6C09DFCD26C}" type="presParOf" srcId="{74CFEC77-F97F-4D81-9417-C82479404183}" destId="{2FD63E23-4104-440C-A5DB-FB60B443CD40}" srcOrd="30" destOrd="0" presId="urn:microsoft.com/office/officeart/2008/layout/VerticalAccentList"/>
    <dgm:cxn modelId="{2394DEF9-26E3-4A6A-AE1A-472094CF1735}" type="presParOf" srcId="{2FD63E23-4104-440C-A5DB-FB60B443CD40}" destId="{F5452080-A576-44BF-93BE-0705D67752A0}" srcOrd="0" destOrd="0" presId="urn:microsoft.com/office/officeart/2008/layout/VerticalAccentList"/>
    <dgm:cxn modelId="{628A609F-C257-4CE9-82E3-29D6840EDFBD}" type="presParOf" srcId="{74CFEC77-F97F-4D81-9417-C82479404183}" destId="{EC16A729-627B-4025-AE58-4DE2715BCEE1}" srcOrd="31" destOrd="0" presId="urn:microsoft.com/office/officeart/2008/layout/VerticalAccentList"/>
    <dgm:cxn modelId="{3C364B34-CE5A-4433-A78A-53C504E35D7D}" type="presParOf" srcId="{EC16A729-627B-4025-AE58-4DE2715BCEE1}" destId="{E266CF92-573F-46D0-B8DB-DA6B52AD7559}" srcOrd="0" destOrd="0" presId="urn:microsoft.com/office/officeart/2008/layout/VerticalAccentList"/>
    <dgm:cxn modelId="{49D88C7C-2AC7-440A-AAA8-EDD131C8B7CE}" type="presParOf" srcId="{EC16A729-627B-4025-AE58-4DE2715BCEE1}" destId="{3CF4EBB3-A399-40E7-B73A-037EAE2D77C0}" srcOrd="1" destOrd="0" presId="urn:microsoft.com/office/officeart/2008/layout/VerticalAccentList"/>
    <dgm:cxn modelId="{BC4710DA-B7C2-4CF7-9644-86FFAEC44F07}" type="presParOf" srcId="{EC16A729-627B-4025-AE58-4DE2715BCEE1}" destId="{F5E1DDFF-C7C3-415E-A29D-FAB304D5C237}" srcOrd="2" destOrd="0" presId="urn:microsoft.com/office/officeart/2008/layout/VerticalAccentList"/>
    <dgm:cxn modelId="{CEB8F945-DA79-4541-B9C3-C245F5FC8905}" type="presParOf" srcId="{EC16A729-627B-4025-AE58-4DE2715BCEE1}" destId="{0FA0511B-09D3-424E-9F7D-5FB598C9CFFD}" srcOrd="3" destOrd="0" presId="urn:microsoft.com/office/officeart/2008/layout/VerticalAccentList"/>
    <dgm:cxn modelId="{31F5F182-A532-4D7C-BB1B-FF3C16212F52}" type="presParOf" srcId="{EC16A729-627B-4025-AE58-4DE2715BCEE1}" destId="{2DACC9BF-0C50-490B-A04F-453460464036}" srcOrd="4" destOrd="0" presId="urn:microsoft.com/office/officeart/2008/layout/VerticalAccentList"/>
    <dgm:cxn modelId="{DFCFB365-7BDD-4CE9-AF72-BC8DF95BADC0}" type="presParOf" srcId="{EC16A729-627B-4025-AE58-4DE2715BCEE1}" destId="{A63B0FD9-73C4-4DD3-875A-CD1E4962FBD2}" srcOrd="5" destOrd="0" presId="urn:microsoft.com/office/officeart/2008/layout/VerticalAccentList"/>
    <dgm:cxn modelId="{246F123F-BF95-4A64-BDA6-DBC6EB67C7EE}" type="presParOf" srcId="{EC16A729-627B-4025-AE58-4DE2715BCEE1}" destId="{78C89366-BB42-4D72-82F1-BFA6BADF8D24}" srcOrd="6" destOrd="0" presId="urn:microsoft.com/office/officeart/2008/layout/VerticalAccentList"/>
    <dgm:cxn modelId="{5E0C05E3-5726-4985-B166-D6855DF13222}" type="presParOf" srcId="{74CFEC77-F97F-4D81-9417-C82479404183}" destId="{95F3A547-4522-43A4-88C3-D7569C532430}" srcOrd="32" destOrd="0" presId="urn:microsoft.com/office/officeart/2008/layout/VerticalAccentList"/>
    <dgm:cxn modelId="{3FA8A91A-9504-4C80-B83D-EFCD633FABBE}" type="presParOf" srcId="{74CFEC77-F97F-4D81-9417-C82479404183}" destId="{D3C25755-FF84-4484-AB73-6AA80B2EB357}" srcOrd="33" destOrd="0" presId="urn:microsoft.com/office/officeart/2008/layout/VerticalAccentList"/>
    <dgm:cxn modelId="{513B256A-4905-40DA-8367-15EF87EB86BF}" type="presParOf" srcId="{D3C25755-FF84-4484-AB73-6AA80B2EB357}" destId="{6D560CD3-B65B-4021-9F22-C433E3EA6675}" srcOrd="0" destOrd="0" presId="urn:microsoft.com/office/officeart/2008/layout/VerticalAccentList"/>
    <dgm:cxn modelId="{5B8514E3-A4DF-4798-9629-3CC83961FA3A}" type="presParOf" srcId="{74CFEC77-F97F-4D81-9417-C82479404183}" destId="{81D1189C-4D7A-4846-A8B4-7DFE8DBA92DE}" srcOrd="34" destOrd="0" presId="urn:microsoft.com/office/officeart/2008/layout/VerticalAccentList"/>
    <dgm:cxn modelId="{FF0463AE-C79D-42C0-9F7B-84BC5F31C66B}" type="presParOf" srcId="{81D1189C-4D7A-4846-A8B4-7DFE8DBA92DE}" destId="{C45AFEF6-EF61-42AD-A672-C07987E729A7}" srcOrd="0" destOrd="0" presId="urn:microsoft.com/office/officeart/2008/layout/VerticalAccentList"/>
    <dgm:cxn modelId="{4712FF24-AD1A-4BBF-BA8F-4C99CAE1AA8D}" type="presParOf" srcId="{81D1189C-4D7A-4846-A8B4-7DFE8DBA92DE}" destId="{95D29B96-0BC8-4A73-9AB5-AF22AF1238A0}" srcOrd="1" destOrd="0" presId="urn:microsoft.com/office/officeart/2008/layout/VerticalAccentList"/>
    <dgm:cxn modelId="{CBC3B1EE-9C87-4633-898D-BC46085C7F16}" type="presParOf" srcId="{81D1189C-4D7A-4846-A8B4-7DFE8DBA92DE}" destId="{FC81A210-0CC8-40F0-A677-518688AA21AD}" srcOrd="2" destOrd="0" presId="urn:microsoft.com/office/officeart/2008/layout/VerticalAccentList"/>
    <dgm:cxn modelId="{81F0B026-F8E5-4EBE-B2BD-E5F5CA759851}" type="presParOf" srcId="{81D1189C-4D7A-4846-A8B4-7DFE8DBA92DE}" destId="{88245FB4-0AD8-4171-8F5F-B4D45399AD7A}" srcOrd="3" destOrd="0" presId="urn:microsoft.com/office/officeart/2008/layout/VerticalAccentList"/>
    <dgm:cxn modelId="{6DAFC34A-3BBB-4719-88C1-11D0AB733562}" type="presParOf" srcId="{81D1189C-4D7A-4846-A8B4-7DFE8DBA92DE}" destId="{6AB88630-926F-40D6-B815-AAACEB9A3AE9}" srcOrd="4" destOrd="0" presId="urn:microsoft.com/office/officeart/2008/layout/VerticalAccentList"/>
    <dgm:cxn modelId="{EAFBF5B3-962C-458D-B796-CC50C209ECB8}" type="presParOf" srcId="{81D1189C-4D7A-4846-A8B4-7DFE8DBA92DE}" destId="{1C4BB3F2-AB58-441A-93FE-910CE081F114}" srcOrd="5" destOrd="0" presId="urn:microsoft.com/office/officeart/2008/layout/VerticalAccentList"/>
    <dgm:cxn modelId="{63F0E120-2D8E-490B-A049-6B354903B987}" type="presParOf" srcId="{81D1189C-4D7A-4846-A8B4-7DFE8DBA92DE}" destId="{25748CF9-F31A-4717-B315-FB54CBCBA63B}" srcOrd="6" destOrd="0" presId="urn:microsoft.com/office/officeart/2008/layout/VerticalAccentList"/>
    <dgm:cxn modelId="{0AA1EA0F-7890-4329-BE86-7E89C2703983}" type="presParOf" srcId="{74CFEC77-F97F-4D81-9417-C82479404183}" destId="{18769EEC-3C4C-4CE3-9C45-BF2EC239B3D4}" srcOrd="35" destOrd="0" presId="urn:microsoft.com/office/officeart/2008/layout/VerticalAccentList"/>
    <dgm:cxn modelId="{5BB4564A-521F-4C6B-99E5-78CB169EFA59}" type="presParOf" srcId="{74CFEC77-F97F-4D81-9417-C82479404183}" destId="{84D17742-5EA8-4D12-BE12-EE7347B2C6DF}" srcOrd="36" destOrd="0" presId="urn:microsoft.com/office/officeart/2008/layout/VerticalAccentList"/>
    <dgm:cxn modelId="{CDC956A3-29D5-4FAF-A625-2E533F450B3E}" type="presParOf" srcId="{84D17742-5EA8-4D12-BE12-EE7347B2C6DF}" destId="{19420502-C050-4465-AEE2-C5495306A2BA}" srcOrd="0" destOrd="0" presId="urn:microsoft.com/office/officeart/2008/layout/VerticalAccentList"/>
    <dgm:cxn modelId="{68DB65C2-9A19-4189-902B-CA3CFC065E69}" type="presParOf" srcId="{74CFEC77-F97F-4D81-9417-C82479404183}" destId="{E42F9085-FD0D-4187-977F-EB4AC738BBB0}" srcOrd="37" destOrd="0" presId="urn:microsoft.com/office/officeart/2008/layout/VerticalAccentList"/>
    <dgm:cxn modelId="{96BC2C0B-7D02-4607-A120-4F9E59E669F0}" type="presParOf" srcId="{E42F9085-FD0D-4187-977F-EB4AC738BBB0}" destId="{99DC59EC-AB21-4B1F-B033-9BF4D7047AE8}" srcOrd="0" destOrd="0" presId="urn:microsoft.com/office/officeart/2008/layout/VerticalAccentList"/>
    <dgm:cxn modelId="{5F634EA2-9DB2-4435-9191-47894778E5CC}" type="presParOf" srcId="{E42F9085-FD0D-4187-977F-EB4AC738BBB0}" destId="{1A004E93-0754-4714-9396-E5C48CB95173}" srcOrd="1" destOrd="0" presId="urn:microsoft.com/office/officeart/2008/layout/VerticalAccentList"/>
    <dgm:cxn modelId="{0324A5E5-FD18-421E-B259-69EBF6570D40}" type="presParOf" srcId="{E42F9085-FD0D-4187-977F-EB4AC738BBB0}" destId="{6C03F8E2-D73B-431B-A462-FB1F23024666}" srcOrd="2" destOrd="0" presId="urn:microsoft.com/office/officeart/2008/layout/VerticalAccentList"/>
    <dgm:cxn modelId="{AF0B8F05-F419-4073-9250-3EF3246C04D6}" type="presParOf" srcId="{E42F9085-FD0D-4187-977F-EB4AC738BBB0}" destId="{465F711B-97F3-45A4-B2F1-43920EEC2D45}" srcOrd="3" destOrd="0" presId="urn:microsoft.com/office/officeart/2008/layout/VerticalAccentList"/>
    <dgm:cxn modelId="{1B5CC379-D6EA-4471-A7D3-24EB0514CB6E}" type="presParOf" srcId="{E42F9085-FD0D-4187-977F-EB4AC738BBB0}" destId="{C1983643-3DC8-4591-AD7B-C0A1F392BF34}" srcOrd="4" destOrd="0" presId="urn:microsoft.com/office/officeart/2008/layout/VerticalAccentList"/>
    <dgm:cxn modelId="{D03C6060-2F5D-4A4F-BB85-F7F92DD4B690}" type="presParOf" srcId="{E42F9085-FD0D-4187-977F-EB4AC738BBB0}" destId="{E783C89B-77FC-4E3F-B403-1FF093F04058}" srcOrd="5" destOrd="0" presId="urn:microsoft.com/office/officeart/2008/layout/VerticalAccentList"/>
    <dgm:cxn modelId="{BD080F75-67A9-46AF-A163-11309E20DBE6}" type="presParOf" srcId="{E42F9085-FD0D-4187-977F-EB4AC738BBB0}" destId="{7C7D7CB0-9DC2-43B4-B7B7-8CEBDD08CA6E}"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ECEF7B-14F9-48D0-A484-7DF66E803CB6}" type="doc">
      <dgm:prSet loTypeId="urn:microsoft.com/office/officeart/2005/8/layout/cycle6" loCatId="relationship" qsTypeId="urn:microsoft.com/office/officeart/2005/8/quickstyle/simple1" qsCatId="simple" csTypeId="urn:microsoft.com/office/officeart/2005/8/colors/colorful1" csCatId="colorful" phldr="1"/>
      <dgm:spPr/>
    </dgm:pt>
    <dgm:pt modelId="{0FAD895C-E6E1-42D7-AC88-A6512D60A3D7}">
      <dgm:prSet phldrT="[Szöveg]"/>
      <dgm:spPr/>
      <dgm:t>
        <a:bodyPr/>
        <a:lstStyle/>
        <a:p>
          <a:pPr>
            <a:buFont typeface="Arial" panose="020B0604020202020204" pitchFamily="34" charset="0"/>
            <a:buChar char="•"/>
          </a:pPr>
          <a:r>
            <a:rPr lang="hu-HU" dirty="0"/>
            <a:t>SWOT analysis</a:t>
          </a:r>
        </a:p>
      </dgm:t>
    </dgm:pt>
    <dgm:pt modelId="{699F0C39-1570-40ED-B240-30B98CE70FD7}" type="parTrans" cxnId="{9288CF46-B1C4-4045-9BC6-B6A4018A86D2}">
      <dgm:prSet/>
      <dgm:spPr/>
      <dgm:t>
        <a:bodyPr/>
        <a:lstStyle/>
        <a:p>
          <a:endParaRPr lang="hu-HU"/>
        </a:p>
      </dgm:t>
    </dgm:pt>
    <dgm:pt modelId="{D324311F-D83C-40CE-8081-19414F2237D1}" type="sibTrans" cxnId="{9288CF46-B1C4-4045-9BC6-B6A4018A86D2}">
      <dgm:prSet/>
      <dgm:spPr/>
      <dgm:t>
        <a:bodyPr/>
        <a:lstStyle/>
        <a:p>
          <a:endParaRPr lang="hu-HU"/>
        </a:p>
      </dgm:t>
    </dgm:pt>
    <dgm:pt modelId="{630D0D33-350E-480B-8BE1-A6A8E5E01F88}">
      <dgm:prSet/>
      <dgm:spPr/>
      <dgm:t>
        <a:bodyPr/>
        <a:lstStyle/>
        <a:p>
          <a:r>
            <a:rPr lang="hu-HU"/>
            <a:t>Website analysis</a:t>
          </a:r>
          <a:endParaRPr lang="hu-HU" dirty="0"/>
        </a:p>
      </dgm:t>
    </dgm:pt>
    <dgm:pt modelId="{B69DCA21-BB63-4813-931F-E9E3B636856D}" type="parTrans" cxnId="{4F826A09-B0D2-4C0E-AB66-62DA12C18A46}">
      <dgm:prSet/>
      <dgm:spPr/>
      <dgm:t>
        <a:bodyPr/>
        <a:lstStyle/>
        <a:p>
          <a:endParaRPr lang="hu-HU"/>
        </a:p>
      </dgm:t>
    </dgm:pt>
    <dgm:pt modelId="{0FB1C603-6A08-4F3D-8F5C-6B09ADEC6E85}" type="sibTrans" cxnId="{4F826A09-B0D2-4C0E-AB66-62DA12C18A46}">
      <dgm:prSet/>
      <dgm:spPr/>
      <dgm:t>
        <a:bodyPr/>
        <a:lstStyle/>
        <a:p>
          <a:endParaRPr lang="hu-HU"/>
        </a:p>
      </dgm:t>
    </dgm:pt>
    <dgm:pt modelId="{E5779582-305D-4736-82A0-907A291BC296}">
      <dgm:prSet/>
      <dgm:spPr/>
      <dgm:t>
        <a:bodyPr/>
        <a:lstStyle/>
        <a:p>
          <a:r>
            <a:rPr lang="hu-HU" dirty="0"/>
            <a:t>Review of e-reports</a:t>
          </a:r>
        </a:p>
      </dgm:t>
    </dgm:pt>
    <dgm:pt modelId="{668E5B3D-13E1-4AF5-80ED-6E79C22D3CCD}" type="parTrans" cxnId="{9E54B87F-E87E-4E56-B404-EF13E94A8C2E}">
      <dgm:prSet/>
      <dgm:spPr/>
      <dgm:t>
        <a:bodyPr/>
        <a:lstStyle/>
        <a:p>
          <a:endParaRPr lang="hu-HU"/>
        </a:p>
      </dgm:t>
    </dgm:pt>
    <dgm:pt modelId="{EE70B68C-948A-4091-91CE-1414464A0175}" type="sibTrans" cxnId="{9E54B87F-E87E-4E56-B404-EF13E94A8C2E}">
      <dgm:prSet/>
      <dgm:spPr/>
      <dgm:t>
        <a:bodyPr/>
        <a:lstStyle/>
        <a:p>
          <a:endParaRPr lang="hu-HU"/>
        </a:p>
      </dgm:t>
    </dgm:pt>
    <dgm:pt modelId="{6DEEA3B6-0808-453E-BD59-4BB64240D43A}">
      <dgm:prSet/>
      <dgm:spPr/>
      <dgm:t>
        <a:bodyPr/>
        <a:lstStyle/>
        <a:p>
          <a:r>
            <a:rPr lang="hu-HU"/>
            <a:t>Company analysis (e.g. OPTEN, e-company register)</a:t>
          </a:r>
          <a:endParaRPr lang="hu-HU" dirty="0"/>
        </a:p>
      </dgm:t>
    </dgm:pt>
    <dgm:pt modelId="{F9F58831-E003-455A-B796-90C4BDBBFE6A}" type="parTrans" cxnId="{05EECAE0-3541-4088-B2C2-82466216F209}">
      <dgm:prSet/>
      <dgm:spPr/>
      <dgm:t>
        <a:bodyPr/>
        <a:lstStyle/>
        <a:p>
          <a:endParaRPr lang="hu-HU"/>
        </a:p>
      </dgm:t>
    </dgm:pt>
    <dgm:pt modelId="{A8042D68-1163-4643-B2C0-E240FED0296B}" type="sibTrans" cxnId="{05EECAE0-3541-4088-B2C2-82466216F209}">
      <dgm:prSet/>
      <dgm:spPr/>
      <dgm:t>
        <a:bodyPr/>
        <a:lstStyle/>
        <a:p>
          <a:endParaRPr lang="hu-HU"/>
        </a:p>
      </dgm:t>
    </dgm:pt>
    <dgm:pt modelId="{F5EE591A-DDF1-4AC0-8D2F-D3E3216B3F1F}">
      <dgm:prSet/>
      <dgm:spPr/>
      <dgm:t>
        <a:bodyPr/>
        <a:lstStyle/>
        <a:p>
          <a:r>
            <a:rPr lang="hu-HU"/>
            <a:t>Test purchase</a:t>
          </a:r>
          <a:endParaRPr lang="hu-HU" dirty="0"/>
        </a:p>
      </dgm:t>
    </dgm:pt>
    <dgm:pt modelId="{A6CE2583-9196-438F-894D-F49F5371B9F3}" type="parTrans" cxnId="{960219E5-BC26-474B-A083-0747D7D3C8A3}">
      <dgm:prSet/>
      <dgm:spPr/>
      <dgm:t>
        <a:bodyPr/>
        <a:lstStyle/>
        <a:p>
          <a:endParaRPr lang="hu-HU"/>
        </a:p>
      </dgm:t>
    </dgm:pt>
    <dgm:pt modelId="{CC0D2519-1435-409A-A53A-9FAC0DFDCB79}" type="sibTrans" cxnId="{960219E5-BC26-474B-A083-0747D7D3C8A3}">
      <dgm:prSet/>
      <dgm:spPr/>
      <dgm:t>
        <a:bodyPr/>
        <a:lstStyle/>
        <a:p>
          <a:endParaRPr lang="hu-HU"/>
        </a:p>
      </dgm:t>
    </dgm:pt>
    <dgm:pt modelId="{BC4C10D3-02F2-4C14-9635-BCA86C4C9012}" type="pres">
      <dgm:prSet presAssocID="{3EECEF7B-14F9-48D0-A484-7DF66E803CB6}" presName="cycle" presStyleCnt="0">
        <dgm:presLayoutVars>
          <dgm:dir/>
          <dgm:resizeHandles val="exact"/>
        </dgm:presLayoutVars>
      </dgm:prSet>
      <dgm:spPr/>
    </dgm:pt>
    <dgm:pt modelId="{33CE0107-86E8-4AC3-9BC2-5B9EA661B4DD}" type="pres">
      <dgm:prSet presAssocID="{0FAD895C-E6E1-42D7-AC88-A6512D60A3D7}" presName="node" presStyleLbl="node1" presStyleIdx="0" presStyleCnt="5">
        <dgm:presLayoutVars>
          <dgm:bulletEnabled val="1"/>
        </dgm:presLayoutVars>
      </dgm:prSet>
      <dgm:spPr/>
    </dgm:pt>
    <dgm:pt modelId="{DF940E96-9AAB-41CB-8A8F-F1E41D5F7BAF}" type="pres">
      <dgm:prSet presAssocID="{0FAD895C-E6E1-42D7-AC88-A6512D60A3D7}" presName="spNode" presStyleCnt="0"/>
      <dgm:spPr/>
    </dgm:pt>
    <dgm:pt modelId="{789D9C33-9AB8-4B7B-B4B4-82C97674E4C8}" type="pres">
      <dgm:prSet presAssocID="{D324311F-D83C-40CE-8081-19414F2237D1}" presName="sibTrans" presStyleLbl="sibTrans1D1" presStyleIdx="0" presStyleCnt="5"/>
      <dgm:spPr/>
    </dgm:pt>
    <dgm:pt modelId="{840FBD66-3784-4E9A-B7CC-07E70231C2F3}" type="pres">
      <dgm:prSet presAssocID="{630D0D33-350E-480B-8BE1-A6A8E5E01F88}" presName="node" presStyleLbl="node1" presStyleIdx="1" presStyleCnt="5">
        <dgm:presLayoutVars>
          <dgm:bulletEnabled val="1"/>
        </dgm:presLayoutVars>
      </dgm:prSet>
      <dgm:spPr/>
    </dgm:pt>
    <dgm:pt modelId="{49DD693A-19B5-42A0-A407-73802A4896A7}" type="pres">
      <dgm:prSet presAssocID="{630D0D33-350E-480B-8BE1-A6A8E5E01F88}" presName="spNode" presStyleCnt="0"/>
      <dgm:spPr/>
    </dgm:pt>
    <dgm:pt modelId="{68B1C2B7-B2A1-4790-BDAB-510FBCEBDE8C}" type="pres">
      <dgm:prSet presAssocID="{0FB1C603-6A08-4F3D-8F5C-6B09ADEC6E85}" presName="sibTrans" presStyleLbl="sibTrans1D1" presStyleIdx="1" presStyleCnt="5"/>
      <dgm:spPr/>
    </dgm:pt>
    <dgm:pt modelId="{70EAC891-5A98-40DD-A2F2-BE338F3AFA30}" type="pres">
      <dgm:prSet presAssocID="{E5779582-305D-4736-82A0-907A291BC296}" presName="node" presStyleLbl="node1" presStyleIdx="2" presStyleCnt="5">
        <dgm:presLayoutVars>
          <dgm:bulletEnabled val="1"/>
        </dgm:presLayoutVars>
      </dgm:prSet>
      <dgm:spPr/>
    </dgm:pt>
    <dgm:pt modelId="{21B3919F-0F53-4DC1-B29C-E4F480CF68BE}" type="pres">
      <dgm:prSet presAssocID="{E5779582-305D-4736-82A0-907A291BC296}" presName="spNode" presStyleCnt="0"/>
      <dgm:spPr/>
    </dgm:pt>
    <dgm:pt modelId="{DFD7C900-EBBC-45FD-93EB-FEACE09B69AE}" type="pres">
      <dgm:prSet presAssocID="{EE70B68C-948A-4091-91CE-1414464A0175}" presName="sibTrans" presStyleLbl="sibTrans1D1" presStyleIdx="2" presStyleCnt="5"/>
      <dgm:spPr/>
    </dgm:pt>
    <dgm:pt modelId="{44DA8E7B-02A2-4248-8650-8A16E0A5178D}" type="pres">
      <dgm:prSet presAssocID="{6DEEA3B6-0808-453E-BD59-4BB64240D43A}" presName="node" presStyleLbl="node1" presStyleIdx="3" presStyleCnt="5">
        <dgm:presLayoutVars>
          <dgm:bulletEnabled val="1"/>
        </dgm:presLayoutVars>
      </dgm:prSet>
      <dgm:spPr/>
    </dgm:pt>
    <dgm:pt modelId="{6C4FAF7A-9B9E-49F0-88F2-BE748C83336C}" type="pres">
      <dgm:prSet presAssocID="{6DEEA3B6-0808-453E-BD59-4BB64240D43A}" presName="spNode" presStyleCnt="0"/>
      <dgm:spPr/>
    </dgm:pt>
    <dgm:pt modelId="{A0269DBD-8215-4A38-837A-0734BBA83646}" type="pres">
      <dgm:prSet presAssocID="{A8042D68-1163-4643-B2C0-E240FED0296B}" presName="sibTrans" presStyleLbl="sibTrans1D1" presStyleIdx="3" presStyleCnt="5"/>
      <dgm:spPr/>
    </dgm:pt>
    <dgm:pt modelId="{9A589C1C-C9D0-4DD8-9B0E-6F3811DE53D7}" type="pres">
      <dgm:prSet presAssocID="{F5EE591A-DDF1-4AC0-8D2F-D3E3216B3F1F}" presName="node" presStyleLbl="node1" presStyleIdx="4" presStyleCnt="5">
        <dgm:presLayoutVars>
          <dgm:bulletEnabled val="1"/>
        </dgm:presLayoutVars>
      </dgm:prSet>
      <dgm:spPr/>
    </dgm:pt>
    <dgm:pt modelId="{06401922-A8D7-4B5A-BF9A-7676C8D815A5}" type="pres">
      <dgm:prSet presAssocID="{F5EE591A-DDF1-4AC0-8D2F-D3E3216B3F1F}" presName="spNode" presStyleCnt="0"/>
      <dgm:spPr/>
    </dgm:pt>
    <dgm:pt modelId="{14435316-718A-43AA-B8F0-DC18A645E824}" type="pres">
      <dgm:prSet presAssocID="{CC0D2519-1435-409A-A53A-9FAC0DFDCB79}" presName="sibTrans" presStyleLbl="sibTrans1D1" presStyleIdx="4" presStyleCnt="5"/>
      <dgm:spPr/>
    </dgm:pt>
  </dgm:ptLst>
  <dgm:cxnLst>
    <dgm:cxn modelId="{4F826A09-B0D2-4C0E-AB66-62DA12C18A46}" srcId="{3EECEF7B-14F9-48D0-A484-7DF66E803CB6}" destId="{630D0D33-350E-480B-8BE1-A6A8E5E01F88}" srcOrd="1" destOrd="0" parTransId="{B69DCA21-BB63-4813-931F-E9E3B636856D}" sibTransId="{0FB1C603-6A08-4F3D-8F5C-6B09ADEC6E85}"/>
    <dgm:cxn modelId="{9A3DF409-3E54-48CE-9907-F1AC21372F7C}" type="presOf" srcId="{CC0D2519-1435-409A-A53A-9FAC0DFDCB79}" destId="{14435316-718A-43AA-B8F0-DC18A645E824}" srcOrd="0" destOrd="0" presId="urn:microsoft.com/office/officeart/2005/8/layout/cycle6"/>
    <dgm:cxn modelId="{BDA6E11D-09FF-4A9F-B2E8-C8238BA7B7AD}" type="presOf" srcId="{0FB1C603-6A08-4F3D-8F5C-6B09ADEC6E85}" destId="{68B1C2B7-B2A1-4790-BDAB-510FBCEBDE8C}" srcOrd="0" destOrd="0" presId="urn:microsoft.com/office/officeart/2005/8/layout/cycle6"/>
    <dgm:cxn modelId="{0F53B32B-5F2B-440E-A848-90F660577ADD}" type="presOf" srcId="{F5EE591A-DDF1-4AC0-8D2F-D3E3216B3F1F}" destId="{9A589C1C-C9D0-4DD8-9B0E-6F3811DE53D7}" srcOrd="0" destOrd="0" presId="urn:microsoft.com/office/officeart/2005/8/layout/cycle6"/>
    <dgm:cxn modelId="{54AF725D-1255-4D85-96B6-41F2BFF7FE7F}" type="presOf" srcId="{E5779582-305D-4736-82A0-907A291BC296}" destId="{70EAC891-5A98-40DD-A2F2-BE338F3AFA30}" srcOrd="0" destOrd="0" presId="urn:microsoft.com/office/officeart/2005/8/layout/cycle6"/>
    <dgm:cxn modelId="{4779D65D-1311-4025-8DB7-A68E910753EE}" type="presOf" srcId="{630D0D33-350E-480B-8BE1-A6A8E5E01F88}" destId="{840FBD66-3784-4E9A-B7CC-07E70231C2F3}" srcOrd="0" destOrd="0" presId="urn:microsoft.com/office/officeart/2005/8/layout/cycle6"/>
    <dgm:cxn modelId="{88AC4F66-E268-47FB-B85B-B93B0CAD456D}" type="presOf" srcId="{3EECEF7B-14F9-48D0-A484-7DF66E803CB6}" destId="{BC4C10D3-02F2-4C14-9635-BCA86C4C9012}" srcOrd="0" destOrd="0" presId="urn:microsoft.com/office/officeart/2005/8/layout/cycle6"/>
    <dgm:cxn modelId="{9288CF46-B1C4-4045-9BC6-B6A4018A86D2}" srcId="{3EECEF7B-14F9-48D0-A484-7DF66E803CB6}" destId="{0FAD895C-E6E1-42D7-AC88-A6512D60A3D7}" srcOrd="0" destOrd="0" parTransId="{699F0C39-1570-40ED-B240-30B98CE70FD7}" sibTransId="{D324311F-D83C-40CE-8081-19414F2237D1}"/>
    <dgm:cxn modelId="{9E54B87F-E87E-4E56-B404-EF13E94A8C2E}" srcId="{3EECEF7B-14F9-48D0-A484-7DF66E803CB6}" destId="{E5779582-305D-4736-82A0-907A291BC296}" srcOrd="2" destOrd="0" parTransId="{668E5B3D-13E1-4AF5-80ED-6E79C22D3CCD}" sibTransId="{EE70B68C-948A-4091-91CE-1414464A0175}"/>
    <dgm:cxn modelId="{1BB402A2-DFAF-4212-98AA-F5A344F0668F}" type="presOf" srcId="{6DEEA3B6-0808-453E-BD59-4BB64240D43A}" destId="{44DA8E7B-02A2-4248-8650-8A16E0A5178D}" srcOrd="0" destOrd="0" presId="urn:microsoft.com/office/officeart/2005/8/layout/cycle6"/>
    <dgm:cxn modelId="{A7CC37A5-9FC1-469A-BCD2-4C6898E48CBA}" type="presOf" srcId="{0FAD895C-E6E1-42D7-AC88-A6512D60A3D7}" destId="{33CE0107-86E8-4AC3-9BC2-5B9EA661B4DD}" srcOrd="0" destOrd="0" presId="urn:microsoft.com/office/officeart/2005/8/layout/cycle6"/>
    <dgm:cxn modelId="{FE9417B2-C9AB-4603-9495-5DBA7F353D60}" type="presOf" srcId="{EE70B68C-948A-4091-91CE-1414464A0175}" destId="{DFD7C900-EBBC-45FD-93EB-FEACE09B69AE}" srcOrd="0" destOrd="0" presId="urn:microsoft.com/office/officeart/2005/8/layout/cycle6"/>
    <dgm:cxn modelId="{A799DCB3-7155-41E2-BDAC-C3483BBBCF57}" type="presOf" srcId="{A8042D68-1163-4643-B2C0-E240FED0296B}" destId="{A0269DBD-8215-4A38-837A-0734BBA83646}" srcOrd="0" destOrd="0" presId="urn:microsoft.com/office/officeart/2005/8/layout/cycle6"/>
    <dgm:cxn modelId="{2B711DB7-5968-4CFC-8F29-30AA70C0D5B1}" type="presOf" srcId="{D324311F-D83C-40CE-8081-19414F2237D1}" destId="{789D9C33-9AB8-4B7B-B4B4-82C97674E4C8}" srcOrd="0" destOrd="0" presId="urn:microsoft.com/office/officeart/2005/8/layout/cycle6"/>
    <dgm:cxn modelId="{05EECAE0-3541-4088-B2C2-82466216F209}" srcId="{3EECEF7B-14F9-48D0-A484-7DF66E803CB6}" destId="{6DEEA3B6-0808-453E-BD59-4BB64240D43A}" srcOrd="3" destOrd="0" parTransId="{F9F58831-E003-455A-B796-90C4BDBBFE6A}" sibTransId="{A8042D68-1163-4643-B2C0-E240FED0296B}"/>
    <dgm:cxn modelId="{960219E5-BC26-474B-A083-0747D7D3C8A3}" srcId="{3EECEF7B-14F9-48D0-A484-7DF66E803CB6}" destId="{F5EE591A-DDF1-4AC0-8D2F-D3E3216B3F1F}" srcOrd="4" destOrd="0" parTransId="{A6CE2583-9196-438F-894D-F49F5371B9F3}" sibTransId="{CC0D2519-1435-409A-A53A-9FAC0DFDCB79}"/>
    <dgm:cxn modelId="{19A1D445-0106-4707-8D04-15EEA71F8D72}" type="presParOf" srcId="{BC4C10D3-02F2-4C14-9635-BCA86C4C9012}" destId="{33CE0107-86E8-4AC3-9BC2-5B9EA661B4DD}" srcOrd="0" destOrd="0" presId="urn:microsoft.com/office/officeart/2005/8/layout/cycle6"/>
    <dgm:cxn modelId="{68121FC3-3EA1-4658-9018-161E10948C71}" type="presParOf" srcId="{BC4C10D3-02F2-4C14-9635-BCA86C4C9012}" destId="{DF940E96-9AAB-41CB-8A8F-F1E41D5F7BAF}" srcOrd="1" destOrd="0" presId="urn:microsoft.com/office/officeart/2005/8/layout/cycle6"/>
    <dgm:cxn modelId="{A7433533-AAB4-44CA-9BF6-482CB0077928}" type="presParOf" srcId="{BC4C10D3-02F2-4C14-9635-BCA86C4C9012}" destId="{789D9C33-9AB8-4B7B-B4B4-82C97674E4C8}" srcOrd="2" destOrd="0" presId="urn:microsoft.com/office/officeart/2005/8/layout/cycle6"/>
    <dgm:cxn modelId="{A680D3B8-FB23-4EA0-99A4-8482F9085DF8}" type="presParOf" srcId="{BC4C10D3-02F2-4C14-9635-BCA86C4C9012}" destId="{840FBD66-3784-4E9A-B7CC-07E70231C2F3}" srcOrd="3" destOrd="0" presId="urn:microsoft.com/office/officeart/2005/8/layout/cycle6"/>
    <dgm:cxn modelId="{6C8345B5-8A33-4740-BFF7-3BB8D3437D52}" type="presParOf" srcId="{BC4C10D3-02F2-4C14-9635-BCA86C4C9012}" destId="{49DD693A-19B5-42A0-A407-73802A4896A7}" srcOrd="4" destOrd="0" presId="urn:microsoft.com/office/officeart/2005/8/layout/cycle6"/>
    <dgm:cxn modelId="{AA2B5BA6-BFAE-402F-8720-3B72C964067C}" type="presParOf" srcId="{BC4C10D3-02F2-4C14-9635-BCA86C4C9012}" destId="{68B1C2B7-B2A1-4790-BDAB-510FBCEBDE8C}" srcOrd="5" destOrd="0" presId="urn:microsoft.com/office/officeart/2005/8/layout/cycle6"/>
    <dgm:cxn modelId="{0DCFC834-C0A1-4F14-957E-CAD9C79C9381}" type="presParOf" srcId="{BC4C10D3-02F2-4C14-9635-BCA86C4C9012}" destId="{70EAC891-5A98-40DD-A2F2-BE338F3AFA30}" srcOrd="6" destOrd="0" presId="urn:microsoft.com/office/officeart/2005/8/layout/cycle6"/>
    <dgm:cxn modelId="{6668786E-5D09-4398-81CB-68DF00ED5AFE}" type="presParOf" srcId="{BC4C10D3-02F2-4C14-9635-BCA86C4C9012}" destId="{21B3919F-0F53-4DC1-B29C-E4F480CF68BE}" srcOrd="7" destOrd="0" presId="urn:microsoft.com/office/officeart/2005/8/layout/cycle6"/>
    <dgm:cxn modelId="{53A6854B-6F90-483A-B6E4-B5A4E3076D43}" type="presParOf" srcId="{BC4C10D3-02F2-4C14-9635-BCA86C4C9012}" destId="{DFD7C900-EBBC-45FD-93EB-FEACE09B69AE}" srcOrd="8" destOrd="0" presId="urn:microsoft.com/office/officeart/2005/8/layout/cycle6"/>
    <dgm:cxn modelId="{A0D94ADB-8015-4879-8A1A-66FB65C0287B}" type="presParOf" srcId="{BC4C10D3-02F2-4C14-9635-BCA86C4C9012}" destId="{44DA8E7B-02A2-4248-8650-8A16E0A5178D}" srcOrd="9" destOrd="0" presId="urn:microsoft.com/office/officeart/2005/8/layout/cycle6"/>
    <dgm:cxn modelId="{462B5865-7C83-4020-8F0F-7DEF1551C419}" type="presParOf" srcId="{BC4C10D3-02F2-4C14-9635-BCA86C4C9012}" destId="{6C4FAF7A-9B9E-49F0-88F2-BE748C83336C}" srcOrd="10" destOrd="0" presId="urn:microsoft.com/office/officeart/2005/8/layout/cycle6"/>
    <dgm:cxn modelId="{E5B67776-DDEF-4FF0-9062-C1D31E04FBB1}" type="presParOf" srcId="{BC4C10D3-02F2-4C14-9635-BCA86C4C9012}" destId="{A0269DBD-8215-4A38-837A-0734BBA83646}" srcOrd="11" destOrd="0" presId="urn:microsoft.com/office/officeart/2005/8/layout/cycle6"/>
    <dgm:cxn modelId="{82809EB2-2DFE-4297-80A5-6D068C9AC513}" type="presParOf" srcId="{BC4C10D3-02F2-4C14-9635-BCA86C4C9012}" destId="{9A589C1C-C9D0-4DD8-9B0E-6F3811DE53D7}" srcOrd="12" destOrd="0" presId="urn:microsoft.com/office/officeart/2005/8/layout/cycle6"/>
    <dgm:cxn modelId="{6680A009-4F84-4CB1-AE80-FF0C1DE8CF18}" type="presParOf" srcId="{BC4C10D3-02F2-4C14-9635-BCA86C4C9012}" destId="{06401922-A8D7-4B5A-BF9A-7676C8D815A5}" srcOrd="13" destOrd="0" presId="urn:microsoft.com/office/officeart/2005/8/layout/cycle6"/>
    <dgm:cxn modelId="{6AE855FB-CA8A-4690-9CD9-2A2606A2CE44}" type="presParOf" srcId="{BC4C10D3-02F2-4C14-9635-BCA86C4C9012}" destId="{14435316-718A-43AA-B8F0-DC18A645E824}" srcOrd="14"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30BF59-912C-4B60-9D17-0453B60FE1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hu-HU"/>
        </a:p>
      </dgm:t>
    </dgm:pt>
    <dgm:pt modelId="{0BBAAA91-DEBC-4E12-8DC5-E20ABB7BC63C}">
      <dgm:prSet phldrT="[Szöveg]"/>
      <dgm:spPr/>
      <dgm:t>
        <a:bodyPr/>
        <a:lstStyle/>
        <a:p>
          <a:r>
            <a:rPr lang="hu-HU" dirty="0"/>
            <a:t>Fixed costs</a:t>
          </a:r>
        </a:p>
      </dgm:t>
    </dgm:pt>
    <dgm:pt modelId="{210CA129-91F6-4252-9781-52009DD8ED2C}" type="parTrans" cxnId="{5FC438FF-CEF0-4488-96AA-E4D34A2FB2FA}">
      <dgm:prSet/>
      <dgm:spPr/>
      <dgm:t>
        <a:bodyPr/>
        <a:lstStyle/>
        <a:p>
          <a:endParaRPr lang="hu-HU"/>
        </a:p>
      </dgm:t>
    </dgm:pt>
    <dgm:pt modelId="{3A4D6AD6-E4CC-440A-9BE9-26950F2E7156}" type="sibTrans" cxnId="{5FC438FF-CEF0-4488-96AA-E4D34A2FB2FA}">
      <dgm:prSet/>
      <dgm:spPr/>
      <dgm:t>
        <a:bodyPr/>
        <a:lstStyle/>
        <a:p>
          <a:endParaRPr lang="hu-HU"/>
        </a:p>
      </dgm:t>
    </dgm:pt>
    <dgm:pt modelId="{1F915D11-1B49-4AD4-BBDC-E26FD31C83C8}">
      <dgm:prSet phldrT="[Szöveg]"/>
      <dgm:spPr/>
      <dgm:t>
        <a:bodyPr/>
        <a:lstStyle/>
        <a:p>
          <a:r>
            <a:rPr lang="hu-HU" dirty="0"/>
            <a:t>Variable costs</a:t>
          </a:r>
        </a:p>
      </dgm:t>
    </dgm:pt>
    <dgm:pt modelId="{C561E14F-D7AE-45B4-ACEA-C7C3DCCBFB90}" type="parTrans" cxnId="{1E88AD81-C194-4DDB-95C9-94609CA0898A}">
      <dgm:prSet/>
      <dgm:spPr/>
      <dgm:t>
        <a:bodyPr/>
        <a:lstStyle/>
        <a:p>
          <a:endParaRPr lang="hu-HU"/>
        </a:p>
      </dgm:t>
    </dgm:pt>
    <dgm:pt modelId="{4010FC8D-FA4D-431C-A535-0EFDD08A5AAA}" type="sibTrans" cxnId="{1E88AD81-C194-4DDB-95C9-94609CA0898A}">
      <dgm:prSet/>
      <dgm:spPr/>
      <dgm:t>
        <a:bodyPr/>
        <a:lstStyle/>
        <a:p>
          <a:endParaRPr lang="hu-HU"/>
        </a:p>
      </dgm:t>
    </dgm:pt>
    <dgm:pt modelId="{2280E3DC-986C-4879-9A39-3C41AAC0BA3A}">
      <dgm:prSet phldrT="[Szöveg]"/>
      <dgm:spPr/>
      <dgm:t>
        <a:bodyPr/>
        <a:lstStyle/>
        <a:p>
          <a:r>
            <a:rPr lang="hu-HU" dirty="0"/>
            <a:t>Plant size</a:t>
          </a:r>
        </a:p>
      </dgm:t>
    </dgm:pt>
    <dgm:pt modelId="{C15C637E-6F23-423B-BFB3-DEAF28DB12F0}" type="parTrans" cxnId="{44015A5B-0F47-4ED1-80BF-293282AEC946}">
      <dgm:prSet/>
      <dgm:spPr/>
      <dgm:t>
        <a:bodyPr/>
        <a:lstStyle/>
        <a:p>
          <a:endParaRPr lang="hu-HU"/>
        </a:p>
      </dgm:t>
    </dgm:pt>
    <dgm:pt modelId="{621459E6-29B3-4BB5-B4AF-1B5C0F4DA63D}" type="sibTrans" cxnId="{44015A5B-0F47-4ED1-80BF-293282AEC946}">
      <dgm:prSet/>
      <dgm:spPr/>
      <dgm:t>
        <a:bodyPr/>
        <a:lstStyle/>
        <a:p>
          <a:endParaRPr lang="hu-HU"/>
        </a:p>
      </dgm:t>
    </dgm:pt>
    <dgm:pt modelId="{0CE4ED8E-3FC3-493A-8592-8E1BD7C66046}">
      <dgm:prSet phldrT="[Szöveg]"/>
      <dgm:spPr/>
      <dgm:t>
        <a:bodyPr/>
        <a:lstStyle/>
        <a:p>
          <a:r>
            <a:rPr lang="hu-HU" dirty="0"/>
            <a:t>Range of products</a:t>
          </a:r>
        </a:p>
      </dgm:t>
    </dgm:pt>
    <dgm:pt modelId="{0E4C9682-B703-4E45-9BB9-FD5C4A0E42D4}" type="parTrans" cxnId="{8D83E658-6983-4843-9267-57259CDB472D}">
      <dgm:prSet/>
      <dgm:spPr/>
      <dgm:t>
        <a:bodyPr/>
        <a:lstStyle/>
        <a:p>
          <a:endParaRPr lang="hu-HU"/>
        </a:p>
      </dgm:t>
    </dgm:pt>
    <dgm:pt modelId="{36855095-556E-4532-AACD-D92BEF2D2D79}" type="sibTrans" cxnId="{8D83E658-6983-4843-9267-57259CDB472D}">
      <dgm:prSet/>
      <dgm:spPr/>
      <dgm:t>
        <a:bodyPr/>
        <a:lstStyle/>
        <a:p>
          <a:endParaRPr lang="hu-HU"/>
        </a:p>
      </dgm:t>
    </dgm:pt>
    <dgm:pt modelId="{71B74D22-12B3-4FD0-A053-5BA8D7E2C501}" type="pres">
      <dgm:prSet presAssocID="{FA30BF59-912C-4B60-9D17-0453B60FE125}" presName="diagram" presStyleCnt="0">
        <dgm:presLayoutVars>
          <dgm:dir/>
          <dgm:resizeHandles val="exact"/>
        </dgm:presLayoutVars>
      </dgm:prSet>
      <dgm:spPr/>
    </dgm:pt>
    <dgm:pt modelId="{36E4490D-CFF4-4288-8762-FC81B164400A}" type="pres">
      <dgm:prSet presAssocID="{0BBAAA91-DEBC-4E12-8DC5-E20ABB7BC63C}" presName="node" presStyleLbl="node1" presStyleIdx="0" presStyleCnt="4">
        <dgm:presLayoutVars>
          <dgm:bulletEnabled val="1"/>
        </dgm:presLayoutVars>
      </dgm:prSet>
      <dgm:spPr/>
    </dgm:pt>
    <dgm:pt modelId="{DF2AA2DC-EF26-4354-9E76-808E09C53F1E}" type="pres">
      <dgm:prSet presAssocID="{3A4D6AD6-E4CC-440A-9BE9-26950F2E7156}" presName="sibTrans" presStyleCnt="0"/>
      <dgm:spPr/>
    </dgm:pt>
    <dgm:pt modelId="{03521DB7-D85E-4EB7-8E86-93BB1F2B95BE}" type="pres">
      <dgm:prSet presAssocID="{1F915D11-1B49-4AD4-BBDC-E26FD31C83C8}" presName="node" presStyleLbl="node1" presStyleIdx="1" presStyleCnt="4">
        <dgm:presLayoutVars>
          <dgm:bulletEnabled val="1"/>
        </dgm:presLayoutVars>
      </dgm:prSet>
      <dgm:spPr/>
    </dgm:pt>
    <dgm:pt modelId="{E438405E-974F-4096-B5F8-2A43A45295B7}" type="pres">
      <dgm:prSet presAssocID="{4010FC8D-FA4D-431C-A535-0EFDD08A5AAA}" presName="sibTrans" presStyleCnt="0"/>
      <dgm:spPr/>
    </dgm:pt>
    <dgm:pt modelId="{19EF2EAB-3E79-46F2-A0E0-F1359DFFA75E}" type="pres">
      <dgm:prSet presAssocID="{2280E3DC-986C-4879-9A39-3C41AAC0BA3A}" presName="node" presStyleLbl="node1" presStyleIdx="2" presStyleCnt="4">
        <dgm:presLayoutVars>
          <dgm:bulletEnabled val="1"/>
        </dgm:presLayoutVars>
      </dgm:prSet>
      <dgm:spPr/>
    </dgm:pt>
    <dgm:pt modelId="{EA86B21F-B582-450E-9EAF-B56604ABFFED}" type="pres">
      <dgm:prSet presAssocID="{621459E6-29B3-4BB5-B4AF-1B5C0F4DA63D}" presName="sibTrans" presStyleCnt="0"/>
      <dgm:spPr/>
    </dgm:pt>
    <dgm:pt modelId="{C45F11F7-BE61-4F77-B9B1-B4ACDE5E35FA}" type="pres">
      <dgm:prSet presAssocID="{0CE4ED8E-3FC3-493A-8592-8E1BD7C66046}" presName="node" presStyleLbl="node1" presStyleIdx="3" presStyleCnt="4">
        <dgm:presLayoutVars>
          <dgm:bulletEnabled val="1"/>
        </dgm:presLayoutVars>
      </dgm:prSet>
      <dgm:spPr/>
    </dgm:pt>
  </dgm:ptLst>
  <dgm:cxnLst>
    <dgm:cxn modelId="{5C5E1D02-2AE6-4B59-969B-1A5A42E318A9}" type="presOf" srcId="{0BBAAA91-DEBC-4E12-8DC5-E20ABB7BC63C}" destId="{36E4490D-CFF4-4288-8762-FC81B164400A}" srcOrd="0" destOrd="0" presId="urn:microsoft.com/office/officeart/2005/8/layout/default"/>
    <dgm:cxn modelId="{44015A5B-0F47-4ED1-80BF-293282AEC946}" srcId="{FA30BF59-912C-4B60-9D17-0453B60FE125}" destId="{2280E3DC-986C-4879-9A39-3C41AAC0BA3A}" srcOrd="2" destOrd="0" parTransId="{C15C637E-6F23-423B-BFB3-DEAF28DB12F0}" sibTransId="{621459E6-29B3-4BB5-B4AF-1B5C0F4DA63D}"/>
    <dgm:cxn modelId="{7D02234E-41E1-486E-A5FA-908A5580D7A2}" type="presOf" srcId="{0CE4ED8E-3FC3-493A-8592-8E1BD7C66046}" destId="{C45F11F7-BE61-4F77-B9B1-B4ACDE5E35FA}" srcOrd="0" destOrd="0" presId="urn:microsoft.com/office/officeart/2005/8/layout/default"/>
    <dgm:cxn modelId="{8D83E658-6983-4843-9267-57259CDB472D}" srcId="{FA30BF59-912C-4B60-9D17-0453B60FE125}" destId="{0CE4ED8E-3FC3-493A-8592-8E1BD7C66046}" srcOrd="3" destOrd="0" parTransId="{0E4C9682-B703-4E45-9BB9-FD5C4A0E42D4}" sibTransId="{36855095-556E-4532-AACD-D92BEF2D2D79}"/>
    <dgm:cxn modelId="{1E88AD81-C194-4DDB-95C9-94609CA0898A}" srcId="{FA30BF59-912C-4B60-9D17-0453B60FE125}" destId="{1F915D11-1B49-4AD4-BBDC-E26FD31C83C8}" srcOrd="1" destOrd="0" parTransId="{C561E14F-D7AE-45B4-ACEA-C7C3DCCBFB90}" sibTransId="{4010FC8D-FA4D-431C-A535-0EFDD08A5AAA}"/>
    <dgm:cxn modelId="{95F8E199-3EB8-4A23-8E00-D094FB835D85}" type="presOf" srcId="{1F915D11-1B49-4AD4-BBDC-E26FD31C83C8}" destId="{03521DB7-D85E-4EB7-8E86-93BB1F2B95BE}" srcOrd="0" destOrd="0" presId="urn:microsoft.com/office/officeart/2005/8/layout/default"/>
    <dgm:cxn modelId="{793B1FA5-9967-4009-929B-5FFCBC552641}" type="presOf" srcId="{2280E3DC-986C-4879-9A39-3C41AAC0BA3A}" destId="{19EF2EAB-3E79-46F2-A0E0-F1359DFFA75E}" srcOrd="0" destOrd="0" presId="urn:microsoft.com/office/officeart/2005/8/layout/default"/>
    <dgm:cxn modelId="{255430EC-62D7-47B2-AF5C-966E432B559C}" type="presOf" srcId="{FA30BF59-912C-4B60-9D17-0453B60FE125}" destId="{71B74D22-12B3-4FD0-A053-5BA8D7E2C501}" srcOrd="0" destOrd="0" presId="urn:microsoft.com/office/officeart/2005/8/layout/default"/>
    <dgm:cxn modelId="{5FC438FF-CEF0-4488-96AA-E4D34A2FB2FA}" srcId="{FA30BF59-912C-4B60-9D17-0453B60FE125}" destId="{0BBAAA91-DEBC-4E12-8DC5-E20ABB7BC63C}" srcOrd="0" destOrd="0" parTransId="{210CA129-91F6-4252-9781-52009DD8ED2C}" sibTransId="{3A4D6AD6-E4CC-440A-9BE9-26950F2E7156}"/>
    <dgm:cxn modelId="{2B9793B0-85AE-4192-B78C-7501B04F79C8}" type="presParOf" srcId="{71B74D22-12B3-4FD0-A053-5BA8D7E2C501}" destId="{36E4490D-CFF4-4288-8762-FC81B164400A}" srcOrd="0" destOrd="0" presId="urn:microsoft.com/office/officeart/2005/8/layout/default"/>
    <dgm:cxn modelId="{ADFB12EA-40B9-4F89-997D-1D01F28DC7B9}" type="presParOf" srcId="{71B74D22-12B3-4FD0-A053-5BA8D7E2C501}" destId="{DF2AA2DC-EF26-4354-9E76-808E09C53F1E}" srcOrd="1" destOrd="0" presId="urn:microsoft.com/office/officeart/2005/8/layout/default"/>
    <dgm:cxn modelId="{BD69E3C6-0DD9-4902-A85A-893D0CBE0A15}" type="presParOf" srcId="{71B74D22-12B3-4FD0-A053-5BA8D7E2C501}" destId="{03521DB7-D85E-4EB7-8E86-93BB1F2B95BE}" srcOrd="2" destOrd="0" presId="urn:microsoft.com/office/officeart/2005/8/layout/default"/>
    <dgm:cxn modelId="{F0A0E0C9-FD7B-4D9C-8F11-629E391ACEEE}" type="presParOf" srcId="{71B74D22-12B3-4FD0-A053-5BA8D7E2C501}" destId="{E438405E-974F-4096-B5F8-2A43A45295B7}" srcOrd="3" destOrd="0" presId="urn:microsoft.com/office/officeart/2005/8/layout/default"/>
    <dgm:cxn modelId="{33C2CF3A-DD3A-41CB-969A-B73297614D95}" type="presParOf" srcId="{71B74D22-12B3-4FD0-A053-5BA8D7E2C501}" destId="{19EF2EAB-3E79-46F2-A0E0-F1359DFFA75E}" srcOrd="4" destOrd="0" presId="urn:microsoft.com/office/officeart/2005/8/layout/default"/>
    <dgm:cxn modelId="{786F8FAB-E493-46C3-BD54-B0D23CD1C645}" type="presParOf" srcId="{71B74D22-12B3-4FD0-A053-5BA8D7E2C501}" destId="{EA86B21F-B582-450E-9EAF-B56604ABFFED}" srcOrd="5" destOrd="0" presId="urn:microsoft.com/office/officeart/2005/8/layout/default"/>
    <dgm:cxn modelId="{F47E0216-9D09-4C91-BE27-E1792E16BA6B}" type="presParOf" srcId="{71B74D22-12B3-4FD0-A053-5BA8D7E2C501}" destId="{C45F11F7-BE61-4F77-B9B1-B4ACDE5E35FA}"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397FC-2720-4AAC-8C96-0D0B22E3E179}">
      <dsp:nvSpPr>
        <dsp:cNvPr id="0" name=""/>
        <dsp:cNvSpPr/>
      </dsp:nvSpPr>
      <dsp:spPr>
        <a:xfrm>
          <a:off x="417646" y="0"/>
          <a:ext cx="4733326" cy="150996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85740-D6A2-46B3-B936-AEA50A69575B}">
      <dsp:nvSpPr>
        <dsp:cNvPr id="0" name=""/>
        <dsp:cNvSpPr/>
      </dsp:nvSpPr>
      <dsp:spPr>
        <a:xfrm>
          <a:off x="1045815" y="452990"/>
          <a:ext cx="1670585" cy="60398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b="1" kern="1200" dirty="0"/>
            <a:t>Customer base</a:t>
          </a:r>
        </a:p>
        <a:p>
          <a:pPr marL="0" lvl="0" indent="0" algn="ctr" defTabSz="577850">
            <a:lnSpc>
              <a:spcPct val="90000"/>
            </a:lnSpc>
            <a:spcBef>
              <a:spcPct val="0"/>
            </a:spcBef>
            <a:spcAft>
              <a:spcPct val="35000"/>
            </a:spcAft>
            <a:buNone/>
          </a:pPr>
          <a:r>
            <a:rPr lang="hu-HU" sz="1300" kern="1200" dirty="0"/>
            <a:t>(customer groups)</a:t>
          </a:r>
        </a:p>
      </dsp:txBody>
      <dsp:txXfrm>
        <a:off x="1075299" y="482474"/>
        <a:ext cx="1611617" cy="545019"/>
      </dsp:txXfrm>
    </dsp:sp>
    <dsp:sp modelId="{643A3803-594F-4FC1-9F87-C27D3B8C1392}">
      <dsp:nvSpPr>
        <dsp:cNvPr id="0" name=""/>
        <dsp:cNvSpPr/>
      </dsp:nvSpPr>
      <dsp:spPr>
        <a:xfrm>
          <a:off x="2852217" y="452990"/>
          <a:ext cx="1670585" cy="60398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b="1" kern="1200" dirty="0"/>
            <a:t>Target market</a:t>
          </a:r>
        </a:p>
        <a:p>
          <a:pPr marL="0" lvl="0" indent="0" algn="ctr" defTabSz="577850">
            <a:lnSpc>
              <a:spcPct val="90000"/>
            </a:lnSpc>
            <a:spcBef>
              <a:spcPct val="0"/>
            </a:spcBef>
            <a:spcAft>
              <a:spcPct val="35000"/>
            </a:spcAft>
            <a:buNone/>
          </a:pPr>
          <a:r>
            <a:rPr lang="hu-HU" sz="1300" kern="1200" dirty="0"/>
            <a:t>(demand)</a:t>
          </a:r>
        </a:p>
      </dsp:txBody>
      <dsp:txXfrm>
        <a:off x="2881701" y="482474"/>
        <a:ext cx="1611617" cy="5450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4490D-CFF4-4288-8762-FC81B164400A}">
      <dsp:nvSpPr>
        <dsp:cNvPr id="0" name=""/>
        <dsp:cNvSpPr/>
      </dsp:nvSpPr>
      <dsp:spPr>
        <a:xfrm>
          <a:off x="709616" y="491"/>
          <a:ext cx="1534514" cy="9207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dirty="0"/>
            <a:t>Product sales</a:t>
          </a:r>
        </a:p>
      </dsp:txBody>
      <dsp:txXfrm>
        <a:off x="709616" y="491"/>
        <a:ext cx="1534514" cy="920708"/>
      </dsp:txXfrm>
    </dsp:sp>
    <dsp:sp modelId="{B66D5B03-916A-463C-9D2C-1395B662B149}">
      <dsp:nvSpPr>
        <dsp:cNvPr id="0" name=""/>
        <dsp:cNvSpPr/>
      </dsp:nvSpPr>
      <dsp:spPr>
        <a:xfrm>
          <a:off x="2397582" y="491"/>
          <a:ext cx="1534514" cy="920708"/>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Usage fee</a:t>
          </a:r>
          <a:endParaRPr lang="hu-HU" sz="1700" kern="1200" dirty="0"/>
        </a:p>
      </dsp:txBody>
      <dsp:txXfrm>
        <a:off x="2397582" y="491"/>
        <a:ext cx="1534514" cy="920708"/>
      </dsp:txXfrm>
    </dsp:sp>
    <dsp:sp modelId="{2DB9287C-A23D-4105-AC28-D6C09FAC8258}">
      <dsp:nvSpPr>
        <dsp:cNvPr id="0" name=""/>
        <dsp:cNvSpPr/>
      </dsp:nvSpPr>
      <dsp:spPr>
        <a:xfrm>
          <a:off x="4085548" y="491"/>
          <a:ext cx="1534514" cy="920708"/>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Rental fee</a:t>
          </a:r>
          <a:endParaRPr lang="hu-HU" sz="1700" kern="1200" dirty="0"/>
        </a:p>
      </dsp:txBody>
      <dsp:txXfrm>
        <a:off x="4085548" y="491"/>
        <a:ext cx="1534514" cy="920708"/>
      </dsp:txXfrm>
    </dsp:sp>
    <dsp:sp modelId="{4F6D11DE-722E-42A7-B691-421764555441}">
      <dsp:nvSpPr>
        <dsp:cNvPr id="0" name=""/>
        <dsp:cNvSpPr/>
      </dsp:nvSpPr>
      <dsp:spPr>
        <a:xfrm>
          <a:off x="709616" y="1074652"/>
          <a:ext cx="1534514" cy="920708"/>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Loan</a:t>
          </a:r>
          <a:endParaRPr lang="hu-HU" sz="1700" kern="1200" dirty="0"/>
        </a:p>
      </dsp:txBody>
      <dsp:txXfrm>
        <a:off x="709616" y="1074652"/>
        <a:ext cx="1534514" cy="920708"/>
      </dsp:txXfrm>
    </dsp:sp>
    <dsp:sp modelId="{4A38304F-9951-45AB-86AF-D2439B206F91}">
      <dsp:nvSpPr>
        <dsp:cNvPr id="0" name=""/>
        <dsp:cNvSpPr/>
      </dsp:nvSpPr>
      <dsp:spPr>
        <a:xfrm>
          <a:off x="2397582" y="1074652"/>
          <a:ext cx="1534514" cy="920708"/>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Leasing</a:t>
          </a:r>
          <a:endParaRPr lang="hu-HU" sz="1700" kern="1200" dirty="0"/>
        </a:p>
      </dsp:txBody>
      <dsp:txXfrm>
        <a:off x="2397582" y="1074652"/>
        <a:ext cx="1534514" cy="920708"/>
      </dsp:txXfrm>
    </dsp:sp>
    <dsp:sp modelId="{F838D7A2-D707-4494-BA36-7F50B4BF3AAC}">
      <dsp:nvSpPr>
        <dsp:cNvPr id="0" name=""/>
        <dsp:cNvSpPr/>
      </dsp:nvSpPr>
      <dsp:spPr>
        <a:xfrm>
          <a:off x="4085548" y="1074652"/>
          <a:ext cx="1534514" cy="920708"/>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Licence</a:t>
          </a:r>
          <a:endParaRPr lang="hu-HU" sz="1700" kern="1200" dirty="0"/>
        </a:p>
      </dsp:txBody>
      <dsp:txXfrm>
        <a:off x="4085548" y="1074652"/>
        <a:ext cx="1534514" cy="920708"/>
      </dsp:txXfrm>
    </dsp:sp>
    <dsp:sp modelId="{99A885F8-92E0-4B19-BA1A-6B4802407EEC}">
      <dsp:nvSpPr>
        <dsp:cNvPr id="0" name=""/>
        <dsp:cNvSpPr/>
      </dsp:nvSpPr>
      <dsp:spPr>
        <a:xfrm>
          <a:off x="1553599" y="2148812"/>
          <a:ext cx="1534514" cy="920708"/>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Brokerage fee/commission</a:t>
          </a:r>
          <a:endParaRPr lang="hu-HU" sz="1700" kern="1200" dirty="0"/>
        </a:p>
      </dsp:txBody>
      <dsp:txXfrm>
        <a:off x="1553599" y="2148812"/>
        <a:ext cx="1534514" cy="920708"/>
      </dsp:txXfrm>
    </dsp:sp>
    <dsp:sp modelId="{86180647-C5B2-4745-A4C3-6EFBC7E26EAE}">
      <dsp:nvSpPr>
        <dsp:cNvPr id="0" name=""/>
        <dsp:cNvSpPr/>
      </dsp:nvSpPr>
      <dsp:spPr>
        <a:xfrm>
          <a:off x="3241565" y="2148812"/>
          <a:ext cx="1534514" cy="92070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hu-HU" sz="1700" kern="1200"/>
            <a:t>Advertisement</a:t>
          </a:r>
          <a:endParaRPr lang="hu-HU" sz="1700" kern="1200" dirty="0"/>
        </a:p>
      </dsp:txBody>
      <dsp:txXfrm>
        <a:off x="3241565" y="2148812"/>
        <a:ext cx="1534514" cy="9207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83F17-9A73-4FB8-8F05-F6D3FDB7ECE4}">
      <dsp:nvSpPr>
        <dsp:cNvPr id="0" name=""/>
        <dsp:cNvSpPr/>
      </dsp:nvSpPr>
      <dsp:spPr>
        <a:xfrm>
          <a:off x="2268" y="472219"/>
          <a:ext cx="1799386" cy="10796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The importance of videos</a:t>
          </a:r>
        </a:p>
      </dsp:txBody>
      <dsp:txXfrm>
        <a:off x="2268" y="472219"/>
        <a:ext cx="1799386" cy="1079632"/>
      </dsp:txXfrm>
    </dsp:sp>
    <dsp:sp modelId="{3D167202-6D42-4DDC-9132-D36DC08BA0FE}">
      <dsp:nvSpPr>
        <dsp:cNvPr id="0" name=""/>
        <dsp:cNvSpPr/>
      </dsp:nvSpPr>
      <dsp:spPr>
        <a:xfrm>
          <a:off x="1981593" y="472219"/>
          <a:ext cx="1799386" cy="10796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The transformation of social media</a:t>
          </a:r>
        </a:p>
      </dsp:txBody>
      <dsp:txXfrm>
        <a:off x="1981593" y="472219"/>
        <a:ext cx="1799386" cy="1079632"/>
      </dsp:txXfrm>
    </dsp:sp>
    <dsp:sp modelId="{020584F9-714C-4060-BFC9-590E985CA91A}">
      <dsp:nvSpPr>
        <dsp:cNvPr id="0" name=""/>
        <dsp:cNvSpPr/>
      </dsp:nvSpPr>
      <dsp:spPr>
        <a:xfrm>
          <a:off x="3960918" y="472219"/>
          <a:ext cx="1799386" cy="10796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AI</a:t>
          </a:r>
        </a:p>
      </dsp:txBody>
      <dsp:txXfrm>
        <a:off x="3960918" y="472219"/>
        <a:ext cx="1799386" cy="1079632"/>
      </dsp:txXfrm>
    </dsp:sp>
    <dsp:sp modelId="{176FF86C-DC0C-4BCA-BC6D-35E6A6E598B5}">
      <dsp:nvSpPr>
        <dsp:cNvPr id="0" name=""/>
        <dsp:cNvSpPr/>
      </dsp:nvSpPr>
      <dsp:spPr>
        <a:xfrm>
          <a:off x="5940244" y="472219"/>
          <a:ext cx="1799386" cy="10796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Creative communities</a:t>
          </a:r>
        </a:p>
      </dsp:txBody>
      <dsp:txXfrm>
        <a:off x="5940244" y="472219"/>
        <a:ext cx="1799386" cy="1079632"/>
      </dsp:txXfrm>
    </dsp:sp>
    <dsp:sp modelId="{DE5F90FA-0BD1-4B9E-B643-FA8815C3AB4E}">
      <dsp:nvSpPr>
        <dsp:cNvPr id="0" name=""/>
        <dsp:cNvSpPr/>
      </dsp:nvSpPr>
      <dsp:spPr>
        <a:xfrm>
          <a:off x="2268" y="1731790"/>
          <a:ext cx="1799386" cy="107963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Sustainability</a:t>
          </a:r>
        </a:p>
      </dsp:txBody>
      <dsp:txXfrm>
        <a:off x="2268" y="1731790"/>
        <a:ext cx="1799386" cy="1079632"/>
      </dsp:txXfrm>
    </dsp:sp>
    <dsp:sp modelId="{48D24097-3903-46C8-BAA6-D0B172D044F4}">
      <dsp:nvSpPr>
        <dsp:cNvPr id="0" name=""/>
        <dsp:cNvSpPr/>
      </dsp:nvSpPr>
      <dsp:spPr>
        <a:xfrm>
          <a:off x="1981593" y="1731790"/>
          <a:ext cx="1799386" cy="10796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Inclusion and diversity</a:t>
          </a:r>
        </a:p>
      </dsp:txBody>
      <dsp:txXfrm>
        <a:off x="1981593" y="1731790"/>
        <a:ext cx="1799386" cy="1079632"/>
      </dsp:txXfrm>
    </dsp:sp>
    <dsp:sp modelId="{BD456CD8-375F-4E43-AB33-F69AAB8C1FF5}">
      <dsp:nvSpPr>
        <dsp:cNvPr id="0" name=""/>
        <dsp:cNvSpPr/>
      </dsp:nvSpPr>
      <dsp:spPr>
        <a:xfrm>
          <a:off x="3960918" y="1731790"/>
          <a:ext cx="1799386" cy="10796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Slowing population growth</a:t>
          </a:r>
        </a:p>
      </dsp:txBody>
      <dsp:txXfrm>
        <a:off x="3960918" y="1731790"/>
        <a:ext cx="1799386" cy="1079632"/>
      </dsp:txXfrm>
    </dsp:sp>
    <dsp:sp modelId="{7F59A17A-28B6-445A-896F-665003A33B3B}">
      <dsp:nvSpPr>
        <dsp:cNvPr id="0" name=""/>
        <dsp:cNvSpPr/>
      </dsp:nvSpPr>
      <dsp:spPr>
        <a:xfrm>
          <a:off x="5940244" y="1731790"/>
          <a:ext cx="1799386" cy="10796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Innovation</a:t>
          </a:r>
        </a:p>
      </dsp:txBody>
      <dsp:txXfrm>
        <a:off x="5940244" y="1731790"/>
        <a:ext cx="1799386" cy="1079632"/>
      </dsp:txXfrm>
    </dsp:sp>
    <dsp:sp modelId="{99AB2644-06A0-46A8-B55E-AB6F1F20552E}">
      <dsp:nvSpPr>
        <dsp:cNvPr id="0" name=""/>
        <dsp:cNvSpPr/>
      </dsp:nvSpPr>
      <dsp:spPr>
        <a:xfrm>
          <a:off x="1981593" y="2991361"/>
          <a:ext cx="1799386" cy="10796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Retail media</a:t>
          </a:r>
        </a:p>
      </dsp:txBody>
      <dsp:txXfrm>
        <a:off x="1981593" y="2991361"/>
        <a:ext cx="1799386" cy="1079632"/>
      </dsp:txXfrm>
    </dsp:sp>
    <dsp:sp modelId="{E65918BD-CEDF-4239-8507-44594C561189}">
      <dsp:nvSpPr>
        <dsp:cNvPr id="0" name=""/>
        <dsp:cNvSpPr/>
      </dsp:nvSpPr>
      <dsp:spPr>
        <a:xfrm>
          <a:off x="3960918" y="2991361"/>
          <a:ext cx="1799386" cy="107963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hu-HU" sz="2100" kern="1200" dirty="0"/>
            <a:t>Live streaming</a:t>
          </a:r>
        </a:p>
      </dsp:txBody>
      <dsp:txXfrm>
        <a:off x="3960918" y="2991361"/>
        <a:ext cx="1799386" cy="1079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BA16D-C5A0-4934-8B02-A4A32BEC513F}">
      <dsp:nvSpPr>
        <dsp:cNvPr id="0" name=""/>
        <dsp:cNvSpPr/>
      </dsp:nvSpPr>
      <dsp:spPr>
        <a:xfrm>
          <a:off x="3580" y="1197404"/>
          <a:ext cx="1565607" cy="93936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u-HU" sz="2000" kern="1200" dirty="0"/>
            <a:t>Contact</a:t>
          </a:r>
        </a:p>
      </dsp:txBody>
      <dsp:txXfrm>
        <a:off x="31093" y="1224917"/>
        <a:ext cx="1510581" cy="884338"/>
      </dsp:txXfrm>
    </dsp:sp>
    <dsp:sp modelId="{9CB6CB82-BCDF-4A3B-A8AC-70C3262E0509}">
      <dsp:nvSpPr>
        <dsp:cNvPr id="0" name=""/>
        <dsp:cNvSpPr/>
      </dsp:nvSpPr>
      <dsp:spPr>
        <a:xfrm>
          <a:off x="1725748" y="1472951"/>
          <a:ext cx="331908" cy="3882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hu-HU" sz="1600" kern="1200"/>
        </a:p>
      </dsp:txBody>
      <dsp:txXfrm>
        <a:off x="1725748" y="1550605"/>
        <a:ext cx="232336" cy="232962"/>
      </dsp:txXfrm>
    </dsp:sp>
    <dsp:sp modelId="{8DB01741-70B7-4860-AFF9-49968C203AD0}">
      <dsp:nvSpPr>
        <dsp:cNvPr id="0" name=""/>
        <dsp:cNvSpPr/>
      </dsp:nvSpPr>
      <dsp:spPr>
        <a:xfrm>
          <a:off x="2195431" y="1197404"/>
          <a:ext cx="1565607" cy="939364"/>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u-HU" sz="2000" kern="1200" dirty="0"/>
            <a:t>Binding</a:t>
          </a:r>
        </a:p>
      </dsp:txBody>
      <dsp:txXfrm>
        <a:off x="2222944" y="1224917"/>
        <a:ext cx="1510581" cy="884338"/>
      </dsp:txXfrm>
    </dsp:sp>
    <dsp:sp modelId="{FA427C93-B89F-4749-BF6D-C1758E9C28DB}">
      <dsp:nvSpPr>
        <dsp:cNvPr id="0" name=""/>
        <dsp:cNvSpPr/>
      </dsp:nvSpPr>
      <dsp:spPr>
        <a:xfrm>
          <a:off x="3917599" y="1472951"/>
          <a:ext cx="331908" cy="3882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hu-HU" sz="1600" kern="1200"/>
        </a:p>
      </dsp:txBody>
      <dsp:txXfrm>
        <a:off x="3917599" y="1550605"/>
        <a:ext cx="232336" cy="232962"/>
      </dsp:txXfrm>
    </dsp:sp>
    <dsp:sp modelId="{50B62DEE-3D2D-4C89-8608-16B3933994B5}">
      <dsp:nvSpPr>
        <dsp:cNvPr id="0" name=""/>
        <dsp:cNvSpPr/>
      </dsp:nvSpPr>
      <dsp:spPr>
        <a:xfrm>
          <a:off x="4387281" y="1197404"/>
          <a:ext cx="1565607" cy="939364"/>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u-HU" sz="2000" kern="1200" dirty="0"/>
            <a:t>Sales</a:t>
          </a:r>
        </a:p>
      </dsp:txBody>
      <dsp:txXfrm>
        <a:off x="4414794" y="1224917"/>
        <a:ext cx="1510581" cy="884338"/>
      </dsp:txXfrm>
    </dsp:sp>
    <dsp:sp modelId="{90DB2672-AE64-48DE-92FB-311882E99799}">
      <dsp:nvSpPr>
        <dsp:cNvPr id="0" name=""/>
        <dsp:cNvSpPr/>
      </dsp:nvSpPr>
      <dsp:spPr>
        <a:xfrm>
          <a:off x="6109449" y="1472951"/>
          <a:ext cx="331908" cy="3882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hu-HU" sz="1600" kern="1200"/>
        </a:p>
      </dsp:txBody>
      <dsp:txXfrm>
        <a:off x="6109449" y="1550605"/>
        <a:ext cx="232336" cy="232962"/>
      </dsp:txXfrm>
    </dsp:sp>
    <dsp:sp modelId="{B999FDBB-204E-418F-B156-5AF17360A2D3}">
      <dsp:nvSpPr>
        <dsp:cNvPr id="0" name=""/>
        <dsp:cNvSpPr/>
      </dsp:nvSpPr>
      <dsp:spPr>
        <a:xfrm>
          <a:off x="6579131" y="1197404"/>
          <a:ext cx="1565607" cy="93936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u-HU" sz="2000" kern="1200" dirty="0"/>
            <a:t>Mobilisation</a:t>
          </a:r>
        </a:p>
      </dsp:txBody>
      <dsp:txXfrm>
        <a:off x="6606644" y="1224917"/>
        <a:ext cx="1510581" cy="884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C04A7-CF6C-427A-AC39-8936B460CCF9}">
      <dsp:nvSpPr>
        <dsp:cNvPr id="0" name=""/>
        <dsp:cNvSpPr/>
      </dsp:nvSpPr>
      <dsp:spPr>
        <a:xfrm>
          <a:off x="1024400" y="0"/>
          <a:ext cx="1898213" cy="1138928"/>
        </a:xfrm>
        <a:prstGeom prst="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Value creation</a:t>
          </a:r>
        </a:p>
      </dsp:txBody>
      <dsp:txXfrm>
        <a:off x="1024400" y="0"/>
        <a:ext cx="1898213" cy="1138928"/>
      </dsp:txXfrm>
    </dsp:sp>
    <dsp:sp modelId="{B82C2019-A0D3-40C5-93B6-ECD04750AA1F}">
      <dsp:nvSpPr>
        <dsp:cNvPr id="0" name=""/>
        <dsp:cNvSpPr/>
      </dsp:nvSpPr>
      <dsp:spPr>
        <a:xfrm>
          <a:off x="3122590" y="1447"/>
          <a:ext cx="1898213" cy="1138928"/>
        </a:xfrm>
        <a:prstGeom prst="rect">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Reaching markets</a:t>
          </a:r>
        </a:p>
      </dsp:txBody>
      <dsp:txXfrm>
        <a:off x="3122590" y="1447"/>
        <a:ext cx="1898213" cy="1138928"/>
      </dsp:txXfrm>
    </dsp:sp>
    <dsp:sp modelId="{4C9554C4-022D-4F93-83FB-BE27B3F546B9}">
      <dsp:nvSpPr>
        <dsp:cNvPr id="0" name=""/>
        <dsp:cNvSpPr/>
      </dsp:nvSpPr>
      <dsp:spPr>
        <a:xfrm>
          <a:off x="1083719" y="1331644"/>
          <a:ext cx="1898213" cy="1138928"/>
        </a:xfrm>
        <a:prstGeom prst="rect">
          <a:avLst/>
        </a:prstGeom>
        <a:solidFill>
          <a:schemeClr val="accent3">
            <a:shade val="50000"/>
            <a:hueOff val="0"/>
            <a:satOff val="0"/>
            <a:lumOff val="35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Building customer relationships</a:t>
          </a:r>
        </a:p>
      </dsp:txBody>
      <dsp:txXfrm>
        <a:off x="1083719" y="1331644"/>
        <a:ext cx="1898213" cy="1138928"/>
      </dsp:txXfrm>
    </dsp:sp>
    <dsp:sp modelId="{65CAA575-3123-4654-B908-E9EF43A78559}">
      <dsp:nvSpPr>
        <dsp:cNvPr id="0" name=""/>
        <dsp:cNvSpPr/>
      </dsp:nvSpPr>
      <dsp:spPr>
        <a:xfrm>
          <a:off x="3122590" y="1330197"/>
          <a:ext cx="1898213" cy="1138928"/>
        </a:xfrm>
        <a:prstGeom prst="rect">
          <a:avLst/>
        </a:prstGeom>
        <a:solidFill>
          <a:schemeClr val="accent3">
            <a:shade val="50000"/>
            <a:hueOff val="0"/>
            <a:satOff val="0"/>
            <a:lumOff val="17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Generating revenue</a:t>
          </a:r>
        </a:p>
      </dsp:txBody>
      <dsp:txXfrm>
        <a:off x="3122590" y="1330197"/>
        <a:ext cx="1898213" cy="11389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0F857-7220-4C0E-B74A-0D1BAD064A9F}">
      <dsp:nvSpPr>
        <dsp:cNvPr id="0" name=""/>
        <dsp:cNvSpPr/>
      </dsp:nvSpPr>
      <dsp:spPr>
        <a:xfrm>
          <a:off x="0" y="178363"/>
          <a:ext cx="4744183" cy="302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95973C-8587-4702-AD00-BE476F42E88C}">
      <dsp:nvSpPr>
        <dsp:cNvPr id="0" name=""/>
        <dsp:cNvSpPr/>
      </dsp:nvSpPr>
      <dsp:spPr>
        <a:xfrm>
          <a:off x="237209" y="1243"/>
          <a:ext cx="3320928"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23" tIns="0" rIns="125523" bIns="0" numCol="1" spcCol="1270" anchor="ctr" anchorCtr="0">
          <a:noAutofit/>
        </a:bodyPr>
        <a:lstStyle/>
        <a:p>
          <a:pPr marL="0" lvl="0" indent="0" algn="l" defTabSz="533400">
            <a:lnSpc>
              <a:spcPct val="90000"/>
            </a:lnSpc>
            <a:spcBef>
              <a:spcPct val="0"/>
            </a:spcBef>
            <a:spcAft>
              <a:spcPct val="35000"/>
            </a:spcAft>
            <a:buNone/>
          </a:pPr>
          <a:r>
            <a:rPr lang="hu-HU" sz="1200" kern="1200" dirty="0"/>
            <a:t>Tangible/material</a:t>
          </a:r>
        </a:p>
      </dsp:txBody>
      <dsp:txXfrm>
        <a:off x="254502" y="18536"/>
        <a:ext cx="3286342" cy="319654"/>
      </dsp:txXfrm>
    </dsp:sp>
    <dsp:sp modelId="{5A82E1D3-26BA-4E00-8018-1E877FF8209A}">
      <dsp:nvSpPr>
        <dsp:cNvPr id="0" name=""/>
        <dsp:cNvSpPr/>
      </dsp:nvSpPr>
      <dsp:spPr>
        <a:xfrm>
          <a:off x="0" y="722683"/>
          <a:ext cx="4744183" cy="3024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0B798-37CC-4261-AF42-C08D3B0A8336}">
      <dsp:nvSpPr>
        <dsp:cNvPr id="0" name=""/>
        <dsp:cNvSpPr/>
      </dsp:nvSpPr>
      <dsp:spPr>
        <a:xfrm>
          <a:off x="237209" y="545563"/>
          <a:ext cx="3320928" cy="35424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23" tIns="0" rIns="125523" bIns="0" numCol="1" spcCol="1270" anchor="ctr" anchorCtr="0">
          <a:noAutofit/>
        </a:bodyPr>
        <a:lstStyle/>
        <a:p>
          <a:pPr marL="0" lvl="0" indent="0" algn="l" defTabSz="533400">
            <a:lnSpc>
              <a:spcPct val="90000"/>
            </a:lnSpc>
            <a:spcBef>
              <a:spcPct val="0"/>
            </a:spcBef>
            <a:spcAft>
              <a:spcPct val="35000"/>
            </a:spcAft>
            <a:buNone/>
          </a:pPr>
          <a:r>
            <a:rPr lang="hu-HU" sz="1200" kern="1200" dirty="0"/>
            <a:t>Human</a:t>
          </a:r>
        </a:p>
      </dsp:txBody>
      <dsp:txXfrm>
        <a:off x="254502" y="562856"/>
        <a:ext cx="3286342" cy="319654"/>
      </dsp:txXfrm>
    </dsp:sp>
    <dsp:sp modelId="{B0387905-F065-437A-9062-0AF7E3A3E01D}">
      <dsp:nvSpPr>
        <dsp:cNvPr id="0" name=""/>
        <dsp:cNvSpPr/>
      </dsp:nvSpPr>
      <dsp:spPr>
        <a:xfrm>
          <a:off x="0" y="1267003"/>
          <a:ext cx="4744183" cy="3024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4F5F47-D72F-47B1-B286-11DC11A60563}">
      <dsp:nvSpPr>
        <dsp:cNvPr id="0" name=""/>
        <dsp:cNvSpPr/>
      </dsp:nvSpPr>
      <dsp:spPr>
        <a:xfrm>
          <a:off x="237209" y="1089883"/>
          <a:ext cx="3320928" cy="35424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23" tIns="0" rIns="125523" bIns="0" numCol="1" spcCol="1270" anchor="ctr" anchorCtr="0">
          <a:noAutofit/>
        </a:bodyPr>
        <a:lstStyle/>
        <a:p>
          <a:pPr marL="0" lvl="0" indent="0" algn="l" defTabSz="533400">
            <a:lnSpc>
              <a:spcPct val="90000"/>
            </a:lnSpc>
            <a:spcBef>
              <a:spcPct val="0"/>
            </a:spcBef>
            <a:spcAft>
              <a:spcPct val="35000"/>
            </a:spcAft>
            <a:buNone/>
          </a:pPr>
          <a:r>
            <a:rPr lang="hu-HU" sz="1200" kern="1200" dirty="0"/>
            <a:t>Financial</a:t>
          </a:r>
        </a:p>
      </dsp:txBody>
      <dsp:txXfrm>
        <a:off x="254502" y="1107176"/>
        <a:ext cx="3286342" cy="319654"/>
      </dsp:txXfrm>
    </dsp:sp>
    <dsp:sp modelId="{E4D85D2B-4EBD-49CE-AB11-4775CAB0976D}">
      <dsp:nvSpPr>
        <dsp:cNvPr id="0" name=""/>
        <dsp:cNvSpPr/>
      </dsp:nvSpPr>
      <dsp:spPr>
        <a:xfrm>
          <a:off x="0" y="1811323"/>
          <a:ext cx="4744183" cy="302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C8F004-8B5A-497A-AD1E-4238FE1A9002}">
      <dsp:nvSpPr>
        <dsp:cNvPr id="0" name=""/>
        <dsp:cNvSpPr/>
      </dsp:nvSpPr>
      <dsp:spPr>
        <a:xfrm>
          <a:off x="237209" y="1634203"/>
          <a:ext cx="3320928" cy="3542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523" tIns="0" rIns="125523" bIns="0" numCol="1" spcCol="1270" anchor="ctr" anchorCtr="0">
          <a:noAutofit/>
        </a:bodyPr>
        <a:lstStyle/>
        <a:p>
          <a:pPr marL="0" lvl="0" indent="0" algn="l" defTabSz="533400">
            <a:lnSpc>
              <a:spcPct val="90000"/>
            </a:lnSpc>
            <a:spcBef>
              <a:spcPct val="0"/>
            </a:spcBef>
            <a:spcAft>
              <a:spcPct val="35000"/>
            </a:spcAft>
            <a:buNone/>
          </a:pPr>
          <a:r>
            <a:rPr lang="hu-HU" sz="1200" kern="1200" dirty="0"/>
            <a:t>Intellectual</a:t>
          </a:r>
        </a:p>
      </dsp:txBody>
      <dsp:txXfrm>
        <a:off x="254502" y="1651496"/>
        <a:ext cx="3286342"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51BDA-48E5-4460-984B-51DA35DA52F6}">
      <dsp:nvSpPr>
        <dsp:cNvPr id="0" name=""/>
        <dsp:cNvSpPr/>
      </dsp:nvSpPr>
      <dsp:spPr>
        <a:xfrm rot="5400000">
          <a:off x="3037341" y="-25570"/>
          <a:ext cx="1203472" cy="125624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Owned by the business (proprietary)</a:t>
          </a:r>
        </a:p>
      </dsp:txBody>
      <dsp:txXfrm rot="-5400000">
        <a:off x="3220328" y="201396"/>
        <a:ext cx="837498" cy="802314"/>
      </dsp:txXfrm>
    </dsp:sp>
    <dsp:sp modelId="{D2F5177F-F673-4140-BDCC-F2CD466FD6FF}">
      <dsp:nvSpPr>
        <dsp:cNvPr id="0" name=""/>
        <dsp:cNvSpPr/>
      </dsp:nvSpPr>
      <dsp:spPr>
        <a:xfrm>
          <a:off x="4194359" y="241511"/>
          <a:ext cx="1343074" cy="722083"/>
        </a:xfrm>
        <a:prstGeom prst="rect">
          <a:avLst/>
        </a:prstGeom>
        <a:noFill/>
        <a:ln>
          <a:noFill/>
        </a:ln>
        <a:effectLst/>
      </dsp:spPr>
      <dsp:style>
        <a:lnRef idx="0">
          <a:scrgbClr r="0" g="0" b="0"/>
        </a:lnRef>
        <a:fillRef idx="0">
          <a:scrgbClr r="0" g="0" b="0"/>
        </a:fillRef>
        <a:effectRef idx="0">
          <a:scrgbClr r="0" g="0" b="0"/>
        </a:effectRef>
        <a:fontRef idx="minor"/>
      </dsp:style>
    </dsp:sp>
    <dsp:sp modelId="{2BF03523-17F2-4B24-9AE4-4737BC3FD404}">
      <dsp:nvSpPr>
        <dsp:cNvPr id="0" name=""/>
        <dsp:cNvSpPr/>
      </dsp:nvSpPr>
      <dsp:spPr>
        <a:xfrm rot="5400000">
          <a:off x="1906559" y="79042"/>
          <a:ext cx="1203472" cy="1047020"/>
        </a:xfrm>
        <a:prstGeom prst="hexagon">
          <a:avLst>
            <a:gd name="adj" fmla="val 25000"/>
            <a:gd name="vf" fmla="val 115470"/>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hu-HU" sz="3600" kern="1200" dirty="0"/>
            <a:t>1.</a:t>
          </a:r>
        </a:p>
      </dsp:txBody>
      <dsp:txXfrm rot="-5400000">
        <a:off x="2147946" y="188357"/>
        <a:ext cx="720698" cy="828390"/>
      </dsp:txXfrm>
    </dsp:sp>
    <dsp:sp modelId="{4275DD61-232F-4BFE-A067-2337A84C874F}">
      <dsp:nvSpPr>
        <dsp:cNvPr id="0" name=""/>
        <dsp:cNvSpPr/>
      </dsp:nvSpPr>
      <dsp:spPr>
        <a:xfrm rot="5400000">
          <a:off x="2469784" y="1100549"/>
          <a:ext cx="1203472" cy="1047020"/>
        </a:xfrm>
        <a:prstGeom prst="hexagon">
          <a:avLst>
            <a:gd name="adj" fmla="val 25000"/>
            <a:gd name="vf" fmla="val 115470"/>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Purchased from partners</a:t>
          </a:r>
        </a:p>
      </dsp:txBody>
      <dsp:txXfrm rot="-5400000">
        <a:off x="2711171" y="1209864"/>
        <a:ext cx="720698" cy="828390"/>
      </dsp:txXfrm>
    </dsp:sp>
    <dsp:sp modelId="{C8A6BF31-D7EF-4F38-89AF-305D868D16F2}">
      <dsp:nvSpPr>
        <dsp:cNvPr id="0" name=""/>
        <dsp:cNvSpPr/>
      </dsp:nvSpPr>
      <dsp:spPr>
        <a:xfrm>
          <a:off x="1204935" y="1263018"/>
          <a:ext cx="1299749" cy="722083"/>
        </a:xfrm>
        <a:prstGeom prst="rect">
          <a:avLst/>
        </a:prstGeom>
        <a:noFill/>
        <a:ln>
          <a:noFill/>
        </a:ln>
        <a:effectLst/>
      </dsp:spPr>
      <dsp:style>
        <a:lnRef idx="0">
          <a:scrgbClr r="0" g="0" b="0"/>
        </a:lnRef>
        <a:fillRef idx="0">
          <a:scrgbClr r="0" g="0" b="0"/>
        </a:fillRef>
        <a:effectRef idx="0">
          <a:scrgbClr r="0" g="0" b="0"/>
        </a:effectRef>
        <a:fontRef idx="minor"/>
      </dsp:style>
    </dsp:sp>
    <dsp:sp modelId="{6098E04D-196A-4237-89D8-3B2ED3CDFC07}">
      <dsp:nvSpPr>
        <dsp:cNvPr id="0" name=""/>
        <dsp:cNvSpPr/>
      </dsp:nvSpPr>
      <dsp:spPr>
        <a:xfrm rot="5400000">
          <a:off x="3600566" y="1100549"/>
          <a:ext cx="1203472" cy="1047020"/>
        </a:xfrm>
        <a:prstGeom prst="hexagon">
          <a:avLst>
            <a:gd name="adj" fmla="val 25000"/>
            <a:gd name="vf" fmla="val 115470"/>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hu-HU" sz="3600" kern="1200" dirty="0"/>
            <a:t>2.</a:t>
          </a:r>
        </a:p>
      </dsp:txBody>
      <dsp:txXfrm rot="-5400000">
        <a:off x="3841953" y="1209864"/>
        <a:ext cx="720698" cy="828390"/>
      </dsp:txXfrm>
    </dsp:sp>
    <dsp:sp modelId="{0774548A-A708-43A7-9575-E2606873B53C}">
      <dsp:nvSpPr>
        <dsp:cNvPr id="0" name=""/>
        <dsp:cNvSpPr/>
      </dsp:nvSpPr>
      <dsp:spPr>
        <a:xfrm rot="5400000">
          <a:off x="3037341" y="1936163"/>
          <a:ext cx="1203472" cy="1418807"/>
        </a:xfrm>
        <a:prstGeom prst="hexagon">
          <a:avLst>
            <a:gd name="adj" fmla="val 25000"/>
            <a:gd name="vf" fmla="val 115470"/>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hu-HU" sz="1400" kern="1200" dirty="0"/>
            <a:t>Renting/leasing from partners</a:t>
          </a:r>
        </a:p>
      </dsp:txBody>
      <dsp:txXfrm rot="-5400000">
        <a:off x="3166142" y="2244409"/>
        <a:ext cx="945871" cy="802314"/>
      </dsp:txXfrm>
    </dsp:sp>
    <dsp:sp modelId="{2EA1D255-E126-4200-B7B2-AEB58D796B33}">
      <dsp:nvSpPr>
        <dsp:cNvPr id="0" name=""/>
        <dsp:cNvSpPr/>
      </dsp:nvSpPr>
      <dsp:spPr>
        <a:xfrm>
          <a:off x="4194359" y="2284525"/>
          <a:ext cx="1343074" cy="722083"/>
        </a:xfrm>
        <a:prstGeom prst="rect">
          <a:avLst/>
        </a:prstGeom>
        <a:noFill/>
        <a:ln>
          <a:noFill/>
        </a:ln>
        <a:effectLst/>
      </dsp:spPr>
      <dsp:style>
        <a:lnRef idx="0">
          <a:scrgbClr r="0" g="0" b="0"/>
        </a:lnRef>
        <a:fillRef idx="0">
          <a:scrgbClr r="0" g="0" b="0"/>
        </a:fillRef>
        <a:effectRef idx="0">
          <a:scrgbClr r="0" g="0" b="0"/>
        </a:effectRef>
        <a:fontRef idx="minor"/>
      </dsp:style>
    </dsp:sp>
    <dsp:sp modelId="{2B307967-B5EF-4139-A347-2CF91A0AFF53}">
      <dsp:nvSpPr>
        <dsp:cNvPr id="0" name=""/>
        <dsp:cNvSpPr/>
      </dsp:nvSpPr>
      <dsp:spPr>
        <a:xfrm rot="5400000">
          <a:off x="1906559" y="2122056"/>
          <a:ext cx="1203472" cy="1047020"/>
        </a:xfrm>
        <a:prstGeom prst="hexagon">
          <a:avLst>
            <a:gd name="adj" fmla="val 25000"/>
            <a:gd name="vf" fmla="val 115470"/>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hu-HU" sz="3600" kern="1200" dirty="0"/>
            <a:t>3.</a:t>
          </a:r>
        </a:p>
      </dsp:txBody>
      <dsp:txXfrm rot="-5400000">
        <a:off x="2147946" y="2231371"/>
        <a:ext cx="720698" cy="828390"/>
      </dsp:txXfrm>
    </dsp:sp>
    <dsp:sp modelId="{38B14F0E-D51C-42AE-B97D-27C85A266CF7}">
      <dsp:nvSpPr>
        <dsp:cNvPr id="0" name=""/>
        <dsp:cNvSpPr/>
      </dsp:nvSpPr>
      <dsp:spPr>
        <a:xfrm rot="5400000">
          <a:off x="2483076" y="2912036"/>
          <a:ext cx="1176887" cy="1510076"/>
        </a:xfrm>
        <a:prstGeom prst="hexagon">
          <a:avLst>
            <a:gd name="adj" fmla="val 25000"/>
            <a:gd name="vf" fmla="val 115470"/>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hu-HU" sz="1200" kern="1200" dirty="0"/>
            <a:t>Joint ownership (community initiative, collaboration) </a:t>
          </a:r>
        </a:p>
      </dsp:txBody>
      <dsp:txXfrm rot="-5400000">
        <a:off x="2568161" y="3274778"/>
        <a:ext cx="1006718" cy="784591"/>
      </dsp:txXfrm>
    </dsp:sp>
    <dsp:sp modelId="{9AE4A3FA-E6AC-4F17-A012-DDE3DC86EDDE}">
      <dsp:nvSpPr>
        <dsp:cNvPr id="0" name=""/>
        <dsp:cNvSpPr/>
      </dsp:nvSpPr>
      <dsp:spPr>
        <a:xfrm>
          <a:off x="1204935" y="3306032"/>
          <a:ext cx="1299749" cy="722083"/>
        </a:xfrm>
        <a:prstGeom prst="rect">
          <a:avLst/>
        </a:prstGeom>
        <a:noFill/>
        <a:ln>
          <a:noFill/>
        </a:ln>
        <a:effectLst/>
      </dsp:spPr>
      <dsp:style>
        <a:lnRef idx="0">
          <a:scrgbClr r="0" g="0" b="0"/>
        </a:lnRef>
        <a:fillRef idx="0">
          <a:scrgbClr r="0" g="0" b="0"/>
        </a:fillRef>
        <a:effectRef idx="0">
          <a:scrgbClr r="0" g="0" b="0"/>
        </a:effectRef>
        <a:fontRef idx="minor"/>
      </dsp:style>
    </dsp:sp>
    <dsp:sp modelId="{273CC916-3BEF-4FBC-B180-55329607D8F0}">
      <dsp:nvSpPr>
        <dsp:cNvPr id="0" name=""/>
        <dsp:cNvSpPr/>
      </dsp:nvSpPr>
      <dsp:spPr>
        <a:xfrm rot="5400000">
          <a:off x="3600566" y="3143563"/>
          <a:ext cx="1203472" cy="1047020"/>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hu-HU" sz="3600" kern="1200" dirty="0"/>
            <a:t>4.</a:t>
          </a:r>
        </a:p>
      </dsp:txBody>
      <dsp:txXfrm rot="-5400000">
        <a:off x="3841953" y="3252878"/>
        <a:ext cx="720698" cy="828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E37E2-74DC-4181-921F-4EA3F2A05A9F}">
      <dsp:nvSpPr>
        <dsp:cNvPr id="0" name=""/>
        <dsp:cNvSpPr/>
      </dsp:nvSpPr>
      <dsp:spPr>
        <a:xfrm>
          <a:off x="1352228" y="0"/>
          <a:ext cx="5418667" cy="541866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DAF08-9A7B-491D-ADF9-03E220E02D12}">
      <dsp:nvSpPr>
        <dsp:cNvPr id="0" name=""/>
        <dsp:cNvSpPr/>
      </dsp:nvSpPr>
      <dsp:spPr>
        <a:xfrm>
          <a:off x="1869439" y="514773"/>
          <a:ext cx="2113280" cy="21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Strategic alliance (between non-competitors)</a:t>
          </a:r>
        </a:p>
      </dsp:txBody>
      <dsp:txXfrm>
        <a:off x="1972601" y="617935"/>
        <a:ext cx="1906956" cy="1906956"/>
      </dsp:txXfrm>
    </dsp:sp>
    <dsp:sp modelId="{13EA69A9-FBAD-43BB-A516-393552BF8485}">
      <dsp:nvSpPr>
        <dsp:cNvPr id="0" name=""/>
        <dsp:cNvSpPr/>
      </dsp:nvSpPr>
      <dsp:spPr>
        <a:xfrm>
          <a:off x="4145280" y="514773"/>
          <a:ext cx="2113280" cy="211328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Strategic partnership (between competitors)</a:t>
          </a:r>
        </a:p>
      </dsp:txBody>
      <dsp:txXfrm>
        <a:off x="4248442" y="617935"/>
        <a:ext cx="1906956" cy="1906956"/>
      </dsp:txXfrm>
    </dsp:sp>
    <dsp:sp modelId="{34ACD366-94D9-410B-BFA0-33E907678B90}">
      <dsp:nvSpPr>
        <dsp:cNvPr id="0" name=""/>
        <dsp:cNvSpPr/>
      </dsp:nvSpPr>
      <dsp:spPr>
        <a:xfrm>
          <a:off x="1869439" y="2790613"/>
          <a:ext cx="2113280" cy="211328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Joint ventures (development of new business lines)</a:t>
          </a:r>
        </a:p>
      </dsp:txBody>
      <dsp:txXfrm>
        <a:off x="1972601" y="2893775"/>
        <a:ext cx="1906956" cy="1906956"/>
      </dsp:txXfrm>
    </dsp:sp>
    <dsp:sp modelId="{3DBF1A6A-0BF1-4ED6-B7E1-CA0F7DD12A13}">
      <dsp:nvSpPr>
        <dsp:cNvPr id="0" name=""/>
        <dsp:cNvSpPr/>
      </dsp:nvSpPr>
      <dsp:spPr>
        <a:xfrm>
          <a:off x="4145280" y="2790613"/>
          <a:ext cx="2113280" cy="2113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u-HU" sz="2300" kern="1200" dirty="0"/>
            <a:t>Customer-supplier relationship</a:t>
          </a:r>
        </a:p>
      </dsp:txBody>
      <dsp:txXfrm>
        <a:off x="4248442" y="2893775"/>
        <a:ext cx="1906956" cy="1906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C71A-EB0B-49F5-8EFF-DB342D3A3466}">
      <dsp:nvSpPr>
        <dsp:cNvPr id="0" name=""/>
        <dsp:cNvSpPr/>
      </dsp:nvSpPr>
      <dsp:spPr>
        <a:xfrm>
          <a:off x="2290564" y="567"/>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a:t>Who are my competitors, and where are they?</a:t>
          </a:r>
        </a:p>
      </dsp:txBody>
      <dsp:txXfrm>
        <a:off x="2290564" y="567"/>
        <a:ext cx="3546871" cy="322442"/>
      </dsp:txXfrm>
    </dsp:sp>
    <dsp:sp modelId="{8B742F95-548D-4DAA-A6F0-D495BAFF5A61}">
      <dsp:nvSpPr>
        <dsp:cNvPr id="0" name=""/>
        <dsp:cNvSpPr/>
      </dsp:nvSpPr>
      <dsp:spPr>
        <a:xfrm>
          <a:off x="2290564" y="323010"/>
          <a:ext cx="472916" cy="78819"/>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E0162C-8CA3-4E4F-ADE0-AE9A4A3D477B}">
      <dsp:nvSpPr>
        <dsp:cNvPr id="0" name=""/>
        <dsp:cNvSpPr/>
      </dsp:nvSpPr>
      <dsp:spPr>
        <a:xfrm>
          <a:off x="2791067" y="323010"/>
          <a:ext cx="472916" cy="78819"/>
        </a:xfrm>
        <a:prstGeom prst="parallelogram">
          <a:avLst>
            <a:gd name="adj" fmla="val 140840"/>
          </a:avLst>
        </a:prstGeom>
        <a:solidFill>
          <a:schemeClr val="accent2">
            <a:hueOff val="-16171"/>
            <a:satOff val="-933"/>
            <a:lumOff val="96"/>
            <a:alphaOff val="0"/>
          </a:schemeClr>
        </a:solidFill>
        <a:ln w="12700" cap="flat" cmpd="sng" algn="ctr">
          <a:solidFill>
            <a:schemeClr val="accent2">
              <a:hueOff val="-16171"/>
              <a:satOff val="-933"/>
              <a:lumOff val="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9C719D-A05A-4575-BE5F-8B659E591719}">
      <dsp:nvSpPr>
        <dsp:cNvPr id="0" name=""/>
        <dsp:cNvSpPr/>
      </dsp:nvSpPr>
      <dsp:spPr>
        <a:xfrm>
          <a:off x="3291570" y="323010"/>
          <a:ext cx="472916" cy="78819"/>
        </a:xfrm>
        <a:prstGeom prst="parallelogram">
          <a:avLst>
            <a:gd name="adj" fmla="val 140840"/>
          </a:avLst>
        </a:prstGeom>
        <a:solidFill>
          <a:schemeClr val="accent2">
            <a:hueOff val="-32341"/>
            <a:satOff val="-1865"/>
            <a:lumOff val="192"/>
            <a:alphaOff val="0"/>
          </a:schemeClr>
        </a:solidFill>
        <a:ln w="12700" cap="flat" cmpd="sng" algn="ctr">
          <a:solidFill>
            <a:schemeClr val="accent2">
              <a:hueOff val="-32341"/>
              <a:satOff val="-1865"/>
              <a:lumOff val="1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CE7DF-61DE-47F2-8699-1390F022D242}">
      <dsp:nvSpPr>
        <dsp:cNvPr id="0" name=""/>
        <dsp:cNvSpPr/>
      </dsp:nvSpPr>
      <dsp:spPr>
        <a:xfrm>
          <a:off x="3792073" y="323010"/>
          <a:ext cx="472916" cy="78819"/>
        </a:xfrm>
        <a:prstGeom prst="parallelogram">
          <a:avLst>
            <a:gd name="adj" fmla="val 140840"/>
          </a:avLst>
        </a:prstGeom>
        <a:solidFill>
          <a:schemeClr val="accent2">
            <a:hueOff val="-48512"/>
            <a:satOff val="-2798"/>
            <a:lumOff val="288"/>
            <a:alphaOff val="0"/>
          </a:schemeClr>
        </a:solidFill>
        <a:ln w="12700" cap="flat" cmpd="sng" algn="ctr">
          <a:solidFill>
            <a:schemeClr val="accent2">
              <a:hueOff val="-48512"/>
              <a:satOff val="-2798"/>
              <a:lumOff val="2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25F26-E0AC-448F-AC9F-D62F8008AD24}">
      <dsp:nvSpPr>
        <dsp:cNvPr id="0" name=""/>
        <dsp:cNvSpPr/>
      </dsp:nvSpPr>
      <dsp:spPr>
        <a:xfrm>
          <a:off x="4292576" y="323010"/>
          <a:ext cx="472916" cy="78819"/>
        </a:xfrm>
        <a:prstGeom prst="parallelogram">
          <a:avLst>
            <a:gd name="adj" fmla="val 140840"/>
          </a:avLst>
        </a:prstGeom>
        <a:solidFill>
          <a:schemeClr val="accent2">
            <a:hueOff val="-64683"/>
            <a:satOff val="-3730"/>
            <a:lumOff val="383"/>
            <a:alphaOff val="0"/>
          </a:schemeClr>
        </a:solidFill>
        <a:ln w="12700" cap="flat" cmpd="sng" algn="ctr">
          <a:solidFill>
            <a:schemeClr val="accent2">
              <a:hueOff val="-64683"/>
              <a:satOff val="-3730"/>
              <a:lumOff val="3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C9D3A-5C83-4201-9F15-49BE6D2B7376}">
      <dsp:nvSpPr>
        <dsp:cNvPr id="0" name=""/>
        <dsp:cNvSpPr/>
      </dsp:nvSpPr>
      <dsp:spPr>
        <a:xfrm>
          <a:off x="4793079" y="323010"/>
          <a:ext cx="472916" cy="78819"/>
        </a:xfrm>
        <a:prstGeom prst="parallelogram">
          <a:avLst>
            <a:gd name="adj" fmla="val 140840"/>
          </a:avLst>
        </a:prstGeom>
        <a:solidFill>
          <a:schemeClr val="accent2">
            <a:hueOff val="-80854"/>
            <a:satOff val="-4663"/>
            <a:lumOff val="479"/>
            <a:alphaOff val="0"/>
          </a:schemeClr>
        </a:solidFill>
        <a:ln w="12700" cap="flat" cmpd="sng" algn="ctr">
          <a:solidFill>
            <a:schemeClr val="accent2">
              <a:hueOff val="-80854"/>
              <a:satOff val="-4663"/>
              <a:lumOff val="4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402EE9-1490-4585-AFD4-B4E928FD6FCE}">
      <dsp:nvSpPr>
        <dsp:cNvPr id="0" name=""/>
        <dsp:cNvSpPr/>
      </dsp:nvSpPr>
      <dsp:spPr>
        <a:xfrm>
          <a:off x="5293582" y="323010"/>
          <a:ext cx="472916" cy="78819"/>
        </a:xfrm>
        <a:prstGeom prst="parallelogram">
          <a:avLst>
            <a:gd name="adj" fmla="val 140840"/>
          </a:avLst>
        </a:prstGeom>
        <a:solidFill>
          <a:schemeClr val="accent2">
            <a:hueOff val="-97024"/>
            <a:satOff val="-5595"/>
            <a:lumOff val="575"/>
            <a:alphaOff val="0"/>
          </a:schemeClr>
        </a:solidFill>
        <a:ln w="12700" cap="flat" cmpd="sng" algn="ctr">
          <a:solidFill>
            <a:schemeClr val="accent2">
              <a:hueOff val="-97024"/>
              <a:satOff val="-5595"/>
              <a:lumOff val="5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A8FF6B-B0A5-45E7-87BA-FAC763506B7E}">
      <dsp:nvSpPr>
        <dsp:cNvPr id="0" name=""/>
        <dsp:cNvSpPr/>
      </dsp:nvSpPr>
      <dsp:spPr>
        <a:xfrm>
          <a:off x="2290564" y="459089"/>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Do they offer the same or a substitute product?</a:t>
          </a:r>
        </a:p>
      </dsp:txBody>
      <dsp:txXfrm>
        <a:off x="2290564" y="459089"/>
        <a:ext cx="3546871" cy="322442"/>
      </dsp:txXfrm>
    </dsp:sp>
    <dsp:sp modelId="{E22F534D-CD79-4D3D-94C4-BBBD8EF9F78C}">
      <dsp:nvSpPr>
        <dsp:cNvPr id="0" name=""/>
        <dsp:cNvSpPr/>
      </dsp:nvSpPr>
      <dsp:spPr>
        <a:xfrm>
          <a:off x="2290564" y="781531"/>
          <a:ext cx="472916" cy="78819"/>
        </a:xfrm>
        <a:prstGeom prst="parallelogram">
          <a:avLst>
            <a:gd name="adj" fmla="val 140840"/>
          </a:avLst>
        </a:prstGeom>
        <a:solidFill>
          <a:schemeClr val="accent2">
            <a:hueOff val="-113195"/>
            <a:satOff val="-6528"/>
            <a:lumOff val="671"/>
            <a:alphaOff val="0"/>
          </a:schemeClr>
        </a:solidFill>
        <a:ln w="12700" cap="flat" cmpd="sng" algn="ctr">
          <a:solidFill>
            <a:schemeClr val="accent2">
              <a:hueOff val="-113195"/>
              <a:satOff val="-6528"/>
              <a:lumOff val="6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DF0F7-BECF-4DF5-986D-BEDA6DA1EBE9}">
      <dsp:nvSpPr>
        <dsp:cNvPr id="0" name=""/>
        <dsp:cNvSpPr/>
      </dsp:nvSpPr>
      <dsp:spPr>
        <a:xfrm>
          <a:off x="2791067" y="781531"/>
          <a:ext cx="472916" cy="78819"/>
        </a:xfrm>
        <a:prstGeom prst="parallelogram">
          <a:avLst>
            <a:gd name="adj" fmla="val 140840"/>
          </a:avLst>
        </a:prstGeom>
        <a:solidFill>
          <a:schemeClr val="accent2">
            <a:hueOff val="-129366"/>
            <a:satOff val="-7460"/>
            <a:lumOff val="767"/>
            <a:alphaOff val="0"/>
          </a:schemeClr>
        </a:solidFill>
        <a:ln w="12700" cap="flat" cmpd="sng" algn="ctr">
          <a:solidFill>
            <a:schemeClr val="accent2">
              <a:hueOff val="-129366"/>
              <a:satOff val="-7460"/>
              <a:lumOff val="7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55494-6CE2-48B5-A139-AB3835D16AFD}">
      <dsp:nvSpPr>
        <dsp:cNvPr id="0" name=""/>
        <dsp:cNvSpPr/>
      </dsp:nvSpPr>
      <dsp:spPr>
        <a:xfrm>
          <a:off x="3291570" y="781531"/>
          <a:ext cx="472916" cy="78819"/>
        </a:xfrm>
        <a:prstGeom prst="parallelogram">
          <a:avLst>
            <a:gd name="adj" fmla="val 140840"/>
          </a:avLst>
        </a:prstGeom>
        <a:solidFill>
          <a:schemeClr val="accent2">
            <a:hueOff val="-145536"/>
            <a:satOff val="-8393"/>
            <a:lumOff val="863"/>
            <a:alphaOff val="0"/>
          </a:schemeClr>
        </a:solidFill>
        <a:ln w="12700" cap="flat" cmpd="sng" algn="ctr">
          <a:solidFill>
            <a:schemeClr val="accent2">
              <a:hueOff val="-145536"/>
              <a:satOff val="-8393"/>
              <a:lumOff val="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C1967-12B8-4696-9DBF-3FEE3C318235}">
      <dsp:nvSpPr>
        <dsp:cNvPr id="0" name=""/>
        <dsp:cNvSpPr/>
      </dsp:nvSpPr>
      <dsp:spPr>
        <a:xfrm>
          <a:off x="3792073" y="781531"/>
          <a:ext cx="472916" cy="78819"/>
        </a:xfrm>
        <a:prstGeom prst="parallelogram">
          <a:avLst>
            <a:gd name="adj" fmla="val 140840"/>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D51774-4581-44F1-9377-267EEC191A23}">
      <dsp:nvSpPr>
        <dsp:cNvPr id="0" name=""/>
        <dsp:cNvSpPr/>
      </dsp:nvSpPr>
      <dsp:spPr>
        <a:xfrm>
          <a:off x="4292576" y="781531"/>
          <a:ext cx="472916" cy="78819"/>
        </a:xfrm>
        <a:prstGeom prst="parallelogram">
          <a:avLst>
            <a:gd name="adj" fmla="val 140840"/>
          </a:avLst>
        </a:prstGeom>
        <a:solidFill>
          <a:schemeClr val="accent2">
            <a:hueOff val="-177878"/>
            <a:satOff val="-10258"/>
            <a:lumOff val="1055"/>
            <a:alphaOff val="0"/>
          </a:schemeClr>
        </a:solidFill>
        <a:ln w="12700" cap="flat" cmpd="sng" algn="ctr">
          <a:solidFill>
            <a:schemeClr val="accent2">
              <a:hueOff val="-177878"/>
              <a:satOff val="-10258"/>
              <a:lumOff val="10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F0C4-2B49-4AB9-A463-8AFA22661EE9}">
      <dsp:nvSpPr>
        <dsp:cNvPr id="0" name=""/>
        <dsp:cNvSpPr/>
      </dsp:nvSpPr>
      <dsp:spPr>
        <a:xfrm>
          <a:off x="4793079" y="781531"/>
          <a:ext cx="472916" cy="78819"/>
        </a:xfrm>
        <a:prstGeom prst="parallelogram">
          <a:avLst>
            <a:gd name="adj" fmla="val 140840"/>
          </a:avLst>
        </a:prstGeom>
        <a:solidFill>
          <a:schemeClr val="accent2">
            <a:hueOff val="-194048"/>
            <a:satOff val="-11190"/>
            <a:lumOff val="1150"/>
            <a:alphaOff val="0"/>
          </a:schemeClr>
        </a:solidFill>
        <a:ln w="12700" cap="flat" cmpd="sng" algn="ctr">
          <a:solidFill>
            <a:schemeClr val="accent2">
              <a:hueOff val="-194048"/>
              <a:satOff val="-11190"/>
              <a:lumOff val="11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BA2D6-A78D-4739-992C-12C23CC7D915}">
      <dsp:nvSpPr>
        <dsp:cNvPr id="0" name=""/>
        <dsp:cNvSpPr/>
      </dsp:nvSpPr>
      <dsp:spPr>
        <a:xfrm>
          <a:off x="5293582" y="781531"/>
          <a:ext cx="472916" cy="78819"/>
        </a:xfrm>
        <a:prstGeom prst="parallelogram">
          <a:avLst>
            <a:gd name="adj" fmla="val 140840"/>
          </a:avLst>
        </a:prstGeom>
        <a:solidFill>
          <a:schemeClr val="accent2">
            <a:hueOff val="-210219"/>
            <a:satOff val="-12123"/>
            <a:lumOff val="1246"/>
            <a:alphaOff val="0"/>
          </a:schemeClr>
        </a:solidFill>
        <a:ln w="12700" cap="flat" cmpd="sng" algn="ctr">
          <a:solidFill>
            <a:schemeClr val="accent2">
              <a:hueOff val="-210219"/>
              <a:satOff val="-12123"/>
              <a:lumOff val="12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B4E202-4239-4709-8C3B-9818C5947376}">
      <dsp:nvSpPr>
        <dsp:cNvPr id="0" name=""/>
        <dsp:cNvSpPr/>
      </dsp:nvSpPr>
      <dsp:spPr>
        <a:xfrm>
          <a:off x="2290564" y="917610"/>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To what extent do our target groups overlap?</a:t>
          </a:r>
        </a:p>
      </dsp:txBody>
      <dsp:txXfrm>
        <a:off x="2290564" y="917610"/>
        <a:ext cx="3546871" cy="322442"/>
      </dsp:txXfrm>
    </dsp:sp>
    <dsp:sp modelId="{7D558018-F134-4510-B40C-67F9BB9F3FFF}">
      <dsp:nvSpPr>
        <dsp:cNvPr id="0" name=""/>
        <dsp:cNvSpPr/>
      </dsp:nvSpPr>
      <dsp:spPr>
        <a:xfrm>
          <a:off x="2290564" y="1240053"/>
          <a:ext cx="472916" cy="78819"/>
        </a:xfrm>
        <a:prstGeom prst="parallelogram">
          <a:avLst>
            <a:gd name="adj" fmla="val 140840"/>
          </a:avLst>
        </a:prstGeom>
        <a:solidFill>
          <a:schemeClr val="accent2">
            <a:hueOff val="-226390"/>
            <a:satOff val="-13055"/>
            <a:lumOff val="1342"/>
            <a:alphaOff val="0"/>
          </a:schemeClr>
        </a:solidFill>
        <a:ln w="12700" cap="flat" cmpd="sng" algn="ctr">
          <a:solidFill>
            <a:schemeClr val="accent2">
              <a:hueOff val="-226390"/>
              <a:satOff val="-13055"/>
              <a:lumOff val="13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26C46-746B-4768-B522-CB72376FC9EA}">
      <dsp:nvSpPr>
        <dsp:cNvPr id="0" name=""/>
        <dsp:cNvSpPr/>
      </dsp:nvSpPr>
      <dsp:spPr>
        <a:xfrm>
          <a:off x="2791067" y="1240053"/>
          <a:ext cx="472916" cy="78819"/>
        </a:xfrm>
        <a:prstGeom prst="parallelogram">
          <a:avLst>
            <a:gd name="adj" fmla="val 140840"/>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CC156E-2A06-43A9-95E8-94534ECF9B88}">
      <dsp:nvSpPr>
        <dsp:cNvPr id="0" name=""/>
        <dsp:cNvSpPr/>
      </dsp:nvSpPr>
      <dsp:spPr>
        <a:xfrm>
          <a:off x="3291570" y="1240053"/>
          <a:ext cx="472916" cy="78819"/>
        </a:xfrm>
        <a:prstGeom prst="parallelogram">
          <a:avLst>
            <a:gd name="adj" fmla="val 140840"/>
          </a:avLst>
        </a:prstGeom>
        <a:solidFill>
          <a:schemeClr val="accent2">
            <a:hueOff val="-258731"/>
            <a:satOff val="-14921"/>
            <a:lumOff val="1534"/>
            <a:alphaOff val="0"/>
          </a:schemeClr>
        </a:solidFill>
        <a:ln w="12700" cap="flat" cmpd="sng" algn="ctr">
          <a:solidFill>
            <a:schemeClr val="accent2">
              <a:hueOff val="-258731"/>
              <a:satOff val="-14921"/>
              <a:lumOff val="15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5E8EF-C343-453D-947E-EEFF074430A0}">
      <dsp:nvSpPr>
        <dsp:cNvPr id="0" name=""/>
        <dsp:cNvSpPr/>
      </dsp:nvSpPr>
      <dsp:spPr>
        <a:xfrm>
          <a:off x="3792073" y="1240053"/>
          <a:ext cx="472916" cy="78819"/>
        </a:xfrm>
        <a:prstGeom prst="parallelogram">
          <a:avLst>
            <a:gd name="adj" fmla="val 140840"/>
          </a:avLst>
        </a:prstGeom>
        <a:solidFill>
          <a:schemeClr val="accent2">
            <a:hueOff val="-274902"/>
            <a:satOff val="-15853"/>
            <a:lumOff val="1630"/>
            <a:alphaOff val="0"/>
          </a:schemeClr>
        </a:solidFill>
        <a:ln w="12700" cap="flat" cmpd="sng" algn="ctr">
          <a:solidFill>
            <a:schemeClr val="accent2">
              <a:hueOff val="-274902"/>
              <a:satOff val="-15853"/>
              <a:lumOff val="16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317373-EF64-4BC0-A318-A745A3D7D766}">
      <dsp:nvSpPr>
        <dsp:cNvPr id="0" name=""/>
        <dsp:cNvSpPr/>
      </dsp:nvSpPr>
      <dsp:spPr>
        <a:xfrm>
          <a:off x="4292576" y="1240053"/>
          <a:ext cx="472916" cy="78819"/>
        </a:xfrm>
        <a:prstGeom prst="parallelogram">
          <a:avLst>
            <a:gd name="adj" fmla="val 14084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75495-F306-4993-B094-FD18A47BE7F1}">
      <dsp:nvSpPr>
        <dsp:cNvPr id="0" name=""/>
        <dsp:cNvSpPr/>
      </dsp:nvSpPr>
      <dsp:spPr>
        <a:xfrm>
          <a:off x="4793079" y="1240053"/>
          <a:ext cx="472916" cy="78819"/>
        </a:xfrm>
        <a:prstGeom prst="parallelogram">
          <a:avLst>
            <a:gd name="adj" fmla="val 140840"/>
          </a:avLst>
        </a:prstGeom>
        <a:solidFill>
          <a:schemeClr val="accent2">
            <a:hueOff val="-307243"/>
            <a:satOff val="-17718"/>
            <a:lumOff val="1821"/>
            <a:alphaOff val="0"/>
          </a:schemeClr>
        </a:solidFill>
        <a:ln w="12700" cap="flat" cmpd="sng" algn="ctr">
          <a:solidFill>
            <a:schemeClr val="accent2">
              <a:hueOff val="-307243"/>
              <a:satOff val="-17718"/>
              <a:lumOff val="18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F3000-3EEE-449E-AA98-BC88B477CCEF}">
      <dsp:nvSpPr>
        <dsp:cNvPr id="0" name=""/>
        <dsp:cNvSpPr/>
      </dsp:nvSpPr>
      <dsp:spPr>
        <a:xfrm>
          <a:off x="5293582" y="1240053"/>
          <a:ext cx="472916" cy="78819"/>
        </a:xfrm>
        <a:prstGeom prst="parallelogram">
          <a:avLst>
            <a:gd name="adj" fmla="val 140840"/>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1EF99B-5F61-459E-8946-E71CD3B7D297}">
      <dsp:nvSpPr>
        <dsp:cNvPr id="0" name=""/>
        <dsp:cNvSpPr/>
      </dsp:nvSpPr>
      <dsp:spPr>
        <a:xfrm>
          <a:off x="2290564" y="1376131"/>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lang="hu-HU" sz="900" kern="1200" dirty="0"/>
            <a:t>How long have they been in business?</a:t>
          </a:r>
        </a:p>
      </dsp:txBody>
      <dsp:txXfrm>
        <a:off x="2290564" y="1376131"/>
        <a:ext cx="3546871" cy="322442"/>
      </dsp:txXfrm>
    </dsp:sp>
    <dsp:sp modelId="{F8F204DD-B59F-41D0-9CEE-AA50EA304D10}">
      <dsp:nvSpPr>
        <dsp:cNvPr id="0" name=""/>
        <dsp:cNvSpPr/>
      </dsp:nvSpPr>
      <dsp:spPr>
        <a:xfrm>
          <a:off x="2290564" y="1698574"/>
          <a:ext cx="472916" cy="78819"/>
        </a:xfrm>
        <a:prstGeom prst="parallelogram">
          <a:avLst>
            <a:gd name="adj" fmla="val 140840"/>
          </a:avLst>
        </a:prstGeom>
        <a:solidFill>
          <a:schemeClr val="accent2">
            <a:hueOff val="-339585"/>
            <a:satOff val="-19583"/>
            <a:lumOff val="2013"/>
            <a:alphaOff val="0"/>
          </a:schemeClr>
        </a:solidFill>
        <a:ln w="12700" cap="flat" cmpd="sng" algn="ctr">
          <a:solidFill>
            <a:schemeClr val="accent2">
              <a:hueOff val="-339585"/>
              <a:satOff val="-19583"/>
              <a:lumOff val="20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FD739E-6ADF-4508-91B3-EDE541EFD395}">
      <dsp:nvSpPr>
        <dsp:cNvPr id="0" name=""/>
        <dsp:cNvSpPr/>
      </dsp:nvSpPr>
      <dsp:spPr>
        <a:xfrm>
          <a:off x="2791067" y="1698574"/>
          <a:ext cx="472916" cy="78819"/>
        </a:xfrm>
        <a:prstGeom prst="parallelogram">
          <a:avLst>
            <a:gd name="adj" fmla="val 140840"/>
          </a:avLst>
        </a:prstGeom>
        <a:solidFill>
          <a:schemeClr val="accent2">
            <a:hueOff val="-355755"/>
            <a:satOff val="-20516"/>
            <a:lumOff val="2109"/>
            <a:alphaOff val="0"/>
          </a:schemeClr>
        </a:solidFill>
        <a:ln w="12700" cap="flat" cmpd="sng" algn="ctr">
          <a:solidFill>
            <a:schemeClr val="accent2">
              <a:hueOff val="-355755"/>
              <a:satOff val="-20516"/>
              <a:lumOff val="21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AFB12-49A3-4CF5-8699-6F63B474FFD2}">
      <dsp:nvSpPr>
        <dsp:cNvPr id="0" name=""/>
        <dsp:cNvSpPr/>
      </dsp:nvSpPr>
      <dsp:spPr>
        <a:xfrm>
          <a:off x="3291570" y="1698574"/>
          <a:ext cx="472916" cy="78819"/>
        </a:xfrm>
        <a:prstGeom prst="parallelogram">
          <a:avLst>
            <a:gd name="adj" fmla="val 140840"/>
          </a:avLst>
        </a:prstGeom>
        <a:solidFill>
          <a:schemeClr val="accent2">
            <a:hueOff val="-371926"/>
            <a:satOff val="-21448"/>
            <a:lumOff val="2205"/>
            <a:alphaOff val="0"/>
          </a:schemeClr>
        </a:solidFill>
        <a:ln w="12700" cap="flat" cmpd="sng" algn="ctr">
          <a:solidFill>
            <a:schemeClr val="accent2">
              <a:hueOff val="-371926"/>
              <a:satOff val="-21448"/>
              <a:lumOff val="22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32C37-6CD4-4316-939F-B873DEA04DD5}">
      <dsp:nvSpPr>
        <dsp:cNvPr id="0" name=""/>
        <dsp:cNvSpPr/>
      </dsp:nvSpPr>
      <dsp:spPr>
        <a:xfrm>
          <a:off x="3792073" y="1698574"/>
          <a:ext cx="472916" cy="78819"/>
        </a:xfrm>
        <a:prstGeom prst="parallelogram">
          <a:avLst>
            <a:gd name="adj" fmla="val 140840"/>
          </a:avLst>
        </a:prstGeom>
        <a:solidFill>
          <a:schemeClr val="accent2">
            <a:hueOff val="-388097"/>
            <a:satOff val="-22381"/>
            <a:lumOff val="2301"/>
            <a:alphaOff val="0"/>
          </a:schemeClr>
        </a:solidFill>
        <a:ln w="12700" cap="flat" cmpd="sng" algn="ctr">
          <a:solidFill>
            <a:schemeClr val="accent2">
              <a:hueOff val="-388097"/>
              <a:satOff val="-22381"/>
              <a:lumOff val="230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9C729-8736-432E-8540-8D223E4AF12A}">
      <dsp:nvSpPr>
        <dsp:cNvPr id="0" name=""/>
        <dsp:cNvSpPr/>
      </dsp:nvSpPr>
      <dsp:spPr>
        <a:xfrm>
          <a:off x="4292576" y="1698574"/>
          <a:ext cx="472916" cy="78819"/>
        </a:xfrm>
        <a:prstGeom prst="parallelogram">
          <a:avLst>
            <a:gd name="adj" fmla="val 140840"/>
          </a:avLst>
        </a:prstGeom>
        <a:solidFill>
          <a:schemeClr val="accent2">
            <a:hueOff val="-404268"/>
            <a:satOff val="-23313"/>
            <a:lumOff val="2397"/>
            <a:alphaOff val="0"/>
          </a:schemeClr>
        </a:solidFill>
        <a:ln w="12700" cap="flat" cmpd="sng" algn="ctr">
          <a:solidFill>
            <a:schemeClr val="accent2">
              <a:hueOff val="-404268"/>
              <a:satOff val="-23313"/>
              <a:lumOff val="23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7F4B43-2FF1-4277-8EC7-4D1B4462860C}">
      <dsp:nvSpPr>
        <dsp:cNvPr id="0" name=""/>
        <dsp:cNvSpPr/>
      </dsp:nvSpPr>
      <dsp:spPr>
        <a:xfrm>
          <a:off x="4793079" y="1698574"/>
          <a:ext cx="472916" cy="78819"/>
        </a:xfrm>
        <a:prstGeom prst="parallelogram">
          <a:avLst>
            <a:gd name="adj" fmla="val 140840"/>
          </a:avLst>
        </a:prstGeom>
        <a:solidFill>
          <a:schemeClr val="accent2">
            <a:hueOff val="-420438"/>
            <a:satOff val="-24246"/>
            <a:lumOff val="2493"/>
            <a:alphaOff val="0"/>
          </a:schemeClr>
        </a:solidFill>
        <a:ln w="12700" cap="flat" cmpd="sng" algn="ctr">
          <a:solidFill>
            <a:schemeClr val="accent2">
              <a:hueOff val="-420438"/>
              <a:satOff val="-24246"/>
              <a:lumOff val="24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FB3FA-85B3-43FF-82E0-3E9F999F87C0}">
      <dsp:nvSpPr>
        <dsp:cNvPr id="0" name=""/>
        <dsp:cNvSpPr/>
      </dsp:nvSpPr>
      <dsp:spPr>
        <a:xfrm>
          <a:off x="5293582" y="1698574"/>
          <a:ext cx="472916" cy="78819"/>
        </a:xfrm>
        <a:prstGeom prst="parallelogram">
          <a:avLst>
            <a:gd name="adj" fmla="val 140840"/>
          </a:avLst>
        </a:prstGeom>
        <a:solidFill>
          <a:schemeClr val="accent2">
            <a:hueOff val="-436609"/>
            <a:satOff val="-25178"/>
            <a:lumOff val="2588"/>
            <a:alphaOff val="0"/>
          </a:schemeClr>
        </a:solidFill>
        <a:ln w="12700" cap="flat" cmpd="sng" algn="ctr">
          <a:solidFill>
            <a:schemeClr val="accent2">
              <a:hueOff val="-436609"/>
              <a:satOff val="-25178"/>
              <a:lumOff val="2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5ACB5-0A4F-4290-8750-6CE85826E08C}">
      <dsp:nvSpPr>
        <dsp:cNvPr id="0" name=""/>
        <dsp:cNvSpPr/>
      </dsp:nvSpPr>
      <dsp:spPr>
        <a:xfrm>
          <a:off x="2290564" y="1834652"/>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lang="hu-HU" sz="900" kern="1200" dirty="0"/>
            <a:t>Have they had any turning points?</a:t>
          </a:r>
        </a:p>
      </dsp:txBody>
      <dsp:txXfrm>
        <a:off x="2290564" y="1834652"/>
        <a:ext cx="3546871" cy="322442"/>
      </dsp:txXfrm>
    </dsp:sp>
    <dsp:sp modelId="{AE77704A-80A7-4641-91FB-E8737A416159}">
      <dsp:nvSpPr>
        <dsp:cNvPr id="0" name=""/>
        <dsp:cNvSpPr/>
      </dsp:nvSpPr>
      <dsp:spPr>
        <a:xfrm>
          <a:off x="2290564" y="2157095"/>
          <a:ext cx="472916" cy="78819"/>
        </a:xfrm>
        <a:prstGeom prst="parallelogram">
          <a:avLst>
            <a:gd name="adj" fmla="val 140840"/>
          </a:avLst>
        </a:prstGeom>
        <a:solidFill>
          <a:schemeClr val="accent2">
            <a:hueOff val="-452780"/>
            <a:satOff val="-26111"/>
            <a:lumOff val="2684"/>
            <a:alphaOff val="0"/>
          </a:schemeClr>
        </a:solidFill>
        <a:ln w="12700" cap="flat" cmpd="sng" algn="ctr">
          <a:solidFill>
            <a:schemeClr val="accent2">
              <a:hueOff val="-452780"/>
              <a:satOff val="-26111"/>
              <a:lumOff val="26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4BE734-91DE-4417-B9ED-477A1D2599B0}">
      <dsp:nvSpPr>
        <dsp:cNvPr id="0" name=""/>
        <dsp:cNvSpPr/>
      </dsp:nvSpPr>
      <dsp:spPr>
        <a:xfrm>
          <a:off x="2791067" y="2157095"/>
          <a:ext cx="472916" cy="78819"/>
        </a:xfrm>
        <a:prstGeom prst="parallelogram">
          <a:avLst>
            <a:gd name="adj" fmla="val 140840"/>
          </a:avLst>
        </a:prstGeom>
        <a:solidFill>
          <a:schemeClr val="accent2">
            <a:hueOff val="-468950"/>
            <a:satOff val="-27043"/>
            <a:lumOff val="2780"/>
            <a:alphaOff val="0"/>
          </a:schemeClr>
        </a:solidFill>
        <a:ln w="12700" cap="flat" cmpd="sng" algn="ctr">
          <a:solidFill>
            <a:schemeClr val="accent2">
              <a:hueOff val="-468950"/>
              <a:satOff val="-27043"/>
              <a:lumOff val="27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E9E9E-A51C-47C0-9C92-12D95601B894}">
      <dsp:nvSpPr>
        <dsp:cNvPr id="0" name=""/>
        <dsp:cNvSpPr/>
      </dsp:nvSpPr>
      <dsp:spPr>
        <a:xfrm>
          <a:off x="3291570" y="2157095"/>
          <a:ext cx="472916" cy="78819"/>
        </a:xfrm>
        <a:prstGeom prst="parallelogram">
          <a:avLst>
            <a:gd name="adj" fmla="val 14084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E6A7C4-DF26-4F75-874A-21328338BCB6}">
      <dsp:nvSpPr>
        <dsp:cNvPr id="0" name=""/>
        <dsp:cNvSpPr/>
      </dsp:nvSpPr>
      <dsp:spPr>
        <a:xfrm>
          <a:off x="3792073" y="2157095"/>
          <a:ext cx="472916" cy="78819"/>
        </a:xfrm>
        <a:prstGeom prst="parallelogram">
          <a:avLst>
            <a:gd name="adj" fmla="val 140840"/>
          </a:avLst>
        </a:prstGeom>
        <a:solidFill>
          <a:schemeClr val="accent2">
            <a:hueOff val="-501292"/>
            <a:satOff val="-28909"/>
            <a:lumOff val="2972"/>
            <a:alphaOff val="0"/>
          </a:schemeClr>
        </a:solidFill>
        <a:ln w="12700" cap="flat" cmpd="sng" algn="ctr">
          <a:solidFill>
            <a:schemeClr val="accent2">
              <a:hueOff val="-501292"/>
              <a:satOff val="-28909"/>
              <a:lumOff val="29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191FF8-3E9D-4F8E-8BE9-DBD83343D2B1}">
      <dsp:nvSpPr>
        <dsp:cNvPr id="0" name=""/>
        <dsp:cNvSpPr/>
      </dsp:nvSpPr>
      <dsp:spPr>
        <a:xfrm>
          <a:off x="4292576" y="2157095"/>
          <a:ext cx="472916" cy="78819"/>
        </a:xfrm>
        <a:prstGeom prst="parallelogram">
          <a:avLst>
            <a:gd name="adj" fmla="val 140840"/>
          </a:avLst>
        </a:prstGeom>
        <a:solidFill>
          <a:schemeClr val="accent2">
            <a:hueOff val="-517462"/>
            <a:satOff val="-29841"/>
            <a:lumOff val="3068"/>
            <a:alphaOff val="0"/>
          </a:schemeClr>
        </a:solidFill>
        <a:ln w="12700" cap="flat" cmpd="sng" algn="ctr">
          <a:solidFill>
            <a:schemeClr val="accent2">
              <a:hueOff val="-517462"/>
              <a:satOff val="-29841"/>
              <a:lumOff val="30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0E6F1-2FE4-4BB6-8C6F-A4DEFEA5A052}">
      <dsp:nvSpPr>
        <dsp:cNvPr id="0" name=""/>
        <dsp:cNvSpPr/>
      </dsp:nvSpPr>
      <dsp:spPr>
        <a:xfrm>
          <a:off x="4793079" y="2157095"/>
          <a:ext cx="472916" cy="78819"/>
        </a:xfrm>
        <a:prstGeom prst="parallelogram">
          <a:avLst>
            <a:gd name="adj" fmla="val 140840"/>
          </a:avLst>
        </a:prstGeom>
        <a:solidFill>
          <a:schemeClr val="accent2">
            <a:hueOff val="-533633"/>
            <a:satOff val="-30774"/>
            <a:lumOff val="3164"/>
            <a:alphaOff val="0"/>
          </a:schemeClr>
        </a:solidFill>
        <a:ln w="12700" cap="flat" cmpd="sng" algn="ctr">
          <a:solidFill>
            <a:schemeClr val="accent2">
              <a:hueOff val="-533633"/>
              <a:satOff val="-30774"/>
              <a:lumOff val="31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3AE01-A638-4484-9119-9577DF9397DE}">
      <dsp:nvSpPr>
        <dsp:cNvPr id="0" name=""/>
        <dsp:cNvSpPr/>
      </dsp:nvSpPr>
      <dsp:spPr>
        <a:xfrm>
          <a:off x="5293582" y="2157095"/>
          <a:ext cx="472916" cy="78819"/>
        </a:xfrm>
        <a:prstGeom prst="parallelogram">
          <a:avLst>
            <a:gd name="adj" fmla="val 140840"/>
          </a:avLst>
        </a:prstGeom>
        <a:solidFill>
          <a:schemeClr val="accent2">
            <a:hueOff val="-549804"/>
            <a:satOff val="-31706"/>
            <a:lumOff val="3259"/>
            <a:alphaOff val="0"/>
          </a:schemeClr>
        </a:solidFill>
        <a:ln w="12700" cap="flat" cmpd="sng" algn="ctr">
          <a:solidFill>
            <a:schemeClr val="accent2">
              <a:hueOff val="-549804"/>
              <a:satOff val="-31706"/>
              <a:lumOff val="32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7385F-0179-482E-9BA9-FDCD1F802E06}">
      <dsp:nvSpPr>
        <dsp:cNvPr id="0" name=""/>
        <dsp:cNvSpPr/>
      </dsp:nvSpPr>
      <dsp:spPr>
        <a:xfrm>
          <a:off x="2290564" y="2293174"/>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a:t>How big are they? What is their financial situation?</a:t>
          </a:r>
          <a:endParaRPr lang="hu-HU" sz="900" kern="1200" dirty="0"/>
        </a:p>
      </dsp:txBody>
      <dsp:txXfrm>
        <a:off x="2290564" y="2293174"/>
        <a:ext cx="3546871" cy="322442"/>
      </dsp:txXfrm>
    </dsp:sp>
    <dsp:sp modelId="{3A456611-21D8-4549-A417-7451A567BDFF}">
      <dsp:nvSpPr>
        <dsp:cNvPr id="0" name=""/>
        <dsp:cNvSpPr/>
      </dsp:nvSpPr>
      <dsp:spPr>
        <a:xfrm>
          <a:off x="2290564" y="2615617"/>
          <a:ext cx="472916" cy="78819"/>
        </a:xfrm>
        <a:prstGeom prst="parallelogram">
          <a:avLst>
            <a:gd name="adj" fmla="val 140840"/>
          </a:avLst>
        </a:prstGeom>
        <a:solidFill>
          <a:schemeClr val="accent2">
            <a:hueOff val="-565975"/>
            <a:satOff val="-32639"/>
            <a:lumOff val="3355"/>
            <a:alphaOff val="0"/>
          </a:schemeClr>
        </a:solidFill>
        <a:ln w="12700" cap="flat" cmpd="sng" algn="ctr">
          <a:solidFill>
            <a:schemeClr val="accent2">
              <a:hueOff val="-565975"/>
              <a:satOff val="-32639"/>
              <a:lumOff val="33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E88C2-7639-49BA-9860-70ACD30B3778}">
      <dsp:nvSpPr>
        <dsp:cNvPr id="0" name=""/>
        <dsp:cNvSpPr/>
      </dsp:nvSpPr>
      <dsp:spPr>
        <a:xfrm>
          <a:off x="2791067" y="2615617"/>
          <a:ext cx="472916" cy="78819"/>
        </a:xfrm>
        <a:prstGeom prst="parallelogram">
          <a:avLst>
            <a:gd name="adj" fmla="val 14084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29D19-3563-4387-A28B-E9B3E10671DB}">
      <dsp:nvSpPr>
        <dsp:cNvPr id="0" name=""/>
        <dsp:cNvSpPr/>
      </dsp:nvSpPr>
      <dsp:spPr>
        <a:xfrm>
          <a:off x="3291570" y="2615617"/>
          <a:ext cx="472916" cy="78819"/>
        </a:xfrm>
        <a:prstGeom prst="parallelogram">
          <a:avLst>
            <a:gd name="adj" fmla="val 140840"/>
          </a:avLst>
        </a:prstGeom>
        <a:solidFill>
          <a:schemeClr val="accent2">
            <a:hueOff val="-598316"/>
            <a:satOff val="-34504"/>
            <a:lumOff val="3547"/>
            <a:alphaOff val="0"/>
          </a:schemeClr>
        </a:solidFill>
        <a:ln w="12700" cap="flat" cmpd="sng" algn="ctr">
          <a:solidFill>
            <a:schemeClr val="accent2">
              <a:hueOff val="-598316"/>
              <a:satOff val="-34504"/>
              <a:lumOff val="35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C1B751-9491-4E58-8132-7392E1998FAB}">
      <dsp:nvSpPr>
        <dsp:cNvPr id="0" name=""/>
        <dsp:cNvSpPr/>
      </dsp:nvSpPr>
      <dsp:spPr>
        <a:xfrm>
          <a:off x="3792073" y="2615617"/>
          <a:ext cx="472916" cy="78819"/>
        </a:xfrm>
        <a:prstGeom prst="parallelogram">
          <a:avLst>
            <a:gd name="adj" fmla="val 140840"/>
          </a:avLst>
        </a:prstGeom>
        <a:solidFill>
          <a:schemeClr val="accent2">
            <a:hueOff val="-614487"/>
            <a:satOff val="-35436"/>
            <a:lumOff val="3643"/>
            <a:alphaOff val="0"/>
          </a:schemeClr>
        </a:solidFill>
        <a:ln w="12700" cap="flat" cmpd="sng" algn="ctr">
          <a:solidFill>
            <a:schemeClr val="accent2">
              <a:hueOff val="-614487"/>
              <a:satOff val="-35436"/>
              <a:lumOff val="36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A358B-6EEC-4EFB-A454-AC4FCB953C64}">
      <dsp:nvSpPr>
        <dsp:cNvPr id="0" name=""/>
        <dsp:cNvSpPr/>
      </dsp:nvSpPr>
      <dsp:spPr>
        <a:xfrm>
          <a:off x="4292576" y="2615617"/>
          <a:ext cx="472916" cy="78819"/>
        </a:xfrm>
        <a:prstGeom prst="parallelogram">
          <a:avLst>
            <a:gd name="adj" fmla="val 140840"/>
          </a:avLst>
        </a:prstGeom>
        <a:solidFill>
          <a:schemeClr val="accent2">
            <a:hueOff val="-630657"/>
            <a:satOff val="-36369"/>
            <a:lumOff val="3739"/>
            <a:alphaOff val="0"/>
          </a:schemeClr>
        </a:solidFill>
        <a:ln w="12700" cap="flat" cmpd="sng" algn="ctr">
          <a:solidFill>
            <a:schemeClr val="accent2">
              <a:hueOff val="-630657"/>
              <a:satOff val="-36369"/>
              <a:lumOff val="3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218D8B-2E89-40F8-9BAB-86CAACD0F22E}">
      <dsp:nvSpPr>
        <dsp:cNvPr id="0" name=""/>
        <dsp:cNvSpPr/>
      </dsp:nvSpPr>
      <dsp:spPr>
        <a:xfrm>
          <a:off x="4793079" y="2615617"/>
          <a:ext cx="472916" cy="78819"/>
        </a:xfrm>
        <a:prstGeom prst="parallelogram">
          <a:avLst>
            <a:gd name="adj" fmla="val 140840"/>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7F800-C6E6-4A6E-9DBB-DD11CEC74CDF}">
      <dsp:nvSpPr>
        <dsp:cNvPr id="0" name=""/>
        <dsp:cNvSpPr/>
      </dsp:nvSpPr>
      <dsp:spPr>
        <a:xfrm>
          <a:off x="5293582" y="2615617"/>
          <a:ext cx="472916" cy="78819"/>
        </a:xfrm>
        <a:prstGeom prst="parallelogram">
          <a:avLst>
            <a:gd name="adj" fmla="val 140840"/>
          </a:avLst>
        </a:prstGeom>
        <a:solidFill>
          <a:schemeClr val="accent2">
            <a:hueOff val="-662999"/>
            <a:satOff val="-38234"/>
            <a:lumOff val="3931"/>
            <a:alphaOff val="0"/>
          </a:schemeClr>
        </a:solidFill>
        <a:ln w="12700" cap="flat" cmpd="sng" algn="ctr">
          <a:solidFill>
            <a:schemeClr val="accent2">
              <a:hueOff val="-662999"/>
              <a:satOff val="-38234"/>
              <a:lumOff val="39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74A423-A9AC-42A7-808D-B1D0E9B988CF}">
      <dsp:nvSpPr>
        <dsp:cNvPr id="0" name=""/>
        <dsp:cNvSpPr/>
      </dsp:nvSpPr>
      <dsp:spPr>
        <a:xfrm>
          <a:off x="2290564" y="2751695"/>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a:t>What benefits do they offer customers?</a:t>
          </a:r>
          <a:endParaRPr lang="hu-HU" sz="900" kern="1200" dirty="0"/>
        </a:p>
      </dsp:txBody>
      <dsp:txXfrm>
        <a:off x="2290564" y="2751695"/>
        <a:ext cx="3546871" cy="322442"/>
      </dsp:txXfrm>
    </dsp:sp>
    <dsp:sp modelId="{48FF9FC2-B1D2-4B71-86EF-EFEA000E11A4}">
      <dsp:nvSpPr>
        <dsp:cNvPr id="0" name=""/>
        <dsp:cNvSpPr/>
      </dsp:nvSpPr>
      <dsp:spPr>
        <a:xfrm>
          <a:off x="2290564" y="3074138"/>
          <a:ext cx="472916" cy="78819"/>
        </a:xfrm>
        <a:prstGeom prst="parallelogram">
          <a:avLst>
            <a:gd name="adj" fmla="val 140840"/>
          </a:avLst>
        </a:prstGeom>
        <a:solidFill>
          <a:schemeClr val="accent2">
            <a:hueOff val="-679169"/>
            <a:satOff val="-39166"/>
            <a:lumOff val="4026"/>
            <a:alphaOff val="0"/>
          </a:schemeClr>
        </a:solidFill>
        <a:ln w="12700" cap="flat" cmpd="sng" algn="ctr">
          <a:solidFill>
            <a:schemeClr val="accent2">
              <a:hueOff val="-679169"/>
              <a:satOff val="-39166"/>
              <a:lumOff val="40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169A9-959A-473F-8CF8-80F6B2565780}">
      <dsp:nvSpPr>
        <dsp:cNvPr id="0" name=""/>
        <dsp:cNvSpPr/>
      </dsp:nvSpPr>
      <dsp:spPr>
        <a:xfrm>
          <a:off x="2791067" y="3074138"/>
          <a:ext cx="472916" cy="78819"/>
        </a:xfrm>
        <a:prstGeom prst="parallelogram">
          <a:avLst>
            <a:gd name="adj" fmla="val 140840"/>
          </a:avLst>
        </a:prstGeom>
        <a:solidFill>
          <a:schemeClr val="accent2">
            <a:hueOff val="-695340"/>
            <a:satOff val="-40099"/>
            <a:lumOff val="4122"/>
            <a:alphaOff val="0"/>
          </a:schemeClr>
        </a:solidFill>
        <a:ln w="12700" cap="flat" cmpd="sng" algn="ctr">
          <a:solidFill>
            <a:schemeClr val="accent2">
              <a:hueOff val="-695340"/>
              <a:satOff val="-40099"/>
              <a:lumOff val="41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961710-8760-4546-A021-51CD9CEEA876}">
      <dsp:nvSpPr>
        <dsp:cNvPr id="0" name=""/>
        <dsp:cNvSpPr/>
      </dsp:nvSpPr>
      <dsp:spPr>
        <a:xfrm>
          <a:off x="3291570" y="3074138"/>
          <a:ext cx="472916" cy="78819"/>
        </a:xfrm>
        <a:prstGeom prst="parallelogram">
          <a:avLst>
            <a:gd name="adj" fmla="val 140840"/>
          </a:avLst>
        </a:prstGeom>
        <a:solidFill>
          <a:schemeClr val="accent2">
            <a:hueOff val="-711511"/>
            <a:satOff val="-41031"/>
            <a:lumOff val="4218"/>
            <a:alphaOff val="0"/>
          </a:schemeClr>
        </a:solidFill>
        <a:ln w="12700" cap="flat" cmpd="sng" algn="ctr">
          <a:solidFill>
            <a:schemeClr val="accent2">
              <a:hueOff val="-711511"/>
              <a:satOff val="-41031"/>
              <a:lumOff val="42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E31B1-F10E-4B15-B016-011EC7E27B4E}">
      <dsp:nvSpPr>
        <dsp:cNvPr id="0" name=""/>
        <dsp:cNvSpPr/>
      </dsp:nvSpPr>
      <dsp:spPr>
        <a:xfrm>
          <a:off x="3792073" y="3074138"/>
          <a:ext cx="472916" cy="78819"/>
        </a:xfrm>
        <a:prstGeom prst="parallelogram">
          <a:avLst>
            <a:gd name="adj" fmla="val 14084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CC0AE-0FE1-43A8-9BC6-2E324DA8E169}">
      <dsp:nvSpPr>
        <dsp:cNvPr id="0" name=""/>
        <dsp:cNvSpPr/>
      </dsp:nvSpPr>
      <dsp:spPr>
        <a:xfrm>
          <a:off x="4292576" y="3074138"/>
          <a:ext cx="472916" cy="78819"/>
        </a:xfrm>
        <a:prstGeom prst="parallelogram">
          <a:avLst>
            <a:gd name="adj" fmla="val 140840"/>
          </a:avLst>
        </a:prstGeom>
        <a:solidFill>
          <a:schemeClr val="accent2">
            <a:hueOff val="-743852"/>
            <a:satOff val="-42897"/>
            <a:lumOff val="4410"/>
            <a:alphaOff val="0"/>
          </a:schemeClr>
        </a:solidFill>
        <a:ln w="12700" cap="flat" cmpd="sng" algn="ctr">
          <a:solidFill>
            <a:schemeClr val="accent2">
              <a:hueOff val="-743852"/>
              <a:satOff val="-42897"/>
              <a:lumOff val="44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11702-B281-453A-B470-6980065F6CCB}">
      <dsp:nvSpPr>
        <dsp:cNvPr id="0" name=""/>
        <dsp:cNvSpPr/>
      </dsp:nvSpPr>
      <dsp:spPr>
        <a:xfrm>
          <a:off x="4793079" y="3074138"/>
          <a:ext cx="472916" cy="78819"/>
        </a:xfrm>
        <a:prstGeom prst="parallelogram">
          <a:avLst>
            <a:gd name="adj" fmla="val 140840"/>
          </a:avLst>
        </a:prstGeom>
        <a:solidFill>
          <a:schemeClr val="accent2">
            <a:hueOff val="-760023"/>
            <a:satOff val="-43829"/>
            <a:lumOff val="4506"/>
            <a:alphaOff val="0"/>
          </a:schemeClr>
        </a:solidFill>
        <a:ln w="12700" cap="flat" cmpd="sng" algn="ctr">
          <a:solidFill>
            <a:schemeClr val="accent2">
              <a:hueOff val="-760023"/>
              <a:satOff val="-43829"/>
              <a:lumOff val="45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828BA-EEDE-4B95-9B02-A9471B62CED6}">
      <dsp:nvSpPr>
        <dsp:cNvPr id="0" name=""/>
        <dsp:cNvSpPr/>
      </dsp:nvSpPr>
      <dsp:spPr>
        <a:xfrm>
          <a:off x="5293582" y="3074138"/>
          <a:ext cx="472916" cy="78819"/>
        </a:xfrm>
        <a:prstGeom prst="parallelogram">
          <a:avLst>
            <a:gd name="adj" fmla="val 140840"/>
          </a:avLst>
        </a:prstGeom>
        <a:solidFill>
          <a:schemeClr val="accent2">
            <a:hueOff val="-776194"/>
            <a:satOff val="-44762"/>
            <a:lumOff val="4602"/>
            <a:alphaOff val="0"/>
          </a:schemeClr>
        </a:solidFill>
        <a:ln w="12700" cap="flat" cmpd="sng" algn="ctr">
          <a:solidFill>
            <a:schemeClr val="accent2">
              <a:hueOff val="-776194"/>
              <a:satOff val="-44762"/>
              <a:lumOff val="46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35DC1-6AD9-42B9-8D8F-B197D06E2A50}">
      <dsp:nvSpPr>
        <dsp:cNvPr id="0" name=""/>
        <dsp:cNvSpPr/>
      </dsp:nvSpPr>
      <dsp:spPr>
        <a:xfrm>
          <a:off x="2290564" y="3210216"/>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What are their prices and pricing policies? </a:t>
          </a:r>
        </a:p>
      </dsp:txBody>
      <dsp:txXfrm>
        <a:off x="2290564" y="3210216"/>
        <a:ext cx="3546871" cy="322442"/>
      </dsp:txXfrm>
    </dsp:sp>
    <dsp:sp modelId="{725DEA76-FEB2-462B-BE9D-47127D53195E}">
      <dsp:nvSpPr>
        <dsp:cNvPr id="0" name=""/>
        <dsp:cNvSpPr/>
      </dsp:nvSpPr>
      <dsp:spPr>
        <a:xfrm>
          <a:off x="2290564" y="3532659"/>
          <a:ext cx="472916" cy="78819"/>
        </a:xfrm>
        <a:prstGeom prst="parallelogram">
          <a:avLst>
            <a:gd name="adj" fmla="val 140840"/>
          </a:avLst>
        </a:prstGeom>
        <a:solidFill>
          <a:schemeClr val="accent2">
            <a:hueOff val="-792364"/>
            <a:satOff val="-45694"/>
            <a:lumOff val="4697"/>
            <a:alphaOff val="0"/>
          </a:schemeClr>
        </a:solidFill>
        <a:ln w="12700" cap="flat" cmpd="sng" algn="ctr">
          <a:solidFill>
            <a:schemeClr val="accent2">
              <a:hueOff val="-792364"/>
              <a:satOff val="-45694"/>
              <a:lumOff val="46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79EBF-0277-458B-90AD-24C31933CC5E}">
      <dsp:nvSpPr>
        <dsp:cNvPr id="0" name=""/>
        <dsp:cNvSpPr/>
      </dsp:nvSpPr>
      <dsp:spPr>
        <a:xfrm>
          <a:off x="2791067" y="3532659"/>
          <a:ext cx="472916" cy="78819"/>
        </a:xfrm>
        <a:prstGeom prst="parallelogram">
          <a:avLst>
            <a:gd name="adj" fmla="val 140840"/>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6BD2C-4F4E-4318-87DE-1B476D10EE4B}">
      <dsp:nvSpPr>
        <dsp:cNvPr id="0" name=""/>
        <dsp:cNvSpPr/>
      </dsp:nvSpPr>
      <dsp:spPr>
        <a:xfrm>
          <a:off x="3291570" y="3532659"/>
          <a:ext cx="472916" cy="78819"/>
        </a:xfrm>
        <a:prstGeom prst="parallelogram">
          <a:avLst>
            <a:gd name="adj" fmla="val 140840"/>
          </a:avLst>
        </a:prstGeom>
        <a:solidFill>
          <a:schemeClr val="accent2">
            <a:hueOff val="-824706"/>
            <a:satOff val="-47559"/>
            <a:lumOff val="4889"/>
            <a:alphaOff val="0"/>
          </a:schemeClr>
        </a:solidFill>
        <a:ln w="12700" cap="flat" cmpd="sng" algn="ctr">
          <a:solidFill>
            <a:schemeClr val="accent2">
              <a:hueOff val="-824706"/>
              <a:satOff val="-47559"/>
              <a:lumOff val="48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65B6C-F648-47F6-B57A-0BF17DFCDB2A}">
      <dsp:nvSpPr>
        <dsp:cNvPr id="0" name=""/>
        <dsp:cNvSpPr/>
      </dsp:nvSpPr>
      <dsp:spPr>
        <a:xfrm>
          <a:off x="3792073" y="3532659"/>
          <a:ext cx="472916" cy="78819"/>
        </a:xfrm>
        <a:prstGeom prst="parallelogram">
          <a:avLst>
            <a:gd name="adj" fmla="val 140840"/>
          </a:avLst>
        </a:prstGeom>
        <a:solidFill>
          <a:schemeClr val="accent2">
            <a:hueOff val="-840876"/>
            <a:satOff val="-48492"/>
            <a:lumOff val="4985"/>
            <a:alphaOff val="0"/>
          </a:schemeClr>
        </a:solidFill>
        <a:ln w="12700" cap="flat" cmpd="sng" algn="ctr">
          <a:solidFill>
            <a:schemeClr val="accent2">
              <a:hueOff val="-840876"/>
              <a:satOff val="-48492"/>
              <a:lumOff val="49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D46C0-4F17-49E9-A932-84B5F1688F04}">
      <dsp:nvSpPr>
        <dsp:cNvPr id="0" name=""/>
        <dsp:cNvSpPr/>
      </dsp:nvSpPr>
      <dsp:spPr>
        <a:xfrm>
          <a:off x="4292576" y="3532659"/>
          <a:ext cx="472916" cy="78819"/>
        </a:xfrm>
        <a:prstGeom prst="parallelogram">
          <a:avLst>
            <a:gd name="adj" fmla="val 140840"/>
          </a:avLst>
        </a:prstGeom>
        <a:solidFill>
          <a:schemeClr val="accent2">
            <a:hueOff val="-857047"/>
            <a:satOff val="-49424"/>
            <a:lumOff val="5081"/>
            <a:alphaOff val="0"/>
          </a:schemeClr>
        </a:solidFill>
        <a:ln w="12700" cap="flat" cmpd="sng" algn="ctr">
          <a:solidFill>
            <a:schemeClr val="accent2">
              <a:hueOff val="-857047"/>
              <a:satOff val="-49424"/>
              <a:lumOff val="50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2D097-4E17-4E9F-936B-0FD5F38CE579}">
      <dsp:nvSpPr>
        <dsp:cNvPr id="0" name=""/>
        <dsp:cNvSpPr/>
      </dsp:nvSpPr>
      <dsp:spPr>
        <a:xfrm>
          <a:off x="4793079" y="3532659"/>
          <a:ext cx="472916" cy="78819"/>
        </a:xfrm>
        <a:prstGeom prst="parallelogram">
          <a:avLst>
            <a:gd name="adj" fmla="val 14084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47D9D-9B0D-4711-8A08-CECA0A986DB0}">
      <dsp:nvSpPr>
        <dsp:cNvPr id="0" name=""/>
        <dsp:cNvSpPr/>
      </dsp:nvSpPr>
      <dsp:spPr>
        <a:xfrm>
          <a:off x="5293582" y="3532659"/>
          <a:ext cx="472916" cy="78819"/>
        </a:xfrm>
        <a:prstGeom prst="parallelogram">
          <a:avLst>
            <a:gd name="adj" fmla="val 140840"/>
          </a:avLst>
        </a:prstGeom>
        <a:solidFill>
          <a:schemeClr val="accent2">
            <a:hueOff val="-889388"/>
            <a:satOff val="-51289"/>
            <a:lumOff val="5273"/>
            <a:alphaOff val="0"/>
          </a:schemeClr>
        </a:solidFill>
        <a:ln w="12700" cap="flat" cmpd="sng" algn="ctr">
          <a:solidFill>
            <a:schemeClr val="accent2">
              <a:hueOff val="-889388"/>
              <a:satOff val="-51289"/>
              <a:lumOff val="52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D65B4-3E3F-4289-A80E-1E7ABB60C452}">
      <dsp:nvSpPr>
        <dsp:cNvPr id="0" name=""/>
        <dsp:cNvSpPr/>
      </dsp:nvSpPr>
      <dsp:spPr>
        <a:xfrm>
          <a:off x="2290564" y="3668737"/>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What is their customer service like?</a:t>
          </a:r>
        </a:p>
      </dsp:txBody>
      <dsp:txXfrm>
        <a:off x="2290564" y="3668737"/>
        <a:ext cx="3546871" cy="322442"/>
      </dsp:txXfrm>
    </dsp:sp>
    <dsp:sp modelId="{D35F0990-A275-4ECB-8217-D38913F8664C}">
      <dsp:nvSpPr>
        <dsp:cNvPr id="0" name=""/>
        <dsp:cNvSpPr/>
      </dsp:nvSpPr>
      <dsp:spPr>
        <a:xfrm>
          <a:off x="2290564" y="3991180"/>
          <a:ext cx="472916" cy="78819"/>
        </a:xfrm>
        <a:prstGeom prst="parallelogram">
          <a:avLst>
            <a:gd name="adj" fmla="val 140840"/>
          </a:avLst>
        </a:prstGeom>
        <a:solidFill>
          <a:schemeClr val="accent2">
            <a:hueOff val="-905559"/>
            <a:satOff val="-52222"/>
            <a:lumOff val="5369"/>
            <a:alphaOff val="0"/>
          </a:schemeClr>
        </a:solidFill>
        <a:ln w="12700" cap="flat" cmpd="sng" algn="ctr">
          <a:solidFill>
            <a:schemeClr val="accent2">
              <a:hueOff val="-905559"/>
              <a:satOff val="-52222"/>
              <a:lumOff val="53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CEFC1-158B-4595-8DA2-158011B264D4}">
      <dsp:nvSpPr>
        <dsp:cNvPr id="0" name=""/>
        <dsp:cNvSpPr/>
      </dsp:nvSpPr>
      <dsp:spPr>
        <a:xfrm>
          <a:off x="2791067" y="3991180"/>
          <a:ext cx="472916" cy="78819"/>
        </a:xfrm>
        <a:prstGeom prst="parallelogram">
          <a:avLst>
            <a:gd name="adj" fmla="val 140840"/>
          </a:avLst>
        </a:prstGeom>
        <a:solidFill>
          <a:schemeClr val="accent2">
            <a:hueOff val="-921730"/>
            <a:satOff val="-53154"/>
            <a:lumOff val="5464"/>
            <a:alphaOff val="0"/>
          </a:schemeClr>
        </a:solidFill>
        <a:ln w="12700" cap="flat" cmpd="sng" algn="ctr">
          <a:solidFill>
            <a:schemeClr val="accent2">
              <a:hueOff val="-921730"/>
              <a:satOff val="-53154"/>
              <a:lumOff val="54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6D79F-3475-42F5-AB56-2B0B49927E63}">
      <dsp:nvSpPr>
        <dsp:cNvPr id="0" name=""/>
        <dsp:cNvSpPr/>
      </dsp:nvSpPr>
      <dsp:spPr>
        <a:xfrm>
          <a:off x="3291570" y="3991180"/>
          <a:ext cx="472916" cy="78819"/>
        </a:xfrm>
        <a:prstGeom prst="parallelogram">
          <a:avLst>
            <a:gd name="adj" fmla="val 140840"/>
          </a:avLst>
        </a:prstGeom>
        <a:solidFill>
          <a:schemeClr val="accent2">
            <a:hueOff val="-937901"/>
            <a:satOff val="-54087"/>
            <a:lumOff val="5560"/>
            <a:alphaOff val="0"/>
          </a:schemeClr>
        </a:solidFill>
        <a:ln w="12700" cap="flat" cmpd="sng" algn="ctr">
          <a:solidFill>
            <a:schemeClr val="accent2">
              <a:hueOff val="-937901"/>
              <a:satOff val="-54087"/>
              <a:lumOff val="5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4137A-AA0C-4551-8349-53881CC0011A}">
      <dsp:nvSpPr>
        <dsp:cNvPr id="0" name=""/>
        <dsp:cNvSpPr/>
      </dsp:nvSpPr>
      <dsp:spPr>
        <a:xfrm>
          <a:off x="3792073" y="3991180"/>
          <a:ext cx="472916" cy="78819"/>
        </a:xfrm>
        <a:prstGeom prst="parallelogram">
          <a:avLst>
            <a:gd name="adj" fmla="val 140840"/>
          </a:avLst>
        </a:prstGeom>
        <a:solidFill>
          <a:schemeClr val="accent2">
            <a:hueOff val="-954071"/>
            <a:satOff val="-55019"/>
            <a:lumOff val="5656"/>
            <a:alphaOff val="0"/>
          </a:schemeClr>
        </a:solidFill>
        <a:ln w="12700" cap="flat" cmpd="sng" algn="ctr">
          <a:solidFill>
            <a:schemeClr val="accent2">
              <a:hueOff val="-954071"/>
              <a:satOff val="-55019"/>
              <a:lumOff val="56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C3A098-EB3C-42CD-B547-57606A660C7B}">
      <dsp:nvSpPr>
        <dsp:cNvPr id="0" name=""/>
        <dsp:cNvSpPr/>
      </dsp:nvSpPr>
      <dsp:spPr>
        <a:xfrm>
          <a:off x="4292576" y="3991180"/>
          <a:ext cx="472916" cy="78819"/>
        </a:xfrm>
        <a:prstGeom prst="parallelogram">
          <a:avLst>
            <a:gd name="adj" fmla="val 14084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186BE-BB59-491D-8743-B4A923E42D83}">
      <dsp:nvSpPr>
        <dsp:cNvPr id="0" name=""/>
        <dsp:cNvSpPr/>
      </dsp:nvSpPr>
      <dsp:spPr>
        <a:xfrm>
          <a:off x="4793079" y="3991180"/>
          <a:ext cx="472916" cy="78819"/>
        </a:xfrm>
        <a:prstGeom prst="parallelogram">
          <a:avLst>
            <a:gd name="adj" fmla="val 140840"/>
          </a:avLst>
        </a:prstGeom>
        <a:solidFill>
          <a:schemeClr val="accent2">
            <a:hueOff val="-986413"/>
            <a:satOff val="-56885"/>
            <a:lumOff val="5848"/>
            <a:alphaOff val="0"/>
          </a:schemeClr>
        </a:solidFill>
        <a:ln w="12700" cap="flat" cmpd="sng" algn="ctr">
          <a:solidFill>
            <a:schemeClr val="accent2">
              <a:hueOff val="-986413"/>
              <a:satOff val="-56885"/>
              <a:lumOff val="58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EB09C-A682-489C-A7A2-0A98EF332C11}">
      <dsp:nvSpPr>
        <dsp:cNvPr id="0" name=""/>
        <dsp:cNvSpPr/>
      </dsp:nvSpPr>
      <dsp:spPr>
        <a:xfrm>
          <a:off x="5293582" y="3991180"/>
          <a:ext cx="472916" cy="78819"/>
        </a:xfrm>
        <a:prstGeom prst="parallelogram">
          <a:avLst>
            <a:gd name="adj" fmla="val 140840"/>
          </a:avLst>
        </a:prstGeom>
        <a:solidFill>
          <a:schemeClr val="accent2">
            <a:hueOff val="-1002583"/>
            <a:satOff val="-57817"/>
            <a:lumOff val="5944"/>
            <a:alphaOff val="0"/>
          </a:schemeClr>
        </a:solidFill>
        <a:ln w="12700" cap="flat" cmpd="sng" algn="ctr">
          <a:solidFill>
            <a:schemeClr val="accent2">
              <a:hueOff val="-1002583"/>
              <a:satOff val="-57817"/>
              <a:lumOff val="59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3FE27E-AA47-4A11-954A-239B618A95E5}">
      <dsp:nvSpPr>
        <dsp:cNvPr id="0" name=""/>
        <dsp:cNvSpPr/>
      </dsp:nvSpPr>
      <dsp:spPr>
        <a:xfrm>
          <a:off x="2290564" y="4127259"/>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What is their marketing like? Do they have </a:t>
          </a:r>
          <a:r>
            <a:rPr lang="hu-HU" sz="900" kern="1200" dirty="0" err="1"/>
            <a:t>a brand identity</a:t>
          </a:r>
          <a:r>
            <a:rPr lang="hu-HU" sz="900" kern="1200" dirty="0"/>
            <a:t>? How active are they in their communications?</a:t>
          </a:r>
        </a:p>
      </dsp:txBody>
      <dsp:txXfrm>
        <a:off x="2290564" y="4127259"/>
        <a:ext cx="3546871" cy="322442"/>
      </dsp:txXfrm>
    </dsp:sp>
    <dsp:sp modelId="{8D442187-DE62-4923-9DAE-6C74152A8DD4}">
      <dsp:nvSpPr>
        <dsp:cNvPr id="0" name=""/>
        <dsp:cNvSpPr/>
      </dsp:nvSpPr>
      <dsp:spPr>
        <a:xfrm>
          <a:off x="2290564" y="4449702"/>
          <a:ext cx="472916" cy="78819"/>
        </a:xfrm>
        <a:prstGeom prst="parallelogram">
          <a:avLst>
            <a:gd name="adj" fmla="val 140840"/>
          </a:avLst>
        </a:prstGeom>
        <a:solidFill>
          <a:schemeClr val="accent2">
            <a:hueOff val="-1018754"/>
            <a:satOff val="-58750"/>
            <a:lumOff val="6040"/>
            <a:alphaOff val="0"/>
          </a:schemeClr>
        </a:solidFill>
        <a:ln w="12700" cap="flat" cmpd="sng" algn="ctr">
          <a:solidFill>
            <a:schemeClr val="accent2">
              <a:hueOff val="-1018754"/>
              <a:satOff val="-58750"/>
              <a:lumOff val="6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317981-49A0-4EA1-8213-E90AC7A088F2}">
      <dsp:nvSpPr>
        <dsp:cNvPr id="0" name=""/>
        <dsp:cNvSpPr/>
      </dsp:nvSpPr>
      <dsp:spPr>
        <a:xfrm>
          <a:off x="2791067" y="4449702"/>
          <a:ext cx="472916" cy="78819"/>
        </a:xfrm>
        <a:prstGeom prst="parallelogram">
          <a:avLst>
            <a:gd name="adj" fmla="val 140840"/>
          </a:avLst>
        </a:prstGeom>
        <a:solidFill>
          <a:schemeClr val="accent2">
            <a:hueOff val="-1034925"/>
            <a:satOff val="-59682"/>
            <a:lumOff val="6135"/>
            <a:alphaOff val="0"/>
          </a:schemeClr>
        </a:solidFill>
        <a:ln w="12700" cap="flat" cmpd="sng" algn="ctr">
          <a:solidFill>
            <a:schemeClr val="accent2">
              <a:hueOff val="-1034925"/>
              <a:satOff val="-59682"/>
              <a:lumOff val="61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52E4D-D844-4459-B77B-4452A42D5291}">
      <dsp:nvSpPr>
        <dsp:cNvPr id="0" name=""/>
        <dsp:cNvSpPr/>
      </dsp:nvSpPr>
      <dsp:spPr>
        <a:xfrm>
          <a:off x="3291570" y="4449702"/>
          <a:ext cx="472916" cy="78819"/>
        </a:xfrm>
        <a:prstGeom prst="parallelogram">
          <a:avLst>
            <a:gd name="adj" fmla="val 140840"/>
          </a:avLst>
        </a:prstGeom>
        <a:solidFill>
          <a:schemeClr val="accent2">
            <a:hueOff val="-1051095"/>
            <a:satOff val="-60615"/>
            <a:lumOff val="6231"/>
            <a:alphaOff val="0"/>
          </a:schemeClr>
        </a:solidFill>
        <a:ln w="12700" cap="flat" cmpd="sng" algn="ctr">
          <a:solidFill>
            <a:schemeClr val="accent2">
              <a:hueOff val="-1051095"/>
              <a:satOff val="-60615"/>
              <a:lumOff val="62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108DDF-7F90-4546-ADEA-D14346E8BB85}">
      <dsp:nvSpPr>
        <dsp:cNvPr id="0" name=""/>
        <dsp:cNvSpPr/>
      </dsp:nvSpPr>
      <dsp:spPr>
        <a:xfrm>
          <a:off x="3792073" y="4449702"/>
          <a:ext cx="472916" cy="78819"/>
        </a:xfrm>
        <a:prstGeom prst="parallelogram">
          <a:avLst>
            <a:gd name="adj" fmla="val 140840"/>
          </a:avLst>
        </a:prstGeom>
        <a:solidFill>
          <a:schemeClr val="accent2">
            <a:hueOff val="-1067266"/>
            <a:satOff val="-61547"/>
            <a:lumOff val="6327"/>
            <a:alphaOff val="0"/>
          </a:schemeClr>
        </a:solidFill>
        <a:ln w="12700" cap="flat" cmpd="sng" algn="ctr">
          <a:solidFill>
            <a:schemeClr val="accent2">
              <a:hueOff val="-1067266"/>
              <a:satOff val="-61547"/>
              <a:lumOff val="63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35AD4-9D5E-4E36-ADE1-B1C13288A208}">
      <dsp:nvSpPr>
        <dsp:cNvPr id="0" name=""/>
        <dsp:cNvSpPr/>
      </dsp:nvSpPr>
      <dsp:spPr>
        <a:xfrm>
          <a:off x="4292576" y="4449702"/>
          <a:ext cx="472916" cy="78819"/>
        </a:xfrm>
        <a:prstGeom prst="parallelogram">
          <a:avLst>
            <a:gd name="adj" fmla="val 140840"/>
          </a:avLst>
        </a:prstGeom>
        <a:solidFill>
          <a:schemeClr val="accent2">
            <a:hueOff val="-1083437"/>
            <a:satOff val="-62480"/>
            <a:lumOff val="6423"/>
            <a:alphaOff val="0"/>
          </a:schemeClr>
        </a:solidFill>
        <a:ln w="12700" cap="flat" cmpd="sng" algn="ctr">
          <a:solidFill>
            <a:schemeClr val="accent2">
              <a:hueOff val="-1083437"/>
              <a:satOff val="-62480"/>
              <a:lumOff val="64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5A504-AE53-4C0E-BE33-409F1333A683}">
      <dsp:nvSpPr>
        <dsp:cNvPr id="0" name=""/>
        <dsp:cNvSpPr/>
      </dsp:nvSpPr>
      <dsp:spPr>
        <a:xfrm>
          <a:off x="4793079" y="4449702"/>
          <a:ext cx="472916" cy="78819"/>
        </a:xfrm>
        <a:prstGeom prst="parallelogram">
          <a:avLst>
            <a:gd name="adj" fmla="val 140840"/>
          </a:avLst>
        </a:prstGeom>
        <a:solidFill>
          <a:schemeClr val="accent2">
            <a:hueOff val="-1099608"/>
            <a:satOff val="-63412"/>
            <a:lumOff val="6519"/>
            <a:alphaOff val="0"/>
          </a:schemeClr>
        </a:solidFill>
        <a:ln w="12700" cap="flat" cmpd="sng" algn="ctr">
          <a:solidFill>
            <a:schemeClr val="accent2">
              <a:hueOff val="-1099608"/>
              <a:satOff val="-63412"/>
              <a:lumOff val="65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CE4D7E-6F9A-48F3-9AFB-30E866C2617F}">
      <dsp:nvSpPr>
        <dsp:cNvPr id="0" name=""/>
        <dsp:cNvSpPr/>
      </dsp:nvSpPr>
      <dsp:spPr>
        <a:xfrm>
          <a:off x="5293582" y="4449702"/>
          <a:ext cx="472916" cy="78819"/>
        </a:xfrm>
        <a:prstGeom prst="parallelogram">
          <a:avLst>
            <a:gd name="adj" fmla="val 140840"/>
          </a:avLst>
        </a:prstGeom>
        <a:solidFill>
          <a:schemeClr val="accent2">
            <a:hueOff val="-1115778"/>
            <a:satOff val="-64345"/>
            <a:lumOff val="6615"/>
            <a:alphaOff val="0"/>
          </a:schemeClr>
        </a:solidFill>
        <a:ln w="12700" cap="flat" cmpd="sng" algn="ctr">
          <a:solidFill>
            <a:schemeClr val="accent2">
              <a:hueOff val="-1115778"/>
              <a:satOff val="-64345"/>
              <a:lumOff val="6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52080-A576-44BF-93BE-0705D67752A0}">
      <dsp:nvSpPr>
        <dsp:cNvPr id="0" name=""/>
        <dsp:cNvSpPr/>
      </dsp:nvSpPr>
      <dsp:spPr>
        <a:xfrm>
          <a:off x="2290564" y="4585780"/>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In what ways could we be better than them / in what ways are we better than them?</a:t>
          </a:r>
        </a:p>
      </dsp:txBody>
      <dsp:txXfrm>
        <a:off x="2290564" y="4585780"/>
        <a:ext cx="3546871" cy="322442"/>
      </dsp:txXfrm>
    </dsp:sp>
    <dsp:sp modelId="{E266CF92-573F-46D0-B8DB-DA6B52AD7559}">
      <dsp:nvSpPr>
        <dsp:cNvPr id="0" name=""/>
        <dsp:cNvSpPr/>
      </dsp:nvSpPr>
      <dsp:spPr>
        <a:xfrm>
          <a:off x="2290564" y="4908223"/>
          <a:ext cx="472916" cy="78819"/>
        </a:xfrm>
        <a:prstGeom prst="parallelogram">
          <a:avLst>
            <a:gd name="adj" fmla="val 140840"/>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4EBB3-A399-40E7-B73A-037EAE2D77C0}">
      <dsp:nvSpPr>
        <dsp:cNvPr id="0" name=""/>
        <dsp:cNvSpPr/>
      </dsp:nvSpPr>
      <dsp:spPr>
        <a:xfrm>
          <a:off x="2791067" y="4908223"/>
          <a:ext cx="472916" cy="78819"/>
        </a:xfrm>
        <a:prstGeom prst="parallelogram">
          <a:avLst>
            <a:gd name="adj" fmla="val 140840"/>
          </a:avLst>
        </a:prstGeom>
        <a:solidFill>
          <a:schemeClr val="accent2">
            <a:hueOff val="-1148120"/>
            <a:satOff val="-66210"/>
            <a:lumOff val="6807"/>
            <a:alphaOff val="0"/>
          </a:schemeClr>
        </a:solidFill>
        <a:ln w="12700" cap="flat" cmpd="sng" algn="ctr">
          <a:solidFill>
            <a:schemeClr val="accent2">
              <a:hueOff val="-1148120"/>
              <a:satOff val="-66210"/>
              <a:lumOff val="68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1DDFF-C7C3-415E-A29D-FAB304D5C237}">
      <dsp:nvSpPr>
        <dsp:cNvPr id="0" name=""/>
        <dsp:cNvSpPr/>
      </dsp:nvSpPr>
      <dsp:spPr>
        <a:xfrm>
          <a:off x="3291570" y="4908223"/>
          <a:ext cx="472916" cy="78819"/>
        </a:xfrm>
        <a:prstGeom prst="parallelogram">
          <a:avLst>
            <a:gd name="adj" fmla="val 14084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A0511B-09D3-424E-9F7D-5FB598C9CFFD}">
      <dsp:nvSpPr>
        <dsp:cNvPr id="0" name=""/>
        <dsp:cNvSpPr/>
      </dsp:nvSpPr>
      <dsp:spPr>
        <a:xfrm>
          <a:off x="3792073" y="4908223"/>
          <a:ext cx="472916" cy="78819"/>
        </a:xfrm>
        <a:prstGeom prst="parallelogram">
          <a:avLst>
            <a:gd name="adj" fmla="val 140840"/>
          </a:avLst>
        </a:prstGeom>
        <a:solidFill>
          <a:schemeClr val="accent2">
            <a:hueOff val="-1180461"/>
            <a:satOff val="-68075"/>
            <a:lumOff val="6998"/>
            <a:alphaOff val="0"/>
          </a:schemeClr>
        </a:solidFill>
        <a:ln w="12700" cap="flat" cmpd="sng" algn="ctr">
          <a:solidFill>
            <a:schemeClr val="accent2">
              <a:hueOff val="-1180461"/>
              <a:satOff val="-68075"/>
              <a:lumOff val="69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CC9BF-0C50-490B-A04F-453460464036}">
      <dsp:nvSpPr>
        <dsp:cNvPr id="0" name=""/>
        <dsp:cNvSpPr/>
      </dsp:nvSpPr>
      <dsp:spPr>
        <a:xfrm>
          <a:off x="4292576" y="4908223"/>
          <a:ext cx="472916" cy="78819"/>
        </a:xfrm>
        <a:prstGeom prst="parallelogram">
          <a:avLst>
            <a:gd name="adj" fmla="val 140840"/>
          </a:avLst>
        </a:prstGeom>
        <a:solidFill>
          <a:schemeClr val="accent2">
            <a:hueOff val="-1196632"/>
            <a:satOff val="-69007"/>
            <a:lumOff val="7094"/>
            <a:alphaOff val="0"/>
          </a:schemeClr>
        </a:solidFill>
        <a:ln w="12700" cap="flat" cmpd="sng" algn="ctr">
          <a:solidFill>
            <a:schemeClr val="accent2">
              <a:hueOff val="-1196632"/>
              <a:satOff val="-69007"/>
              <a:lumOff val="70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B0FD9-73C4-4DD3-875A-CD1E4962FBD2}">
      <dsp:nvSpPr>
        <dsp:cNvPr id="0" name=""/>
        <dsp:cNvSpPr/>
      </dsp:nvSpPr>
      <dsp:spPr>
        <a:xfrm>
          <a:off x="4793079" y="4908223"/>
          <a:ext cx="472916" cy="78819"/>
        </a:xfrm>
        <a:prstGeom prst="parallelogram">
          <a:avLst>
            <a:gd name="adj" fmla="val 140840"/>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89366-BB42-4D72-82F1-BFA6BADF8D24}">
      <dsp:nvSpPr>
        <dsp:cNvPr id="0" name=""/>
        <dsp:cNvSpPr/>
      </dsp:nvSpPr>
      <dsp:spPr>
        <a:xfrm>
          <a:off x="5293582" y="4908223"/>
          <a:ext cx="472916" cy="78819"/>
        </a:xfrm>
        <a:prstGeom prst="parallelogram">
          <a:avLst>
            <a:gd name="adj" fmla="val 140840"/>
          </a:avLst>
        </a:prstGeom>
        <a:solidFill>
          <a:schemeClr val="accent2">
            <a:hueOff val="-1228973"/>
            <a:satOff val="-70873"/>
            <a:lumOff val="7286"/>
            <a:alphaOff val="0"/>
          </a:schemeClr>
        </a:solidFill>
        <a:ln w="12700" cap="flat" cmpd="sng" algn="ctr">
          <a:solidFill>
            <a:schemeClr val="accent2">
              <a:hueOff val="-1228973"/>
              <a:satOff val="-70873"/>
              <a:lumOff val="72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60CD3-B65B-4021-9F22-C433E3EA6675}">
      <dsp:nvSpPr>
        <dsp:cNvPr id="0" name=""/>
        <dsp:cNvSpPr/>
      </dsp:nvSpPr>
      <dsp:spPr>
        <a:xfrm>
          <a:off x="2290564" y="5044301"/>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dirty="0"/>
            <a:t>What can we learn from them? </a:t>
          </a:r>
        </a:p>
      </dsp:txBody>
      <dsp:txXfrm>
        <a:off x="2290564" y="5044301"/>
        <a:ext cx="3546871" cy="322442"/>
      </dsp:txXfrm>
    </dsp:sp>
    <dsp:sp modelId="{C45AFEF6-EF61-42AD-A672-C07987E729A7}">
      <dsp:nvSpPr>
        <dsp:cNvPr id="0" name=""/>
        <dsp:cNvSpPr/>
      </dsp:nvSpPr>
      <dsp:spPr>
        <a:xfrm>
          <a:off x="2290564" y="5366744"/>
          <a:ext cx="472916" cy="78819"/>
        </a:xfrm>
        <a:prstGeom prst="parallelogram">
          <a:avLst>
            <a:gd name="adj" fmla="val 140840"/>
          </a:avLst>
        </a:prstGeom>
        <a:solidFill>
          <a:schemeClr val="accent2">
            <a:hueOff val="-1245144"/>
            <a:satOff val="-71805"/>
            <a:lumOff val="7382"/>
            <a:alphaOff val="0"/>
          </a:schemeClr>
        </a:solidFill>
        <a:ln w="12700" cap="flat" cmpd="sng" algn="ctr">
          <a:solidFill>
            <a:schemeClr val="accent2">
              <a:hueOff val="-1245144"/>
              <a:satOff val="-71805"/>
              <a:lumOff val="73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D29B96-0BC8-4A73-9AB5-AF22AF1238A0}">
      <dsp:nvSpPr>
        <dsp:cNvPr id="0" name=""/>
        <dsp:cNvSpPr/>
      </dsp:nvSpPr>
      <dsp:spPr>
        <a:xfrm>
          <a:off x="2791067" y="5366744"/>
          <a:ext cx="472916" cy="78819"/>
        </a:xfrm>
        <a:prstGeom prst="parallelogram">
          <a:avLst>
            <a:gd name="adj" fmla="val 140840"/>
          </a:avLst>
        </a:prstGeom>
        <a:solidFill>
          <a:schemeClr val="accent2">
            <a:hueOff val="-1261315"/>
            <a:satOff val="-72738"/>
            <a:lumOff val="7478"/>
            <a:alphaOff val="0"/>
          </a:schemeClr>
        </a:solidFill>
        <a:ln w="12700" cap="flat" cmpd="sng" algn="ctr">
          <a:solidFill>
            <a:schemeClr val="accent2">
              <a:hueOff val="-1261315"/>
              <a:satOff val="-72738"/>
              <a:lumOff val="74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81A210-0CC8-40F0-A677-518688AA21AD}">
      <dsp:nvSpPr>
        <dsp:cNvPr id="0" name=""/>
        <dsp:cNvSpPr/>
      </dsp:nvSpPr>
      <dsp:spPr>
        <a:xfrm>
          <a:off x="3291570" y="5366744"/>
          <a:ext cx="472916" cy="78819"/>
        </a:xfrm>
        <a:prstGeom prst="parallelogram">
          <a:avLst>
            <a:gd name="adj" fmla="val 140840"/>
          </a:avLst>
        </a:prstGeom>
        <a:solidFill>
          <a:schemeClr val="accent2">
            <a:hueOff val="-1277485"/>
            <a:satOff val="-73670"/>
            <a:lumOff val="7573"/>
            <a:alphaOff val="0"/>
          </a:schemeClr>
        </a:solidFill>
        <a:ln w="12700" cap="flat" cmpd="sng" algn="ctr">
          <a:solidFill>
            <a:schemeClr val="accent2">
              <a:hueOff val="-1277485"/>
              <a:satOff val="-73670"/>
              <a:lumOff val="75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45FB4-0AD8-4171-8F5F-B4D45399AD7A}">
      <dsp:nvSpPr>
        <dsp:cNvPr id="0" name=""/>
        <dsp:cNvSpPr/>
      </dsp:nvSpPr>
      <dsp:spPr>
        <a:xfrm>
          <a:off x="3792073" y="5366744"/>
          <a:ext cx="472916" cy="78819"/>
        </a:xfrm>
        <a:prstGeom prst="parallelogram">
          <a:avLst>
            <a:gd name="adj" fmla="val 140840"/>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B88630-926F-40D6-B815-AAACEB9A3AE9}">
      <dsp:nvSpPr>
        <dsp:cNvPr id="0" name=""/>
        <dsp:cNvSpPr/>
      </dsp:nvSpPr>
      <dsp:spPr>
        <a:xfrm>
          <a:off x="4292576" y="5366744"/>
          <a:ext cx="472916" cy="78819"/>
        </a:xfrm>
        <a:prstGeom prst="parallelogram">
          <a:avLst>
            <a:gd name="adj" fmla="val 140840"/>
          </a:avLst>
        </a:prstGeom>
        <a:solidFill>
          <a:schemeClr val="accent2">
            <a:hueOff val="-1309827"/>
            <a:satOff val="-75535"/>
            <a:lumOff val="7765"/>
            <a:alphaOff val="0"/>
          </a:schemeClr>
        </a:solidFill>
        <a:ln w="12700" cap="flat" cmpd="sng" algn="ctr">
          <a:solidFill>
            <a:schemeClr val="accent2">
              <a:hueOff val="-1309827"/>
              <a:satOff val="-75535"/>
              <a:lumOff val="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4BB3F2-AB58-441A-93FE-910CE081F114}">
      <dsp:nvSpPr>
        <dsp:cNvPr id="0" name=""/>
        <dsp:cNvSpPr/>
      </dsp:nvSpPr>
      <dsp:spPr>
        <a:xfrm>
          <a:off x="4793079" y="5366744"/>
          <a:ext cx="472916" cy="78819"/>
        </a:xfrm>
        <a:prstGeom prst="parallelogram">
          <a:avLst>
            <a:gd name="adj" fmla="val 140840"/>
          </a:avLst>
        </a:prstGeom>
        <a:solidFill>
          <a:schemeClr val="accent2">
            <a:hueOff val="-1325997"/>
            <a:satOff val="-76468"/>
            <a:lumOff val="7861"/>
            <a:alphaOff val="0"/>
          </a:schemeClr>
        </a:solidFill>
        <a:ln w="12700" cap="flat" cmpd="sng" algn="ctr">
          <a:solidFill>
            <a:schemeClr val="accent2">
              <a:hueOff val="-1325997"/>
              <a:satOff val="-76468"/>
              <a:lumOff val="78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48CF9-F31A-4717-B315-FB54CBCBA63B}">
      <dsp:nvSpPr>
        <dsp:cNvPr id="0" name=""/>
        <dsp:cNvSpPr/>
      </dsp:nvSpPr>
      <dsp:spPr>
        <a:xfrm>
          <a:off x="5293582" y="5366744"/>
          <a:ext cx="472916" cy="78819"/>
        </a:xfrm>
        <a:prstGeom prst="parallelogram">
          <a:avLst>
            <a:gd name="adj" fmla="val 140840"/>
          </a:avLst>
        </a:prstGeom>
        <a:solidFill>
          <a:schemeClr val="accent2">
            <a:hueOff val="-1342168"/>
            <a:satOff val="-77400"/>
            <a:lumOff val="7957"/>
            <a:alphaOff val="0"/>
          </a:schemeClr>
        </a:solidFill>
        <a:ln w="12700" cap="flat" cmpd="sng" algn="ctr">
          <a:solidFill>
            <a:schemeClr val="accent2">
              <a:hueOff val="-1342168"/>
              <a:satOff val="-77400"/>
              <a:lumOff val="79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420502-C050-4465-AEE2-C5495306A2BA}">
      <dsp:nvSpPr>
        <dsp:cNvPr id="0" name=""/>
        <dsp:cNvSpPr/>
      </dsp:nvSpPr>
      <dsp:spPr>
        <a:xfrm>
          <a:off x="2290564" y="5502822"/>
          <a:ext cx="3546871" cy="322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Font typeface="Arial" panose="020B0604020202020204" pitchFamily="34" charset="0"/>
            <a:buNone/>
          </a:pPr>
          <a:r>
            <a:rPr lang="hu-HU" sz="900" kern="1200"/>
            <a:t>Their possible reactions to our market entry....</a:t>
          </a:r>
          <a:endParaRPr lang="hu-HU" sz="900" kern="1200" dirty="0"/>
        </a:p>
      </dsp:txBody>
      <dsp:txXfrm>
        <a:off x="2290564" y="5502822"/>
        <a:ext cx="3546871" cy="322442"/>
      </dsp:txXfrm>
    </dsp:sp>
    <dsp:sp modelId="{99DC59EC-AB21-4B1F-B033-9BF4D7047AE8}">
      <dsp:nvSpPr>
        <dsp:cNvPr id="0" name=""/>
        <dsp:cNvSpPr/>
      </dsp:nvSpPr>
      <dsp:spPr>
        <a:xfrm>
          <a:off x="2290564" y="5825265"/>
          <a:ext cx="472916" cy="78819"/>
        </a:xfrm>
        <a:prstGeom prst="parallelogram">
          <a:avLst>
            <a:gd name="adj" fmla="val 140840"/>
          </a:avLst>
        </a:prstGeom>
        <a:solidFill>
          <a:schemeClr val="accent2">
            <a:hueOff val="-1358339"/>
            <a:satOff val="-78333"/>
            <a:lumOff val="8053"/>
            <a:alphaOff val="0"/>
          </a:schemeClr>
        </a:solidFill>
        <a:ln w="12700" cap="flat" cmpd="sng" algn="ctr">
          <a:solidFill>
            <a:schemeClr val="accent2">
              <a:hueOff val="-1358339"/>
              <a:satOff val="-78333"/>
              <a:lumOff val="80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04E93-0754-4714-9396-E5C48CB95173}">
      <dsp:nvSpPr>
        <dsp:cNvPr id="0" name=""/>
        <dsp:cNvSpPr/>
      </dsp:nvSpPr>
      <dsp:spPr>
        <a:xfrm>
          <a:off x="2791067" y="5825265"/>
          <a:ext cx="472916" cy="78819"/>
        </a:xfrm>
        <a:prstGeom prst="parallelogram">
          <a:avLst>
            <a:gd name="adj" fmla="val 140840"/>
          </a:avLst>
        </a:prstGeom>
        <a:solidFill>
          <a:schemeClr val="accent2">
            <a:hueOff val="-1374509"/>
            <a:satOff val="-79265"/>
            <a:lumOff val="8149"/>
            <a:alphaOff val="0"/>
          </a:schemeClr>
        </a:solidFill>
        <a:ln w="12700" cap="flat" cmpd="sng" algn="ctr">
          <a:solidFill>
            <a:schemeClr val="accent2">
              <a:hueOff val="-1374509"/>
              <a:satOff val="-79265"/>
              <a:lumOff val="81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03F8E2-D73B-431B-A462-FB1F23024666}">
      <dsp:nvSpPr>
        <dsp:cNvPr id="0" name=""/>
        <dsp:cNvSpPr/>
      </dsp:nvSpPr>
      <dsp:spPr>
        <a:xfrm>
          <a:off x="3291570" y="5825265"/>
          <a:ext cx="472916" cy="78819"/>
        </a:xfrm>
        <a:prstGeom prst="parallelogram">
          <a:avLst>
            <a:gd name="adj" fmla="val 140840"/>
          </a:avLst>
        </a:prstGeom>
        <a:solidFill>
          <a:schemeClr val="accent2">
            <a:hueOff val="-1390680"/>
            <a:satOff val="-80198"/>
            <a:lumOff val="8245"/>
            <a:alphaOff val="0"/>
          </a:schemeClr>
        </a:solidFill>
        <a:ln w="12700" cap="flat" cmpd="sng" algn="ctr">
          <a:solidFill>
            <a:schemeClr val="accent2">
              <a:hueOff val="-1390680"/>
              <a:satOff val="-80198"/>
              <a:lumOff val="8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F711B-97F3-45A4-B2F1-43920EEC2D45}">
      <dsp:nvSpPr>
        <dsp:cNvPr id="0" name=""/>
        <dsp:cNvSpPr/>
      </dsp:nvSpPr>
      <dsp:spPr>
        <a:xfrm>
          <a:off x="3792073" y="5825265"/>
          <a:ext cx="472916" cy="78819"/>
        </a:xfrm>
        <a:prstGeom prst="parallelogram">
          <a:avLst>
            <a:gd name="adj" fmla="val 140840"/>
          </a:avLst>
        </a:prstGeom>
        <a:solidFill>
          <a:schemeClr val="accent2">
            <a:hueOff val="-1406851"/>
            <a:satOff val="-81130"/>
            <a:lumOff val="8340"/>
            <a:alphaOff val="0"/>
          </a:schemeClr>
        </a:solidFill>
        <a:ln w="12700" cap="flat" cmpd="sng" algn="ctr">
          <a:solidFill>
            <a:schemeClr val="accent2">
              <a:hueOff val="-1406851"/>
              <a:satOff val="-81130"/>
              <a:lumOff val="83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983643-3DC8-4591-AD7B-C0A1F392BF34}">
      <dsp:nvSpPr>
        <dsp:cNvPr id="0" name=""/>
        <dsp:cNvSpPr/>
      </dsp:nvSpPr>
      <dsp:spPr>
        <a:xfrm>
          <a:off x="4292576" y="5825265"/>
          <a:ext cx="472916" cy="78819"/>
        </a:xfrm>
        <a:prstGeom prst="parallelogram">
          <a:avLst>
            <a:gd name="adj" fmla="val 140840"/>
          </a:avLst>
        </a:prstGeom>
        <a:solidFill>
          <a:schemeClr val="accent2">
            <a:hueOff val="-1423022"/>
            <a:satOff val="-82063"/>
            <a:lumOff val="8436"/>
            <a:alphaOff val="0"/>
          </a:schemeClr>
        </a:solidFill>
        <a:ln w="12700" cap="flat" cmpd="sng" algn="ctr">
          <a:solidFill>
            <a:schemeClr val="accent2">
              <a:hueOff val="-1423022"/>
              <a:satOff val="-82063"/>
              <a:lumOff val="84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83C89B-77FC-4E3F-B403-1FF093F04058}">
      <dsp:nvSpPr>
        <dsp:cNvPr id="0" name=""/>
        <dsp:cNvSpPr/>
      </dsp:nvSpPr>
      <dsp:spPr>
        <a:xfrm>
          <a:off x="4793079" y="5825265"/>
          <a:ext cx="472916" cy="78819"/>
        </a:xfrm>
        <a:prstGeom prst="parallelogram">
          <a:avLst>
            <a:gd name="adj" fmla="val 140840"/>
          </a:avLst>
        </a:prstGeom>
        <a:solidFill>
          <a:schemeClr val="accent2">
            <a:hueOff val="-1439192"/>
            <a:satOff val="-82995"/>
            <a:lumOff val="8532"/>
            <a:alphaOff val="0"/>
          </a:schemeClr>
        </a:solidFill>
        <a:ln w="12700" cap="flat" cmpd="sng" algn="ctr">
          <a:solidFill>
            <a:schemeClr val="accent2">
              <a:hueOff val="-1439192"/>
              <a:satOff val="-82995"/>
              <a:lumOff val="85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D7CB0-9DC2-43B4-B7B7-8CEBDD08CA6E}">
      <dsp:nvSpPr>
        <dsp:cNvPr id="0" name=""/>
        <dsp:cNvSpPr/>
      </dsp:nvSpPr>
      <dsp:spPr>
        <a:xfrm>
          <a:off x="5293582" y="5825265"/>
          <a:ext cx="472916" cy="78819"/>
        </a:xfrm>
        <a:prstGeom prst="parallelogram">
          <a:avLst>
            <a:gd name="adj" fmla="val 14084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E0107-86E8-4AC3-9BC2-5B9EA661B4DD}">
      <dsp:nvSpPr>
        <dsp:cNvPr id="0" name=""/>
        <dsp:cNvSpPr/>
      </dsp:nvSpPr>
      <dsp:spPr>
        <a:xfrm>
          <a:off x="2397898" y="1061"/>
          <a:ext cx="1259562" cy="818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hu-HU" sz="1100" kern="1200" dirty="0"/>
            <a:t>SWOT analysis</a:t>
          </a:r>
        </a:p>
      </dsp:txBody>
      <dsp:txXfrm>
        <a:off x="2437864" y="41027"/>
        <a:ext cx="1179630" cy="738783"/>
      </dsp:txXfrm>
    </dsp:sp>
    <dsp:sp modelId="{789D9C33-9AB8-4B7B-B4B4-82C97674E4C8}">
      <dsp:nvSpPr>
        <dsp:cNvPr id="0" name=""/>
        <dsp:cNvSpPr/>
      </dsp:nvSpPr>
      <dsp:spPr>
        <a:xfrm>
          <a:off x="1392987" y="410419"/>
          <a:ext cx="3269384" cy="3269384"/>
        </a:xfrm>
        <a:custGeom>
          <a:avLst/>
          <a:gdLst/>
          <a:ahLst/>
          <a:cxnLst/>
          <a:rect l="0" t="0" r="0" b="0"/>
          <a:pathLst>
            <a:path>
              <a:moveTo>
                <a:pt x="2273113" y="129821"/>
              </a:moveTo>
              <a:arcTo wR="1634692" hR="1634692" stAng="17579305" swAng="195997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0FBD66-3784-4E9A-B7CC-07E70231C2F3}">
      <dsp:nvSpPr>
        <dsp:cNvPr id="0" name=""/>
        <dsp:cNvSpPr/>
      </dsp:nvSpPr>
      <dsp:spPr>
        <a:xfrm>
          <a:off x="3952583" y="1130606"/>
          <a:ext cx="1259562" cy="818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u-HU" sz="1100" kern="1200"/>
            <a:t>Website analysis</a:t>
          </a:r>
          <a:endParaRPr lang="hu-HU" sz="1100" kern="1200" dirty="0"/>
        </a:p>
      </dsp:txBody>
      <dsp:txXfrm>
        <a:off x="3992549" y="1170572"/>
        <a:ext cx="1179630" cy="738783"/>
      </dsp:txXfrm>
    </dsp:sp>
    <dsp:sp modelId="{68B1C2B7-B2A1-4790-BDAB-510FBCEBDE8C}">
      <dsp:nvSpPr>
        <dsp:cNvPr id="0" name=""/>
        <dsp:cNvSpPr/>
      </dsp:nvSpPr>
      <dsp:spPr>
        <a:xfrm>
          <a:off x="1392987" y="410419"/>
          <a:ext cx="3269384" cy="3269384"/>
        </a:xfrm>
        <a:custGeom>
          <a:avLst/>
          <a:gdLst/>
          <a:ahLst/>
          <a:cxnLst/>
          <a:rect l="0" t="0" r="0" b="0"/>
          <a:pathLst>
            <a:path>
              <a:moveTo>
                <a:pt x="3267154" y="1549346"/>
              </a:moveTo>
              <a:arcTo wR="1634692" hR="1634692" stAng="21420436" swAng="219510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EAC891-5A98-40DD-A2F2-BE338F3AFA30}">
      <dsp:nvSpPr>
        <dsp:cNvPr id="0" name=""/>
        <dsp:cNvSpPr/>
      </dsp:nvSpPr>
      <dsp:spPr>
        <a:xfrm>
          <a:off x="3358746" y="2958247"/>
          <a:ext cx="1259562" cy="818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u-HU" sz="1100" kern="1200" dirty="0"/>
            <a:t>Review of e-reports</a:t>
          </a:r>
        </a:p>
      </dsp:txBody>
      <dsp:txXfrm>
        <a:off x="3398712" y="2998213"/>
        <a:ext cx="1179630" cy="738783"/>
      </dsp:txXfrm>
    </dsp:sp>
    <dsp:sp modelId="{DFD7C900-EBBC-45FD-93EB-FEACE09B69AE}">
      <dsp:nvSpPr>
        <dsp:cNvPr id="0" name=""/>
        <dsp:cNvSpPr/>
      </dsp:nvSpPr>
      <dsp:spPr>
        <a:xfrm>
          <a:off x="1392987" y="410419"/>
          <a:ext cx="3269384" cy="3269384"/>
        </a:xfrm>
        <a:custGeom>
          <a:avLst/>
          <a:gdLst/>
          <a:ahLst/>
          <a:cxnLst/>
          <a:rect l="0" t="0" r="0" b="0"/>
          <a:pathLst>
            <a:path>
              <a:moveTo>
                <a:pt x="1959272" y="3236836"/>
              </a:moveTo>
              <a:arcTo wR="1634692" hR="1634692" stAng="4712844" swAng="137431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DA8E7B-02A2-4248-8650-8A16E0A5178D}">
      <dsp:nvSpPr>
        <dsp:cNvPr id="0" name=""/>
        <dsp:cNvSpPr/>
      </dsp:nvSpPr>
      <dsp:spPr>
        <a:xfrm>
          <a:off x="1437050" y="2958247"/>
          <a:ext cx="1259562" cy="8187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u-HU" sz="1100" kern="1200"/>
            <a:t>Company analysis (e.g. OPTEN, e-company register)</a:t>
          </a:r>
          <a:endParaRPr lang="hu-HU" sz="1100" kern="1200" dirty="0"/>
        </a:p>
      </dsp:txBody>
      <dsp:txXfrm>
        <a:off x="1477016" y="2998213"/>
        <a:ext cx="1179630" cy="738783"/>
      </dsp:txXfrm>
    </dsp:sp>
    <dsp:sp modelId="{A0269DBD-8215-4A38-837A-0734BBA83646}">
      <dsp:nvSpPr>
        <dsp:cNvPr id="0" name=""/>
        <dsp:cNvSpPr/>
      </dsp:nvSpPr>
      <dsp:spPr>
        <a:xfrm>
          <a:off x="1392987" y="410419"/>
          <a:ext cx="3269384" cy="3269384"/>
        </a:xfrm>
        <a:custGeom>
          <a:avLst/>
          <a:gdLst/>
          <a:ahLst/>
          <a:cxnLst/>
          <a:rect l="0" t="0" r="0" b="0"/>
          <a:pathLst>
            <a:path>
              <a:moveTo>
                <a:pt x="273000" y="2539133"/>
              </a:moveTo>
              <a:arcTo wR="1634692" hR="1634692" stAng="8784463" swAng="219510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589C1C-C9D0-4DD8-9B0E-6F3811DE53D7}">
      <dsp:nvSpPr>
        <dsp:cNvPr id="0" name=""/>
        <dsp:cNvSpPr/>
      </dsp:nvSpPr>
      <dsp:spPr>
        <a:xfrm>
          <a:off x="843214" y="1130606"/>
          <a:ext cx="1259562" cy="8187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hu-HU" sz="1100" kern="1200"/>
            <a:t>Test purchase</a:t>
          </a:r>
          <a:endParaRPr lang="hu-HU" sz="1100" kern="1200" dirty="0"/>
        </a:p>
      </dsp:txBody>
      <dsp:txXfrm>
        <a:off x="883180" y="1170572"/>
        <a:ext cx="1179630" cy="738783"/>
      </dsp:txXfrm>
    </dsp:sp>
    <dsp:sp modelId="{14435316-718A-43AA-B8F0-DC18A645E824}">
      <dsp:nvSpPr>
        <dsp:cNvPr id="0" name=""/>
        <dsp:cNvSpPr/>
      </dsp:nvSpPr>
      <dsp:spPr>
        <a:xfrm>
          <a:off x="1392987" y="410419"/>
          <a:ext cx="3269384" cy="3269384"/>
        </a:xfrm>
        <a:custGeom>
          <a:avLst/>
          <a:gdLst/>
          <a:ahLst/>
          <a:cxnLst/>
          <a:rect l="0" t="0" r="0" b="0"/>
          <a:pathLst>
            <a:path>
              <a:moveTo>
                <a:pt x="285005" y="712432"/>
              </a:moveTo>
              <a:arcTo wR="1634692" hR="1634692" stAng="12860721" swAng="195997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4490D-CFF4-4288-8762-FC81B164400A}">
      <dsp:nvSpPr>
        <dsp:cNvPr id="0" name=""/>
        <dsp:cNvSpPr/>
      </dsp:nvSpPr>
      <dsp:spPr>
        <a:xfrm>
          <a:off x="685509" y="182"/>
          <a:ext cx="2361267" cy="14167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hu-HU" sz="3900" kern="1200" dirty="0"/>
            <a:t>Fixed costs</a:t>
          </a:r>
        </a:p>
      </dsp:txBody>
      <dsp:txXfrm>
        <a:off x="685509" y="182"/>
        <a:ext cx="2361267" cy="1416760"/>
      </dsp:txXfrm>
    </dsp:sp>
    <dsp:sp modelId="{03521DB7-D85E-4EB7-8E86-93BB1F2B95BE}">
      <dsp:nvSpPr>
        <dsp:cNvPr id="0" name=""/>
        <dsp:cNvSpPr/>
      </dsp:nvSpPr>
      <dsp:spPr>
        <a:xfrm>
          <a:off x="3282903" y="182"/>
          <a:ext cx="2361267" cy="1416760"/>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hu-HU" sz="3900" kern="1200" dirty="0"/>
            <a:t>Variable costs</a:t>
          </a:r>
        </a:p>
      </dsp:txBody>
      <dsp:txXfrm>
        <a:off x="3282903" y="182"/>
        <a:ext cx="2361267" cy="1416760"/>
      </dsp:txXfrm>
    </dsp:sp>
    <dsp:sp modelId="{19EF2EAB-3E79-46F2-A0E0-F1359DFFA75E}">
      <dsp:nvSpPr>
        <dsp:cNvPr id="0" name=""/>
        <dsp:cNvSpPr/>
      </dsp:nvSpPr>
      <dsp:spPr>
        <a:xfrm>
          <a:off x="685509" y="1653069"/>
          <a:ext cx="2361267" cy="1416760"/>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hu-HU" sz="3900" kern="1200" dirty="0"/>
            <a:t>Plant size</a:t>
          </a:r>
        </a:p>
      </dsp:txBody>
      <dsp:txXfrm>
        <a:off x="685509" y="1653069"/>
        <a:ext cx="2361267" cy="1416760"/>
      </dsp:txXfrm>
    </dsp:sp>
    <dsp:sp modelId="{C45F11F7-BE61-4F77-B9B1-B4ACDE5E35FA}">
      <dsp:nvSpPr>
        <dsp:cNvPr id="0" name=""/>
        <dsp:cNvSpPr/>
      </dsp:nvSpPr>
      <dsp:spPr>
        <a:xfrm>
          <a:off x="3282903" y="1653069"/>
          <a:ext cx="2361267" cy="141676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hu-HU" sz="3900" kern="1200" dirty="0"/>
            <a:t>Range of products</a:t>
          </a:r>
        </a:p>
      </dsp:txBody>
      <dsp:txXfrm>
        <a:off x="3282903" y="1653069"/>
        <a:ext cx="2361267" cy="14167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CDF01-AB36-448D-8763-6CB2568E3860}" type="datetimeFigureOut">
              <a:rPr lang="en-GB" smtClean="0"/>
              <a:t>02/04/2026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B4A3A-60EC-4633-9A13-A07EDADB8658}" type="slidenum">
              <a:rPr lang="en-GB" smtClean="0"/>
              <a:t>‹#›</a:t>
            </a:fld>
            <a:endParaRPr lang="en-GB"/>
          </a:p>
        </p:txBody>
      </p:sp>
    </p:spTree>
    <p:extLst>
      <p:ext uri="{BB962C8B-B14F-4D97-AF65-F5344CB8AC3E}">
        <p14:creationId xmlns:p14="http://schemas.microsoft.com/office/powerpoint/2010/main" val="28714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80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480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63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76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994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525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61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1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462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471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32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822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246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3570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83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755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621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52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696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458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033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29</a:t>
            </a:fld>
            <a:endParaRPr lang="hu-HU"/>
          </a:p>
        </p:txBody>
      </p:sp>
    </p:spTree>
    <p:extLst>
      <p:ext uri="{BB962C8B-B14F-4D97-AF65-F5344CB8AC3E}">
        <p14:creationId xmlns:p14="http://schemas.microsoft.com/office/powerpoint/2010/main" val="278904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286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6023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03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11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33</a:t>
            </a:fld>
            <a:endParaRPr lang="hu-HU"/>
          </a:p>
        </p:txBody>
      </p:sp>
    </p:spTree>
    <p:extLst>
      <p:ext uri="{BB962C8B-B14F-4D97-AF65-F5344CB8AC3E}">
        <p14:creationId xmlns:p14="http://schemas.microsoft.com/office/powerpoint/2010/main" val="196269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12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192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36</a:t>
            </a:fld>
            <a:endParaRPr lang="hu-HU"/>
          </a:p>
        </p:txBody>
      </p:sp>
    </p:spTree>
    <p:extLst>
      <p:ext uri="{BB962C8B-B14F-4D97-AF65-F5344CB8AC3E}">
        <p14:creationId xmlns:p14="http://schemas.microsoft.com/office/powerpoint/2010/main" val="323873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684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5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446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852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029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7557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2194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754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753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45</a:t>
            </a:fld>
            <a:endParaRPr lang="hu-HU"/>
          </a:p>
        </p:txBody>
      </p:sp>
    </p:spTree>
    <p:extLst>
      <p:ext uri="{BB962C8B-B14F-4D97-AF65-F5344CB8AC3E}">
        <p14:creationId xmlns:p14="http://schemas.microsoft.com/office/powerpoint/2010/main" val="119775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21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078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FDD24ED8-ECAC-41C1-B490-87F01C6548A4}" type="slidenum">
              <a:rPr lang="hu-HU" smtClean="0"/>
              <a:t>48</a:t>
            </a:fld>
            <a:endParaRPr lang="hu-HU"/>
          </a:p>
        </p:txBody>
      </p:sp>
    </p:spTree>
    <p:extLst>
      <p:ext uri="{BB962C8B-B14F-4D97-AF65-F5344CB8AC3E}">
        <p14:creationId xmlns:p14="http://schemas.microsoft.com/office/powerpoint/2010/main" val="3380148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8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1410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360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658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306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3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635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07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66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48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0893-D13F-3CD7-4D85-74D2DA60BB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20A8FF-5C36-3E2D-EB09-6CC8059210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2F70BB-1798-C751-98C4-C035B16882DE}"/>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1CD6B011-9658-61E0-962A-59C132DEA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59A1D-EC54-14E7-7868-CC6E99593F3D}"/>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387444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F492-753D-F6C8-342F-7C9524B441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3D159F-C14D-91FF-5366-4D5D9A088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C3B18B-E01B-AB6E-BDC9-C921A249E371}"/>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CCD7D7A8-BFA6-61B9-047F-E05899712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F827CB-FA5B-F82D-FEAB-F50C3944B28A}"/>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401292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5EADA-72D6-0109-5FE5-0406203057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468FA9-FB92-A3EB-7CA9-87FAEB4C89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61F36A-7216-C582-DEBA-38EA3956D64E}"/>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D888823B-A9D3-EADF-B049-AF9C12006D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26464-8C99-74E0-17BE-BFE9D6EA45B7}"/>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59510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FDCE-EC2E-E60C-6E59-4CD0A6719C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F5EC78-F3A6-EBCF-1FF5-493A7D21FC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5F4169-09F9-4322-32BC-0D8B32403405}"/>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AD4E9D8A-D6E5-4EB5-C6F3-6F3E2413AA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49C8FE-570F-D3C8-743E-F0BFDBDECFC8}"/>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201547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64FE-9152-D91D-D329-EB9C5C95D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F4613C-E7F6-BC97-D04D-1F2A3884A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FB9B23-12D9-40B0-683B-7EEE357BC68E}"/>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C4D9F286-500F-FE8E-B737-B05BB551F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44EE6D-67EF-70CF-82B9-25C7A9818594}"/>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22294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481F-B7A0-9A94-FABC-9B1798C767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40199B-4BA6-48D1-222D-153C74F615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D8EAA6-BC74-DF46-C4FE-7DE67D905F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B23F7C-31B0-E189-17DE-082EBDF61650}"/>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6" name="Footer Placeholder 5">
            <a:extLst>
              <a:ext uri="{FF2B5EF4-FFF2-40B4-BE49-F238E27FC236}">
                <a16:creationId xmlns:a16="http://schemas.microsoft.com/office/drawing/2014/main" id="{86B1D6E3-E166-C270-AB46-A1B6E5675A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D2E2D7-2A46-2AA3-5908-D9EB545037CD}"/>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235429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C29D-D424-5575-1DD8-93A6867F28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D881C5-C2CD-80C9-60FD-D543D926E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C1E0B6-5E1A-6AFA-A414-404DD9B909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68CFC3-AB97-A16C-D604-9F8287594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184C12-214E-079C-82C6-E8E9C9067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C5D627-D6CD-075F-0B29-0F9A622A2346}"/>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8" name="Footer Placeholder 7">
            <a:extLst>
              <a:ext uri="{FF2B5EF4-FFF2-40B4-BE49-F238E27FC236}">
                <a16:creationId xmlns:a16="http://schemas.microsoft.com/office/drawing/2014/main" id="{A98C7FC1-494B-2089-FF10-229EB84825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B5207E-A697-1CAC-92FB-6E82A2B58AE3}"/>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7376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FE72-38E4-C07A-FF52-E7091B49B5F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CDBFAF-9A8B-88EE-D357-A36AD7B59837}"/>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4" name="Footer Placeholder 3">
            <a:extLst>
              <a:ext uri="{FF2B5EF4-FFF2-40B4-BE49-F238E27FC236}">
                <a16:creationId xmlns:a16="http://schemas.microsoft.com/office/drawing/2014/main" id="{BEB0432F-804C-6B4E-FC39-72CFF83617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A018F7-61D5-1373-34FC-25872DF9AD43}"/>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2188657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DBF930-6906-CE0B-9A0E-720A661B108F}"/>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3" name="Footer Placeholder 2">
            <a:extLst>
              <a:ext uri="{FF2B5EF4-FFF2-40B4-BE49-F238E27FC236}">
                <a16:creationId xmlns:a16="http://schemas.microsoft.com/office/drawing/2014/main" id="{A7939D1C-C576-40E5-D983-B22C20E2FA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F7FA52-2389-2E81-277E-910F1F404805}"/>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360480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D4EB-3080-7D3B-2E97-8BDFC0908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EBEFA7-0314-9F21-2E61-78302B1488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E10B6C-0628-61C3-9692-7F81D431A3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B56235-993E-2161-9BFF-56168D849D54}"/>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6" name="Footer Placeholder 5">
            <a:extLst>
              <a:ext uri="{FF2B5EF4-FFF2-40B4-BE49-F238E27FC236}">
                <a16:creationId xmlns:a16="http://schemas.microsoft.com/office/drawing/2014/main" id="{BA8CBF71-34F4-64BB-F1DA-609FD04228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361CDF-B174-6123-575E-7F22674FBF9C}"/>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186370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1AC2-C157-26C6-935E-4958CC5B76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D96A2D-F5AA-190E-2780-8AC8BB191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580F7C-671F-B0A2-85C9-B17D52AFF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1EF9C-816A-D9C3-C1EE-021C051B9C84}"/>
              </a:ext>
            </a:extLst>
          </p:cNvPr>
          <p:cNvSpPr>
            <a:spLocks noGrp="1"/>
          </p:cNvSpPr>
          <p:nvPr>
            <p:ph type="dt" sz="half" idx="10"/>
          </p:nvPr>
        </p:nvSpPr>
        <p:spPr/>
        <p:txBody>
          <a:bodyPr/>
          <a:lstStyle/>
          <a:p>
            <a:fld id="{D7761D9A-CCF3-4E62-8D91-D0E913C36153}" type="datetimeFigureOut">
              <a:rPr lang="en-GB" smtClean="0"/>
              <a:t>02/04/2026</a:t>
            </a:fld>
            <a:endParaRPr lang="en-GB"/>
          </a:p>
        </p:txBody>
      </p:sp>
      <p:sp>
        <p:nvSpPr>
          <p:cNvPr id="6" name="Footer Placeholder 5">
            <a:extLst>
              <a:ext uri="{FF2B5EF4-FFF2-40B4-BE49-F238E27FC236}">
                <a16:creationId xmlns:a16="http://schemas.microsoft.com/office/drawing/2014/main" id="{88C22C28-5EB9-38EC-C2BF-5E0920CC5D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7B5419-6CBE-096F-A90C-C2FFBDE22BAC}"/>
              </a:ext>
            </a:extLst>
          </p:cNvPr>
          <p:cNvSpPr>
            <a:spLocks noGrp="1"/>
          </p:cNvSpPr>
          <p:nvPr>
            <p:ph type="sldNum" sz="quarter" idx="12"/>
          </p:nvPr>
        </p:nvSpPr>
        <p:spPr/>
        <p:txBody>
          <a:bodyPr/>
          <a:lstStyle/>
          <a:p>
            <a:fld id="{FBED494D-15D8-4A5D-A66F-373699A8C2B6}" type="slidenum">
              <a:rPr lang="en-GB" smtClean="0"/>
              <a:t>‹#›</a:t>
            </a:fld>
            <a:endParaRPr lang="en-GB"/>
          </a:p>
        </p:txBody>
      </p:sp>
    </p:spTree>
    <p:extLst>
      <p:ext uri="{BB962C8B-B14F-4D97-AF65-F5344CB8AC3E}">
        <p14:creationId xmlns:p14="http://schemas.microsoft.com/office/powerpoint/2010/main" val="389901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31147F-3EF4-00FC-683E-9816A30EC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920185-D3C3-8FEA-79BF-CD83C40DE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3D2BDC-F0FD-F4E4-5D59-7AFB0D4B2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61D9A-CCF3-4E62-8D91-D0E913C36153}" type="datetimeFigureOut">
              <a:rPr lang="en-GB" smtClean="0"/>
              <a:t>02/04/2026</a:t>
            </a:fld>
            <a:endParaRPr lang="en-GB"/>
          </a:p>
        </p:txBody>
      </p:sp>
      <p:sp>
        <p:nvSpPr>
          <p:cNvPr id="5" name="Footer Placeholder 4">
            <a:extLst>
              <a:ext uri="{FF2B5EF4-FFF2-40B4-BE49-F238E27FC236}">
                <a16:creationId xmlns:a16="http://schemas.microsoft.com/office/drawing/2014/main" id="{9E6D386F-616A-7116-97DE-E4EBA9A323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FF40C6-5BB8-57B4-85F4-B4E45BBCD8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D494D-15D8-4A5D-A66F-373699A8C2B6}" type="slidenum">
              <a:rPr lang="en-GB" smtClean="0"/>
              <a:t>‹#›</a:t>
            </a:fld>
            <a:endParaRPr lang="en-GB"/>
          </a:p>
        </p:txBody>
      </p:sp>
    </p:spTree>
    <p:extLst>
      <p:ext uri="{BB962C8B-B14F-4D97-AF65-F5344CB8AC3E}">
        <p14:creationId xmlns:p14="http://schemas.microsoft.com/office/powerpoint/2010/main" val="1567083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9.jp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fi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jfif"/><Relationship Id="rId4" Type="http://schemas.openxmlformats.org/officeDocument/2006/relationships/image" Target="../media/image28.jfif"/></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hyperlink" Target="https://pixabay.com/en/workshop-banner-word-learn-course-1279125/" TargetMode="External"/><Relationship Id="rId12"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jpg"/><Relationship Id="rId11" Type="http://schemas.openxmlformats.org/officeDocument/2006/relationships/image" Target="../media/image36.jfif"/><Relationship Id="rId5" Type="http://schemas.openxmlformats.org/officeDocument/2006/relationships/hyperlink" Target="https://pxhere.com/hu/photo/1602193" TargetMode="External"/><Relationship Id="rId10" Type="http://schemas.openxmlformats.org/officeDocument/2006/relationships/image" Target="../media/image23.jpg"/><Relationship Id="rId4" Type="http://schemas.openxmlformats.org/officeDocument/2006/relationships/image" Target="../media/image33.jpg"/><Relationship Id="rId9" Type="http://schemas.openxmlformats.org/officeDocument/2006/relationships/hyperlink" Target="https://www.pngall.com/tl/paypal" TargetMode="Externa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12"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hyperlink" Target="https://pxhere.com/hu/photo/698687" TargetMode="External"/><Relationship Id="rId5" Type="http://schemas.openxmlformats.org/officeDocument/2006/relationships/diagramData" Target="../diagrams/data3.xml"/><Relationship Id="rId10" Type="http://schemas.openxmlformats.org/officeDocument/2006/relationships/image" Target="../media/image37.jpg"/><Relationship Id="rId4" Type="http://schemas.openxmlformats.org/officeDocument/2006/relationships/image" Target="../media/image9.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jp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png"/><Relationship Id="rId7" Type="http://schemas.openxmlformats.org/officeDocument/2006/relationships/diagramColors" Target="../diagrams/colors9.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46.png"/><Relationship Id="rId4" Type="http://schemas.openxmlformats.org/officeDocument/2006/relationships/diagramData" Target="../diagrams/data9.xml"/><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png"/><Relationship Id="rId7" Type="http://schemas.openxmlformats.org/officeDocument/2006/relationships/diagramColors" Target="../diagrams/colors10.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png"/><Relationship Id="rId7" Type="http://schemas.openxmlformats.org/officeDocument/2006/relationships/diagramColors" Target="../diagrams/colors11.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1739" t="-92061" r="-2285" b="-46402"/>
            </a:stretch>
          </a:blipFill>
          <a:ln>
            <a:noFill/>
          </a:ln>
        </p:spPr>
      </p:sp>
      <p:grpSp>
        <p:nvGrpSpPr>
          <p:cNvPr id="85" name="Google Shape;85;p1"/>
          <p:cNvGrpSpPr/>
          <p:nvPr/>
        </p:nvGrpSpPr>
        <p:grpSpPr>
          <a:xfrm>
            <a:off x="1124619" y="492919"/>
            <a:ext cx="10386055" cy="6230564"/>
            <a:chOff x="0" y="-76200"/>
            <a:chExt cx="4103133" cy="2461457"/>
          </a:xfrm>
        </p:grpSpPr>
        <p:sp>
          <p:nvSpPr>
            <p:cNvPr id="86" name="Google Shape;86;p1"/>
            <p:cNvSpPr/>
            <p:nvPr/>
          </p:nvSpPr>
          <p:spPr>
            <a:xfrm>
              <a:off x="0" y="0"/>
              <a:ext cx="4103133" cy="2385257"/>
            </a:xfrm>
            <a:custGeom>
              <a:avLst/>
              <a:gdLst/>
              <a:ahLst/>
              <a:cxnLst/>
              <a:rect l="l" t="t" r="r" b="b"/>
              <a:pathLst>
                <a:path w="4103133" h="2385257" extrusionOk="0">
                  <a:moveTo>
                    <a:pt x="25344" y="0"/>
                  </a:moveTo>
                  <a:lnTo>
                    <a:pt x="4077789" y="0"/>
                  </a:lnTo>
                  <a:cubicBezTo>
                    <a:pt x="4084510" y="0"/>
                    <a:pt x="4090957" y="2670"/>
                    <a:pt x="4095710" y="7423"/>
                  </a:cubicBezTo>
                  <a:cubicBezTo>
                    <a:pt x="4100463" y="12176"/>
                    <a:pt x="4103133" y="18622"/>
                    <a:pt x="4103133" y="25344"/>
                  </a:cubicBezTo>
                  <a:lnTo>
                    <a:pt x="4103133" y="2359913"/>
                  </a:lnTo>
                  <a:cubicBezTo>
                    <a:pt x="4103133" y="2366635"/>
                    <a:pt x="4100463" y="2373081"/>
                    <a:pt x="4095710" y="2377834"/>
                  </a:cubicBezTo>
                  <a:cubicBezTo>
                    <a:pt x="4090957" y="2382587"/>
                    <a:pt x="4084510" y="2385257"/>
                    <a:pt x="4077789" y="2385257"/>
                  </a:cubicBezTo>
                  <a:lnTo>
                    <a:pt x="25344" y="2385257"/>
                  </a:lnTo>
                  <a:cubicBezTo>
                    <a:pt x="18622" y="2385257"/>
                    <a:pt x="12176" y="2382587"/>
                    <a:pt x="7423" y="2377834"/>
                  </a:cubicBezTo>
                  <a:cubicBezTo>
                    <a:pt x="2670" y="2373081"/>
                    <a:pt x="0" y="2366635"/>
                    <a:pt x="0" y="2359913"/>
                  </a:cubicBezTo>
                  <a:lnTo>
                    <a:pt x="0" y="25344"/>
                  </a:lnTo>
                  <a:cubicBezTo>
                    <a:pt x="0" y="18622"/>
                    <a:pt x="2670" y="12176"/>
                    <a:pt x="7423" y="7423"/>
                  </a:cubicBezTo>
                  <a:cubicBezTo>
                    <a:pt x="12176" y="2670"/>
                    <a:pt x="18622" y="0"/>
                    <a:pt x="25344" y="0"/>
                  </a:cubicBezTo>
                  <a:close/>
                </a:path>
              </a:pathLst>
            </a:custGeom>
            <a:solidFill>
              <a:srgbClr val="F2F2F2">
                <a:alpha val="60000"/>
              </a:srgbClr>
            </a:solidFill>
            <a:ln>
              <a:noFill/>
            </a:ln>
          </p:spPr>
          <p:txBody>
            <a:bodyPr spcFirstLastPara="1" wrap="square" lIns="60950" tIns="60950" rIns="60950" bIns="60950" anchor="ctr" anchorCtr="0">
              <a:noAutofit/>
            </a:bodyPr>
            <a:lstStyle/>
            <a:p>
              <a:endParaRPr sz="1200"/>
            </a:p>
          </p:txBody>
        </p:sp>
        <p:sp>
          <p:nvSpPr>
            <p:cNvPr id="87" name="Google Shape;87;p1"/>
            <p:cNvSpPr txBox="1"/>
            <p:nvPr/>
          </p:nvSpPr>
          <p:spPr>
            <a:xfrm>
              <a:off x="0" y="-76200"/>
              <a:ext cx="4103133" cy="2461457"/>
            </a:xfrm>
            <a:prstGeom prst="rect">
              <a:avLst/>
            </a:prstGeom>
            <a:noFill/>
            <a:ln>
              <a:noFill/>
            </a:ln>
          </p:spPr>
          <p:txBody>
            <a:bodyPr spcFirstLastPara="1" wrap="square" lIns="33867" tIns="33867" rIns="33867" bIns="33867" anchor="ctr" anchorCtr="0">
              <a:noAutofit/>
            </a:bodyPr>
            <a:lstStyle/>
            <a:p>
              <a:pPr algn="ctr">
                <a:lnSpc>
                  <a:spcPct val="201333"/>
                </a:lnSpc>
              </a:pPr>
              <a:endParaRPr sz="1200">
                <a:solidFill>
                  <a:schemeClr val="dk1"/>
                </a:solidFill>
                <a:latin typeface="Calibri"/>
                <a:ea typeface="Calibri"/>
                <a:cs typeface="Calibri"/>
                <a:sym typeface="Calibri"/>
              </a:endParaRPr>
            </a:p>
          </p:txBody>
        </p:sp>
      </p:grpSp>
      <p:grpSp>
        <p:nvGrpSpPr>
          <p:cNvPr id="88" name="Google Shape;88;p1"/>
          <p:cNvGrpSpPr/>
          <p:nvPr/>
        </p:nvGrpSpPr>
        <p:grpSpPr>
          <a:xfrm>
            <a:off x="1124619" y="849998"/>
            <a:ext cx="7927631" cy="2746440"/>
            <a:chOff x="0" y="-76200"/>
            <a:chExt cx="3131904" cy="1085013"/>
          </a:xfrm>
        </p:grpSpPr>
        <p:sp>
          <p:nvSpPr>
            <p:cNvPr id="89" name="Google Shape;89;p1"/>
            <p:cNvSpPr/>
            <p:nvPr/>
          </p:nvSpPr>
          <p:spPr>
            <a:xfrm>
              <a:off x="0" y="0"/>
              <a:ext cx="3131904" cy="1008813"/>
            </a:xfrm>
            <a:custGeom>
              <a:avLst/>
              <a:gdLst/>
              <a:ahLst/>
              <a:cxnLst/>
              <a:rect l="l" t="t" r="r" b="b"/>
              <a:pathLst>
                <a:path w="3131904" h="1008813" extrusionOk="0">
                  <a:moveTo>
                    <a:pt x="0" y="0"/>
                  </a:moveTo>
                  <a:lnTo>
                    <a:pt x="3131904" y="0"/>
                  </a:lnTo>
                  <a:lnTo>
                    <a:pt x="3131904" y="1008813"/>
                  </a:lnTo>
                  <a:lnTo>
                    <a:pt x="0" y="1008813"/>
                  </a:lnTo>
                  <a:close/>
                </a:path>
              </a:pathLst>
            </a:custGeom>
            <a:solidFill>
              <a:srgbClr val="FFFFFF">
                <a:alpha val="78823"/>
              </a:srgbClr>
            </a:solidFill>
            <a:ln>
              <a:noFill/>
            </a:ln>
          </p:spPr>
        </p:sp>
        <p:sp>
          <p:nvSpPr>
            <p:cNvPr id="90" name="Google Shape;90;p1"/>
            <p:cNvSpPr txBox="1"/>
            <p:nvPr/>
          </p:nvSpPr>
          <p:spPr>
            <a:xfrm>
              <a:off x="0" y="-76200"/>
              <a:ext cx="3131904" cy="1085013"/>
            </a:xfrm>
            <a:prstGeom prst="rect">
              <a:avLst/>
            </a:prstGeom>
            <a:noFill/>
            <a:ln>
              <a:noFill/>
            </a:ln>
          </p:spPr>
          <p:txBody>
            <a:bodyPr spcFirstLastPara="1" wrap="square" lIns="33867" tIns="33867" rIns="33867" bIns="33867" anchor="ctr" anchorCtr="0">
              <a:noAutofit/>
            </a:bodyPr>
            <a:lstStyle/>
            <a:p>
              <a:pPr algn="ctr">
                <a:lnSpc>
                  <a:spcPct val="201333"/>
                </a:lnSpc>
              </a:pPr>
              <a:endParaRPr sz="1200">
                <a:solidFill>
                  <a:schemeClr val="dk1"/>
                </a:solidFill>
                <a:latin typeface="Calibri"/>
                <a:ea typeface="Calibri"/>
                <a:cs typeface="Calibri"/>
                <a:sym typeface="Calibri"/>
              </a:endParaRPr>
            </a:p>
          </p:txBody>
        </p:sp>
      </p:grpSp>
      <p:grpSp>
        <p:nvGrpSpPr>
          <p:cNvPr id="91" name="Google Shape;91;p1"/>
          <p:cNvGrpSpPr/>
          <p:nvPr/>
        </p:nvGrpSpPr>
        <p:grpSpPr>
          <a:xfrm>
            <a:off x="5050222" y="4031473"/>
            <a:ext cx="5135507" cy="1386879"/>
            <a:chOff x="0" y="-76200"/>
            <a:chExt cx="1927662" cy="292679"/>
          </a:xfrm>
        </p:grpSpPr>
        <p:sp>
          <p:nvSpPr>
            <p:cNvPr id="92" name="Google Shape;92;p1"/>
            <p:cNvSpPr/>
            <p:nvPr/>
          </p:nvSpPr>
          <p:spPr>
            <a:xfrm>
              <a:off x="0" y="0"/>
              <a:ext cx="1927662" cy="216479"/>
            </a:xfrm>
            <a:custGeom>
              <a:avLst/>
              <a:gdLst/>
              <a:ahLst/>
              <a:cxnLst/>
              <a:rect l="l" t="t" r="r" b="b"/>
              <a:pathLst>
                <a:path w="1927662" h="216479" extrusionOk="0">
                  <a:moveTo>
                    <a:pt x="0" y="0"/>
                  </a:moveTo>
                  <a:lnTo>
                    <a:pt x="1927662" y="0"/>
                  </a:lnTo>
                  <a:lnTo>
                    <a:pt x="1927662" y="216479"/>
                  </a:lnTo>
                  <a:lnTo>
                    <a:pt x="0" y="216479"/>
                  </a:lnTo>
                  <a:close/>
                </a:path>
              </a:pathLst>
            </a:custGeom>
            <a:solidFill>
              <a:srgbClr val="FFFFFF">
                <a:alpha val="78823"/>
              </a:srgbClr>
            </a:solidFill>
            <a:ln>
              <a:noFill/>
            </a:ln>
          </p:spPr>
        </p:sp>
        <p:sp>
          <p:nvSpPr>
            <p:cNvPr id="93" name="Google Shape;93;p1"/>
            <p:cNvSpPr txBox="1"/>
            <p:nvPr/>
          </p:nvSpPr>
          <p:spPr>
            <a:xfrm>
              <a:off x="0" y="-76200"/>
              <a:ext cx="1927662" cy="292679"/>
            </a:xfrm>
            <a:prstGeom prst="rect">
              <a:avLst/>
            </a:prstGeom>
            <a:noFill/>
            <a:ln>
              <a:noFill/>
            </a:ln>
          </p:spPr>
          <p:txBody>
            <a:bodyPr spcFirstLastPara="1" wrap="square" lIns="33867" tIns="33867" rIns="33867" bIns="33867" anchor="ctr" anchorCtr="0">
              <a:noAutofit/>
            </a:bodyPr>
            <a:lstStyle/>
            <a:p>
              <a:pPr algn="ctr">
                <a:lnSpc>
                  <a:spcPct val="201333"/>
                </a:lnSpc>
              </a:pPr>
              <a:endParaRPr sz="1200">
                <a:solidFill>
                  <a:schemeClr val="dk1"/>
                </a:solidFill>
                <a:latin typeface="Calibri"/>
                <a:ea typeface="Calibri"/>
                <a:cs typeface="Calibri"/>
                <a:sym typeface="Calibri"/>
              </a:endParaRPr>
            </a:p>
          </p:txBody>
        </p:sp>
      </p:grpSp>
      <p:sp>
        <p:nvSpPr>
          <p:cNvPr id="94" name="Google Shape;94;p1"/>
          <p:cNvSpPr/>
          <p:nvPr/>
        </p:nvSpPr>
        <p:spPr>
          <a:xfrm>
            <a:off x="9052250" y="104288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sp>
        <p:nvSpPr>
          <p:cNvPr id="96" name="Google Shape;96;p1"/>
          <p:cNvSpPr txBox="1"/>
          <p:nvPr/>
        </p:nvSpPr>
        <p:spPr>
          <a:xfrm>
            <a:off x="3445306" y="4501236"/>
            <a:ext cx="6765494" cy="1058751"/>
          </a:xfrm>
          <a:prstGeom prst="rect">
            <a:avLst/>
          </a:prstGeom>
          <a:noFill/>
          <a:ln>
            <a:noFill/>
          </a:ln>
        </p:spPr>
        <p:txBody>
          <a:bodyPr spcFirstLastPara="1" wrap="square" lIns="0" tIns="0" rIns="0" bIns="0" anchor="t" anchorCtr="0">
            <a:spAutoFit/>
          </a:bodyPr>
          <a:lstStyle/>
          <a:p>
            <a:pPr algn="ctr"/>
            <a:r>
              <a:rPr lang="hu-HU" sz="2600" b="1" i="1" dirty="0">
                <a:solidFill>
                  <a:srgbClr val="1B693C"/>
                </a:solidFill>
                <a:latin typeface="Nunito Sans"/>
                <a:ea typeface="Nunito Sans"/>
                <a:cs typeface="Nunito Sans"/>
                <a:sym typeface="Nunito Sans"/>
              </a:rPr>
              <a:t> 		BUSINESS DEVELOPMENT</a:t>
            </a:r>
          </a:p>
          <a:p>
            <a:pPr algn="ctr"/>
            <a:r>
              <a:rPr lang="hu-HU" sz="2600" dirty="0">
                <a:solidFill>
                  <a:srgbClr val="1B693C"/>
                </a:solidFill>
                <a:latin typeface="Nunito Sans"/>
                <a:ea typeface="Nunito Sans"/>
                <a:cs typeface="Nunito Sans"/>
                <a:sym typeface="Nunito Sans"/>
              </a:rPr>
              <a:t>		Strategic business planning</a:t>
            </a:r>
          </a:p>
          <a:p>
            <a:pPr algn="ctr">
              <a:lnSpc>
                <a:spcPct val="140000"/>
              </a:lnSpc>
            </a:pPr>
            <a:endParaRPr sz="1200" dirty="0"/>
          </a:p>
        </p:txBody>
      </p:sp>
      <p:sp>
        <p:nvSpPr>
          <p:cNvPr id="97" name="Google Shape;97;p1"/>
          <p:cNvSpPr txBox="1"/>
          <p:nvPr/>
        </p:nvSpPr>
        <p:spPr>
          <a:xfrm>
            <a:off x="1743400" y="6015524"/>
            <a:ext cx="9762800" cy="1022716"/>
          </a:xfrm>
          <a:prstGeom prst="rect">
            <a:avLst/>
          </a:prstGeom>
          <a:noFill/>
          <a:ln>
            <a:noFill/>
          </a:ln>
        </p:spPr>
        <p:txBody>
          <a:bodyPr spcFirstLastPara="1" wrap="square" lIns="0" tIns="0" rIns="0" bIns="0" anchor="t" anchorCtr="0">
            <a:spAutoFit/>
          </a:bodyPr>
          <a:lstStyle/>
          <a:p>
            <a:pPr>
              <a:lnSpc>
                <a:spcPct val="108071"/>
              </a:lnSpc>
            </a:pPr>
            <a:r>
              <a:rPr lang="hu-HU" sz="1231" dirty="0">
                <a:solidFill>
                  <a:srgbClr val="141414"/>
                </a:solidFill>
                <a:latin typeface="Arial"/>
                <a:ea typeface="Arial"/>
                <a:cs typeface="Arial"/>
                <a:sym typeface="Arial"/>
              </a:rPr>
              <a:t>F</a:t>
            </a:r>
            <a:r>
              <a:rPr lang="en-US" sz="1231" dirty="0" err="1">
                <a:solidFill>
                  <a:srgbClr val="141414"/>
                </a:solidFill>
                <a:latin typeface="Arial"/>
                <a:ea typeface="Arial"/>
                <a:cs typeface="Arial"/>
                <a:sym typeface="Arial"/>
              </a:rPr>
              <a:t>unded</a:t>
            </a:r>
            <a:r>
              <a:rPr lang="en-US" sz="1231" dirty="0">
                <a:solidFill>
                  <a:srgbClr val="141414"/>
                </a:solidFill>
                <a:latin typeface="Arial"/>
                <a:ea typeface="Arial"/>
                <a:cs typeface="Arial"/>
                <a:sym typeface="Arial"/>
              </a:rPr>
              <a:t>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 Project number</a:t>
            </a:r>
            <a:r>
              <a:rPr lang="en-US" sz="1200" dirty="0">
                <a:solidFill>
                  <a:srgbClr val="141414"/>
                </a:solidFill>
                <a:latin typeface="Arial"/>
                <a:ea typeface="Arial"/>
                <a:cs typeface="Arial"/>
                <a:sym typeface="Arial"/>
              </a:rPr>
              <a:t>:</a:t>
            </a:r>
            <a:r>
              <a:rPr lang="en-US" sz="1200" dirty="0">
                <a:solidFill>
                  <a:srgbClr val="1F1F1F"/>
                </a:solidFill>
                <a:latin typeface="Roboto"/>
                <a:ea typeface="Roboto"/>
                <a:cs typeface="Roboto"/>
                <a:sym typeface="Roboto"/>
              </a:rPr>
              <a:t> </a:t>
            </a:r>
            <a:r>
              <a:rPr lang="en-US" sz="1200" dirty="0">
                <a:solidFill>
                  <a:srgbClr val="1F1F1F"/>
                </a:solidFill>
                <a:latin typeface="Arial" panose="020B0604020202020204" pitchFamily="34" charset="0"/>
                <a:ea typeface="Roboto"/>
                <a:cs typeface="Arial" panose="020B0604020202020204" pitchFamily="34" charset="0"/>
                <a:sym typeface="Roboto"/>
              </a:rPr>
              <a:t>2024-1-RO01-KA210-ADU-000254716</a:t>
            </a:r>
            <a:r>
              <a:rPr lang="en-US" sz="1200" dirty="0">
                <a:solidFill>
                  <a:srgbClr val="1F1F1F"/>
                </a:solidFill>
                <a:latin typeface="Roboto"/>
                <a:ea typeface="Roboto"/>
                <a:cs typeface="Roboto"/>
                <a:sym typeface="Roboto"/>
              </a:rPr>
              <a:t> </a:t>
            </a:r>
            <a:endParaRPr sz="1200" dirty="0"/>
          </a:p>
          <a:p>
            <a:pPr>
              <a:lnSpc>
                <a:spcPct val="108013"/>
              </a:lnSpc>
            </a:pPr>
            <a:endParaRPr sz="1231" dirty="0">
              <a:solidFill>
                <a:srgbClr val="141414"/>
              </a:solidFill>
              <a:latin typeface="Arial"/>
              <a:ea typeface="Arial"/>
              <a:cs typeface="Arial"/>
              <a:sym typeface="Arial"/>
            </a:endParaRPr>
          </a:p>
          <a:p>
            <a:pPr>
              <a:lnSpc>
                <a:spcPct val="108013"/>
              </a:lnSpc>
            </a:pPr>
            <a:endParaRPr sz="1231" dirty="0">
              <a:solidFill>
                <a:srgbClr val="141414"/>
              </a:solidFill>
              <a:latin typeface="Arial"/>
              <a:ea typeface="Arial"/>
              <a:cs typeface="Arial"/>
              <a:sym typeface="Arial"/>
            </a:endParaRPr>
          </a:p>
        </p:txBody>
      </p:sp>
      <p:cxnSp>
        <p:nvCxnSpPr>
          <p:cNvPr id="99" name="Google Shape;99;p1"/>
          <p:cNvCxnSpPr/>
          <p:nvPr/>
        </p:nvCxnSpPr>
        <p:spPr>
          <a:xfrm>
            <a:off x="1556474" y="5947799"/>
            <a:ext cx="9399065" cy="0"/>
          </a:xfrm>
          <a:prstGeom prst="straightConnector1">
            <a:avLst/>
          </a:prstGeom>
          <a:noFill/>
          <a:ln w="38100" cap="flat" cmpd="sng">
            <a:solidFill>
              <a:srgbClr val="707070"/>
            </a:solidFill>
            <a:prstDash val="solid"/>
            <a:round/>
            <a:headEnd type="none" w="sm" len="sm"/>
            <a:tailEnd type="none" w="sm" len="sm"/>
          </a:ln>
        </p:spPr>
      </p:cxnSp>
      <p:pic>
        <p:nvPicPr>
          <p:cNvPr id="3" name="Picture 2">
            <a:extLst>
              <a:ext uri="{FF2B5EF4-FFF2-40B4-BE49-F238E27FC236}">
                <a16:creationId xmlns:a16="http://schemas.microsoft.com/office/drawing/2014/main" id="{9B36AB3B-2997-8D46-AACF-227C1522A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619" y="1284689"/>
            <a:ext cx="5580772" cy="19874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 name="TextBox 4">
            <a:extLst>
              <a:ext uri="{FF2B5EF4-FFF2-40B4-BE49-F238E27FC236}">
                <a16:creationId xmlns:a16="http://schemas.microsoft.com/office/drawing/2014/main" id="{E50C95B2-7D93-49E3-8C3A-811C842E3ECA}"/>
              </a:ext>
            </a:extLst>
          </p:cNvPr>
          <p:cNvSpPr txBox="1"/>
          <p:nvPr/>
        </p:nvSpPr>
        <p:spPr>
          <a:xfrm>
            <a:off x="960160" y="1590053"/>
            <a:ext cx="3063200" cy="3879716"/>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r>
              <a:rPr lang="hu-HU" sz="1733" dirty="0">
                <a:solidFill>
                  <a:schemeClr val="accent3">
                    <a:lumMod val="75000"/>
                  </a:schemeClr>
                </a:solidFill>
              </a:rPr>
              <a:t>What is the best way to make them aware that we exist?</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can we encourage them to choose us?</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can the purchase be made?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Is there anything else we need to do after the purchase?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do I retain the customer?</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can we do all this cost-effectively?</a:t>
            </a:r>
          </a:p>
        </p:txBody>
      </p:sp>
      <p:sp>
        <p:nvSpPr>
          <p:cNvPr id="12" name="TextBox 2">
            <a:extLst>
              <a:ext uri="{FF2B5EF4-FFF2-40B4-BE49-F238E27FC236}">
                <a16:creationId xmlns:a16="http://schemas.microsoft.com/office/drawing/2014/main" id="{9C149AF5-14C4-4DC6-BF78-1ABEDB37AE29}"/>
              </a:ext>
            </a:extLst>
          </p:cNvPr>
          <p:cNvSpPr txBox="1"/>
          <p:nvPr/>
        </p:nvSpPr>
        <p:spPr>
          <a:xfrm>
            <a:off x="960161" y="1121241"/>
            <a:ext cx="6155981" cy="420564"/>
          </a:xfrm>
          <a:prstGeom prst="rect">
            <a:avLst/>
          </a:prstGeom>
          <a:noFill/>
        </p:spPr>
        <p:txBody>
          <a:bodyPr wrap="none" rtlCol="0">
            <a:spAutoFit/>
          </a:bodyPr>
          <a:lstStyle/>
          <a:p>
            <a:r>
              <a:rPr lang="hu-HU" sz="2133" b="1" dirty="0">
                <a:solidFill>
                  <a:schemeClr val="accent3">
                    <a:lumMod val="75000"/>
                  </a:schemeClr>
                </a:solidFill>
              </a:rPr>
              <a:t>3-4. Customer relations – (distribution) channels</a:t>
            </a:r>
          </a:p>
        </p:txBody>
      </p:sp>
      <p:pic>
        <p:nvPicPr>
          <p:cNvPr id="14" name="Content Placeholder 2">
            <a:extLst>
              <a:ext uri="{FF2B5EF4-FFF2-40B4-BE49-F238E27FC236}">
                <a16:creationId xmlns:a16="http://schemas.microsoft.com/office/drawing/2014/main" id="{6EC936D6-A998-43AA-92BC-129B554E2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275" y="1738950"/>
            <a:ext cx="5397904" cy="3530606"/>
          </a:xfrm>
          <a:prstGeom prst="rect">
            <a:avLst/>
          </a:prstGeom>
        </p:spPr>
      </p:pic>
      <p:sp>
        <p:nvSpPr>
          <p:cNvPr id="15" name="Csillag: 6 ágú 14">
            <a:extLst>
              <a:ext uri="{FF2B5EF4-FFF2-40B4-BE49-F238E27FC236}">
                <a16:creationId xmlns:a16="http://schemas.microsoft.com/office/drawing/2014/main" id="{1B87B521-5095-45A0-8388-7686F9289057}"/>
              </a:ext>
            </a:extLst>
          </p:cNvPr>
          <p:cNvSpPr/>
          <p:nvPr/>
        </p:nvSpPr>
        <p:spPr>
          <a:xfrm>
            <a:off x="6908259" y="2403837"/>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3.</a:t>
            </a:r>
          </a:p>
        </p:txBody>
      </p:sp>
      <p:sp>
        <p:nvSpPr>
          <p:cNvPr id="16" name="Csillag: 6 ágú 15">
            <a:extLst>
              <a:ext uri="{FF2B5EF4-FFF2-40B4-BE49-F238E27FC236}">
                <a16:creationId xmlns:a16="http://schemas.microsoft.com/office/drawing/2014/main" id="{8AD532C9-E248-4927-8DB8-63C841A740AD}"/>
              </a:ext>
            </a:extLst>
          </p:cNvPr>
          <p:cNvSpPr/>
          <p:nvPr/>
        </p:nvSpPr>
        <p:spPr>
          <a:xfrm>
            <a:off x="7861462" y="3199452"/>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4.</a:t>
            </a:r>
          </a:p>
        </p:txBody>
      </p:sp>
      <p:sp>
        <p:nvSpPr>
          <p:cNvPr id="2" name="Google Shape;94;p1">
            <a:extLst>
              <a:ext uri="{FF2B5EF4-FFF2-40B4-BE49-F238E27FC236}">
                <a16:creationId xmlns:a16="http://schemas.microsoft.com/office/drawing/2014/main" id="{0484B6FE-F6E1-DCAA-287D-C9D70B783B49}"/>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3" name="Picture 2">
            <a:extLst>
              <a:ext uri="{FF2B5EF4-FFF2-40B4-BE49-F238E27FC236}">
                <a16:creationId xmlns:a16="http://schemas.microsoft.com/office/drawing/2014/main" id="{6ACCE39E-CE65-D141-C07D-7F484BE76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251" y="1733286"/>
            <a:ext cx="5770015" cy="3687668"/>
          </a:xfrm>
          <a:prstGeom prst="rect">
            <a:avLst/>
          </a:prstGeom>
        </p:spPr>
      </p:pic>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7">
              <a:alphaModFix/>
            </a:blip>
            <a:stretch>
              <a:fillRect/>
            </a:stretch>
          </a:blipFill>
          <a:ln>
            <a:noFill/>
          </a:ln>
        </p:spPr>
      </p:sp>
    </p:spTree>
    <p:extLst>
      <p:ext uri="{BB962C8B-B14F-4D97-AF65-F5344CB8AC3E}">
        <p14:creationId xmlns:p14="http://schemas.microsoft.com/office/powerpoint/2010/main" val="63624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 name="TextBox 4">
            <a:extLst>
              <a:ext uri="{FF2B5EF4-FFF2-40B4-BE49-F238E27FC236}">
                <a16:creationId xmlns:a16="http://schemas.microsoft.com/office/drawing/2014/main" id="{E50C95B2-7D93-49E3-8C3A-811C842E3ECA}"/>
              </a:ext>
            </a:extLst>
          </p:cNvPr>
          <p:cNvSpPr txBox="1"/>
          <p:nvPr/>
        </p:nvSpPr>
        <p:spPr>
          <a:xfrm>
            <a:off x="960160" y="1783268"/>
            <a:ext cx="3063200" cy="3218125"/>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r>
              <a:rPr lang="hu-HU" sz="1733" dirty="0">
                <a:solidFill>
                  <a:schemeClr val="accent3">
                    <a:lumMod val="75000"/>
                  </a:schemeClr>
                </a:solidFill>
              </a:rPr>
              <a:t>What are the critical aspects that require particular attention during implementation?</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do I need to be able to actually produce and create value?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...to operate the channels and manage customer relationships effectively?</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...generate revenue?</a:t>
            </a:r>
          </a:p>
        </p:txBody>
      </p:sp>
      <p:sp>
        <p:nvSpPr>
          <p:cNvPr id="12" name="TextBox 2">
            <a:extLst>
              <a:ext uri="{FF2B5EF4-FFF2-40B4-BE49-F238E27FC236}">
                <a16:creationId xmlns:a16="http://schemas.microsoft.com/office/drawing/2014/main" id="{9C149AF5-14C4-4DC6-BF78-1ABEDB37AE29}"/>
              </a:ext>
            </a:extLst>
          </p:cNvPr>
          <p:cNvSpPr txBox="1"/>
          <p:nvPr/>
        </p:nvSpPr>
        <p:spPr>
          <a:xfrm>
            <a:off x="960160" y="1121241"/>
            <a:ext cx="7460184" cy="420564"/>
          </a:xfrm>
          <a:prstGeom prst="rect">
            <a:avLst/>
          </a:prstGeom>
          <a:noFill/>
        </p:spPr>
        <p:txBody>
          <a:bodyPr wrap="none" rtlCol="0">
            <a:spAutoFit/>
          </a:bodyPr>
          <a:lstStyle/>
          <a:p>
            <a:r>
              <a:rPr lang="hu-HU" sz="2133" b="1" dirty="0">
                <a:solidFill>
                  <a:schemeClr val="accent3">
                    <a:lumMod val="75000"/>
                  </a:schemeClr>
                </a:solidFill>
              </a:rPr>
              <a:t>5–6. Key (priority) activities + Key (priority) resources</a:t>
            </a:r>
          </a:p>
        </p:txBody>
      </p:sp>
      <p:pic>
        <p:nvPicPr>
          <p:cNvPr id="14" name="Content Placeholder 2">
            <a:extLst>
              <a:ext uri="{FF2B5EF4-FFF2-40B4-BE49-F238E27FC236}">
                <a16:creationId xmlns:a16="http://schemas.microsoft.com/office/drawing/2014/main" id="{6EC936D6-A998-43AA-92BC-129B554E2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623" y="1800407"/>
            <a:ext cx="5397904" cy="3530606"/>
          </a:xfrm>
          <a:prstGeom prst="rect">
            <a:avLst/>
          </a:prstGeom>
        </p:spPr>
      </p:pic>
      <p:sp>
        <p:nvSpPr>
          <p:cNvPr id="15" name="Csillag: 6 ágú 14">
            <a:extLst>
              <a:ext uri="{FF2B5EF4-FFF2-40B4-BE49-F238E27FC236}">
                <a16:creationId xmlns:a16="http://schemas.microsoft.com/office/drawing/2014/main" id="{1B87B521-5095-45A0-8388-7686F9289057}"/>
              </a:ext>
            </a:extLst>
          </p:cNvPr>
          <p:cNvSpPr/>
          <p:nvPr/>
        </p:nvSpPr>
        <p:spPr>
          <a:xfrm>
            <a:off x="5791200" y="2027108"/>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5.</a:t>
            </a:r>
          </a:p>
        </p:txBody>
      </p:sp>
      <p:sp>
        <p:nvSpPr>
          <p:cNvPr id="16" name="Csillag: 6 ágú 15">
            <a:extLst>
              <a:ext uri="{FF2B5EF4-FFF2-40B4-BE49-F238E27FC236}">
                <a16:creationId xmlns:a16="http://schemas.microsoft.com/office/drawing/2014/main" id="{8AD532C9-E248-4927-8DB8-63C841A740AD}"/>
              </a:ext>
            </a:extLst>
          </p:cNvPr>
          <p:cNvSpPr/>
          <p:nvPr/>
        </p:nvSpPr>
        <p:spPr>
          <a:xfrm>
            <a:off x="5605942" y="4845702"/>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6.</a:t>
            </a:r>
          </a:p>
        </p:txBody>
      </p:sp>
      <p:pic>
        <p:nvPicPr>
          <p:cNvPr id="2" name="Picture 1">
            <a:extLst>
              <a:ext uri="{FF2B5EF4-FFF2-40B4-BE49-F238E27FC236}">
                <a16:creationId xmlns:a16="http://schemas.microsoft.com/office/drawing/2014/main" id="{A4E76A37-E838-7EFA-DE9A-6A3452F32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623" y="1711140"/>
            <a:ext cx="5770015" cy="3687668"/>
          </a:xfrm>
          <a:prstGeom prst="rect">
            <a:avLst/>
          </a:prstGeom>
        </p:spPr>
      </p:pic>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6">
              <a:alphaModFix/>
            </a:blip>
            <a:stretch>
              <a:fillRect/>
            </a:stretch>
          </a:blipFill>
          <a:ln>
            <a:noFill/>
          </a:ln>
        </p:spPr>
      </p:sp>
      <p:sp>
        <p:nvSpPr>
          <p:cNvPr id="3" name="Google Shape;94;p1">
            <a:extLst>
              <a:ext uri="{FF2B5EF4-FFF2-40B4-BE49-F238E27FC236}">
                <a16:creationId xmlns:a16="http://schemas.microsoft.com/office/drawing/2014/main" id="{0A47922A-D834-796F-2381-EC38D014501C}"/>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49912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 name="TextBox 4">
            <a:extLst>
              <a:ext uri="{FF2B5EF4-FFF2-40B4-BE49-F238E27FC236}">
                <a16:creationId xmlns:a16="http://schemas.microsoft.com/office/drawing/2014/main" id="{E50C95B2-7D93-49E3-8C3A-811C842E3ECA}"/>
              </a:ext>
            </a:extLst>
          </p:cNvPr>
          <p:cNvSpPr txBox="1"/>
          <p:nvPr/>
        </p:nvSpPr>
        <p:spPr>
          <a:xfrm>
            <a:off x="960160" y="1783268"/>
            <a:ext cx="3063200" cy="3218125"/>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r>
              <a:rPr lang="hu-HU" sz="1733" dirty="0">
                <a:solidFill>
                  <a:schemeClr val="accent3">
                    <a:lumMod val="75000"/>
                  </a:schemeClr>
                </a:solidFill>
              </a:rPr>
              <a:t>What are we – or should we be – really good at? What are others better at?</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can we achieve with others by working together with less risk / at a lower cost / to a higher standard / more quickly?</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do we do ourselves, and what do we leave to others?</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Are we sure we need our own...?</a:t>
            </a:r>
          </a:p>
        </p:txBody>
      </p:sp>
      <p:sp>
        <p:nvSpPr>
          <p:cNvPr id="12" name="TextBox 2">
            <a:extLst>
              <a:ext uri="{FF2B5EF4-FFF2-40B4-BE49-F238E27FC236}">
                <a16:creationId xmlns:a16="http://schemas.microsoft.com/office/drawing/2014/main" id="{9C149AF5-14C4-4DC6-BF78-1ABEDB37AE29}"/>
              </a:ext>
            </a:extLst>
          </p:cNvPr>
          <p:cNvSpPr txBox="1"/>
          <p:nvPr/>
        </p:nvSpPr>
        <p:spPr>
          <a:xfrm>
            <a:off x="960160" y="1121241"/>
            <a:ext cx="3320524" cy="420564"/>
          </a:xfrm>
          <a:prstGeom prst="rect">
            <a:avLst/>
          </a:prstGeom>
          <a:noFill/>
        </p:spPr>
        <p:txBody>
          <a:bodyPr wrap="none" rtlCol="0">
            <a:spAutoFit/>
          </a:bodyPr>
          <a:lstStyle/>
          <a:p>
            <a:r>
              <a:rPr lang="hu-HU" sz="2133" b="1" dirty="0">
                <a:solidFill>
                  <a:schemeClr val="accent3">
                    <a:lumMod val="75000"/>
                  </a:schemeClr>
                </a:solidFill>
              </a:rPr>
              <a:t>7. Key (priority) partners</a:t>
            </a:r>
          </a:p>
        </p:txBody>
      </p:sp>
      <p:pic>
        <p:nvPicPr>
          <p:cNvPr id="14" name="Content Placeholder 2">
            <a:extLst>
              <a:ext uri="{FF2B5EF4-FFF2-40B4-BE49-F238E27FC236}">
                <a16:creationId xmlns:a16="http://schemas.microsoft.com/office/drawing/2014/main" id="{6EC936D6-A998-43AA-92BC-129B554E2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623" y="1800407"/>
            <a:ext cx="5397904" cy="3530606"/>
          </a:xfrm>
          <a:prstGeom prst="rect">
            <a:avLst/>
          </a:prstGeom>
        </p:spPr>
      </p:pic>
      <p:sp>
        <p:nvSpPr>
          <p:cNvPr id="15" name="Csillag: 6 ágú 14">
            <a:extLst>
              <a:ext uri="{FF2B5EF4-FFF2-40B4-BE49-F238E27FC236}">
                <a16:creationId xmlns:a16="http://schemas.microsoft.com/office/drawing/2014/main" id="{1B87B521-5095-45A0-8388-7686F9289057}"/>
              </a:ext>
            </a:extLst>
          </p:cNvPr>
          <p:cNvSpPr/>
          <p:nvPr/>
        </p:nvSpPr>
        <p:spPr>
          <a:xfrm>
            <a:off x="4709160" y="3370882"/>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7.</a:t>
            </a:r>
          </a:p>
        </p:txBody>
      </p:sp>
      <p:sp>
        <p:nvSpPr>
          <p:cNvPr id="2" name="Google Shape;94;p1">
            <a:extLst>
              <a:ext uri="{FF2B5EF4-FFF2-40B4-BE49-F238E27FC236}">
                <a16:creationId xmlns:a16="http://schemas.microsoft.com/office/drawing/2014/main" id="{9B779834-1AD5-49E6-8C53-E09D3823FD8A}"/>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3" name="Picture 2">
            <a:extLst>
              <a:ext uri="{FF2B5EF4-FFF2-40B4-BE49-F238E27FC236}">
                <a16:creationId xmlns:a16="http://schemas.microsoft.com/office/drawing/2014/main" id="{2DCABBA3-7C8C-4B32-A6D4-4ACA02C81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623" y="1711140"/>
            <a:ext cx="5770015" cy="3687668"/>
          </a:xfrm>
          <a:prstGeom prst="rect">
            <a:avLst/>
          </a:prstGeom>
        </p:spPr>
      </p:pic>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7">
              <a:alphaModFix/>
            </a:blip>
            <a:stretch>
              <a:fillRect/>
            </a:stretch>
          </a:blipFill>
          <a:ln>
            <a:noFill/>
          </a:ln>
        </p:spPr>
      </p:sp>
    </p:spTree>
    <p:extLst>
      <p:ext uri="{BB962C8B-B14F-4D97-AF65-F5344CB8AC3E}">
        <p14:creationId xmlns:p14="http://schemas.microsoft.com/office/powerpoint/2010/main" val="168735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 name="TextBox 4">
            <a:extLst>
              <a:ext uri="{FF2B5EF4-FFF2-40B4-BE49-F238E27FC236}">
                <a16:creationId xmlns:a16="http://schemas.microsoft.com/office/drawing/2014/main" id="{E50C95B2-7D93-49E3-8C3A-811C842E3ECA}"/>
              </a:ext>
            </a:extLst>
          </p:cNvPr>
          <p:cNvSpPr txBox="1"/>
          <p:nvPr/>
        </p:nvSpPr>
        <p:spPr>
          <a:xfrm>
            <a:off x="960160" y="1783268"/>
            <a:ext cx="3063200" cy="3282245"/>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r>
              <a:rPr lang="hu-HU" sz="1733" dirty="0">
                <a:solidFill>
                  <a:schemeClr val="accent3">
                    <a:lumMod val="75000"/>
                  </a:schemeClr>
                </a:solidFill>
              </a:rPr>
              <a:t>How much will all this cost?</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Have I thought of all the costs? (Taxes, contributions, duties, wastage, sick leave, etc.)</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When will these costs arise?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can I reduce costs?</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happens if I can sell less?</a:t>
            </a:r>
          </a:p>
        </p:txBody>
      </p:sp>
      <p:sp>
        <p:nvSpPr>
          <p:cNvPr id="12" name="TextBox 2">
            <a:extLst>
              <a:ext uri="{FF2B5EF4-FFF2-40B4-BE49-F238E27FC236}">
                <a16:creationId xmlns:a16="http://schemas.microsoft.com/office/drawing/2014/main" id="{9C149AF5-14C4-4DC6-BF78-1ABEDB37AE29}"/>
              </a:ext>
            </a:extLst>
          </p:cNvPr>
          <p:cNvSpPr txBox="1"/>
          <p:nvPr/>
        </p:nvSpPr>
        <p:spPr>
          <a:xfrm>
            <a:off x="960160" y="1121241"/>
            <a:ext cx="2333844" cy="420564"/>
          </a:xfrm>
          <a:prstGeom prst="rect">
            <a:avLst/>
          </a:prstGeom>
          <a:noFill/>
        </p:spPr>
        <p:txBody>
          <a:bodyPr wrap="none" rtlCol="0">
            <a:spAutoFit/>
          </a:bodyPr>
          <a:lstStyle/>
          <a:p>
            <a:r>
              <a:rPr lang="hu-HU" sz="2133" b="1" dirty="0">
                <a:solidFill>
                  <a:schemeClr val="accent3">
                    <a:lumMod val="75000"/>
                  </a:schemeClr>
                </a:solidFill>
              </a:rPr>
              <a:t>8. Cost structure</a:t>
            </a:r>
          </a:p>
        </p:txBody>
      </p:sp>
      <p:pic>
        <p:nvPicPr>
          <p:cNvPr id="14" name="Content Placeholder 2">
            <a:extLst>
              <a:ext uri="{FF2B5EF4-FFF2-40B4-BE49-F238E27FC236}">
                <a16:creationId xmlns:a16="http://schemas.microsoft.com/office/drawing/2014/main" id="{6EC936D6-A998-43AA-92BC-129B554E2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623" y="1800407"/>
            <a:ext cx="5397904" cy="3530606"/>
          </a:xfrm>
          <a:prstGeom prst="rect">
            <a:avLst/>
          </a:prstGeom>
        </p:spPr>
      </p:pic>
      <p:sp>
        <p:nvSpPr>
          <p:cNvPr id="15" name="Csillag: 6 ágú 14">
            <a:extLst>
              <a:ext uri="{FF2B5EF4-FFF2-40B4-BE49-F238E27FC236}">
                <a16:creationId xmlns:a16="http://schemas.microsoft.com/office/drawing/2014/main" id="{1B87B521-5095-45A0-8388-7686F9289057}"/>
              </a:ext>
            </a:extLst>
          </p:cNvPr>
          <p:cNvSpPr/>
          <p:nvPr/>
        </p:nvSpPr>
        <p:spPr>
          <a:xfrm>
            <a:off x="4709160" y="4000802"/>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8.</a:t>
            </a:r>
          </a:p>
        </p:txBody>
      </p:sp>
      <p:pic>
        <p:nvPicPr>
          <p:cNvPr id="2" name="Picture 1">
            <a:extLst>
              <a:ext uri="{FF2B5EF4-FFF2-40B4-BE49-F238E27FC236}">
                <a16:creationId xmlns:a16="http://schemas.microsoft.com/office/drawing/2014/main" id="{27E4FFCB-9A98-5EDF-38CB-11AE80DFB9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623" y="1711140"/>
            <a:ext cx="5770015" cy="3687668"/>
          </a:xfrm>
          <a:prstGeom prst="rect">
            <a:avLst/>
          </a:prstGeom>
        </p:spPr>
      </p:pic>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6">
              <a:alphaModFix/>
            </a:blip>
            <a:stretch>
              <a:fillRect/>
            </a:stretch>
          </a:blipFill>
          <a:ln>
            <a:noFill/>
          </a:ln>
        </p:spPr>
      </p:sp>
      <p:sp>
        <p:nvSpPr>
          <p:cNvPr id="3" name="Google Shape;94;p1">
            <a:extLst>
              <a:ext uri="{FF2B5EF4-FFF2-40B4-BE49-F238E27FC236}">
                <a16:creationId xmlns:a16="http://schemas.microsoft.com/office/drawing/2014/main" id="{ACCC5F02-40AD-05D6-5FB2-8619DF0DB870}"/>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29556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 name="TextBox 4">
            <a:extLst>
              <a:ext uri="{FF2B5EF4-FFF2-40B4-BE49-F238E27FC236}">
                <a16:creationId xmlns:a16="http://schemas.microsoft.com/office/drawing/2014/main" id="{E50C95B2-7D93-49E3-8C3A-811C842E3ECA}"/>
              </a:ext>
            </a:extLst>
          </p:cNvPr>
          <p:cNvSpPr txBox="1"/>
          <p:nvPr/>
        </p:nvSpPr>
        <p:spPr>
          <a:xfrm>
            <a:off x="960160" y="1783268"/>
            <a:ext cx="3063200" cy="3218125"/>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r>
              <a:rPr lang="hu-HU" sz="1733" dirty="0">
                <a:solidFill>
                  <a:schemeClr val="accent3">
                    <a:lumMod val="75000"/>
                  </a:schemeClr>
                </a:solidFill>
              </a:rPr>
              <a:t>What kind of revenue are we targeting?</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is the value to my customer, and what price can I set? What </a:t>
            </a:r>
            <a:r>
              <a:rPr lang="hu-HU" sz="1733" dirty="0" err="1">
                <a:solidFill>
                  <a:schemeClr val="accent3">
                    <a:lumMod val="75000"/>
                  </a:schemeClr>
                </a:solidFill>
              </a:rPr>
              <a:t>pricing strategy </a:t>
            </a:r>
            <a:r>
              <a:rPr lang="hu-HU" sz="1733" dirty="0">
                <a:solidFill>
                  <a:schemeClr val="accent3">
                    <a:lumMod val="75000"/>
                  </a:schemeClr>
                </a:solidFill>
              </a:rPr>
              <a:t>should I use?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much can I expect to sell?</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will my total revenue be? Over what time period?</a:t>
            </a:r>
          </a:p>
        </p:txBody>
      </p:sp>
      <p:sp>
        <p:nvSpPr>
          <p:cNvPr id="12" name="TextBox 2">
            <a:extLst>
              <a:ext uri="{FF2B5EF4-FFF2-40B4-BE49-F238E27FC236}">
                <a16:creationId xmlns:a16="http://schemas.microsoft.com/office/drawing/2014/main" id="{9C149AF5-14C4-4DC6-BF78-1ABEDB37AE29}"/>
              </a:ext>
            </a:extLst>
          </p:cNvPr>
          <p:cNvSpPr txBox="1"/>
          <p:nvPr/>
        </p:nvSpPr>
        <p:spPr>
          <a:xfrm>
            <a:off x="960160" y="1121241"/>
            <a:ext cx="1578189" cy="420564"/>
          </a:xfrm>
          <a:prstGeom prst="rect">
            <a:avLst/>
          </a:prstGeom>
          <a:noFill/>
        </p:spPr>
        <p:txBody>
          <a:bodyPr wrap="none" rtlCol="0">
            <a:spAutoFit/>
          </a:bodyPr>
          <a:lstStyle/>
          <a:p>
            <a:r>
              <a:rPr lang="hu-HU" sz="2133" b="1" dirty="0">
                <a:solidFill>
                  <a:schemeClr val="accent3">
                    <a:lumMod val="75000"/>
                  </a:schemeClr>
                </a:solidFill>
              </a:rPr>
              <a:t>9. Revenue</a:t>
            </a:r>
          </a:p>
        </p:txBody>
      </p:sp>
      <p:sp>
        <p:nvSpPr>
          <p:cNvPr id="15" name="Csillag: 6 ágú 14">
            <a:extLst>
              <a:ext uri="{FF2B5EF4-FFF2-40B4-BE49-F238E27FC236}">
                <a16:creationId xmlns:a16="http://schemas.microsoft.com/office/drawing/2014/main" id="{1B87B521-5095-45A0-8388-7686F9289057}"/>
              </a:ext>
            </a:extLst>
          </p:cNvPr>
          <p:cNvSpPr/>
          <p:nvPr/>
        </p:nvSpPr>
        <p:spPr>
          <a:xfrm>
            <a:off x="6995160" y="3970322"/>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9.</a:t>
            </a:r>
          </a:p>
        </p:txBody>
      </p:sp>
      <p:sp>
        <p:nvSpPr>
          <p:cNvPr id="2" name="Google Shape;94;p1">
            <a:extLst>
              <a:ext uri="{FF2B5EF4-FFF2-40B4-BE49-F238E27FC236}">
                <a16:creationId xmlns:a16="http://schemas.microsoft.com/office/drawing/2014/main" id="{55BEC6AA-301C-43F8-6E8F-5E7B47B299FA}"/>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4" name="Picture 3">
            <a:extLst>
              <a:ext uri="{FF2B5EF4-FFF2-40B4-BE49-F238E27FC236}">
                <a16:creationId xmlns:a16="http://schemas.microsoft.com/office/drawing/2014/main" id="{DE94DE77-4B19-E4DF-D5F2-43066A4F1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566" y="1630966"/>
            <a:ext cx="5737861" cy="3586163"/>
          </a:xfrm>
          <a:prstGeom prst="rect">
            <a:avLst/>
          </a:prstGeom>
        </p:spPr>
      </p:pic>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6">
              <a:alphaModFix/>
            </a:blip>
            <a:stretch>
              <a:fillRect/>
            </a:stretch>
          </a:blipFill>
          <a:ln>
            <a:noFill/>
          </a:ln>
        </p:spPr>
      </p:sp>
    </p:spTree>
    <p:extLst>
      <p:ext uri="{BB962C8B-B14F-4D97-AF65-F5344CB8AC3E}">
        <p14:creationId xmlns:p14="http://schemas.microsoft.com/office/powerpoint/2010/main" val="3075901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1" name="Google Shape;141;p4"/>
          <p:cNvSpPr/>
          <p:nvPr/>
        </p:nvSpPr>
        <p:spPr>
          <a:xfrm>
            <a:off x="444175" y="2137531"/>
            <a:ext cx="11303650" cy="340038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60950" tIns="60950" rIns="60950" bIns="60950" anchor="ctr" anchorCtr="0">
            <a:noAutofit/>
          </a:bodyPr>
          <a:lstStyle/>
          <a:p>
            <a:endParaRPr sz="1200" dirty="0"/>
          </a:p>
        </p:txBody>
      </p:sp>
      <p:sp>
        <p:nvSpPr>
          <p:cNvPr id="142" name="Google Shape;142;p4"/>
          <p:cNvSpPr txBox="1"/>
          <p:nvPr/>
        </p:nvSpPr>
        <p:spPr>
          <a:xfrm>
            <a:off x="505136" y="1338681"/>
            <a:ext cx="11436908"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1. Customer group: characteristics</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5518141" y="5685845"/>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13" name="Picture 2">
            <a:extLst>
              <a:ext uri="{FF2B5EF4-FFF2-40B4-BE49-F238E27FC236}">
                <a16:creationId xmlns:a16="http://schemas.microsoft.com/office/drawing/2014/main" id="{1A8FDF76-74E3-4457-95DF-821B22185D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831" y="2664042"/>
            <a:ext cx="10876416" cy="224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Google Shape;94;p1">
            <a:extLst>
              <a:ext uri="{FF2B5EF4-FFF2-40B4-BE49-F238E27FC236}">
                <a16:creationId xmlns:a16="http://schemas.microsoft.com/office/drawing/2014/main" id="{778A5F3F-7415-51F0-9784-C03C61B3F1BE}"/>
              </a:ext>
            </a:extLst>
          </p:cNvPr>
          <p:cNvSpPr/>
          <p:nvPr/>
        </p:nvSpPr>
        <p:spPr>
          <a:xfrm>
            <a:off x="9593826" y="273313"/>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5" name="Picture 4">
            <a:extLst>
              <a:ext uri="{FF2B5EF4-FFF2-40B4-BE49-F238E27FC236}">
                <a16:creationId xmlns:a16="http://schemas.microsoft.com/office/drawing/2014/main" id="{13289527-854C-F853-E281-345F36158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31" y="2486497"/>
            <a:ext cx="11042280" cy="2702453"/>
          </a:xfrm>
          <a:prstGeom prst="rect">
            <a:avLst/>
          </a:prstGeom>
        </p:spPr>
      </p:pic>
    </p:spTree>
    <p:extLst>
      <p:ext uri="{BB962C8B-B14F-4D97-AF65-F5344CB8AC3E}">
        <p14:creationId xmlns:p14="http://schemas.microsoft.com/office/powerpoint/2010/main" val="183595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1" name="Google Shape;141;p4"/>
          <p:cNvSpPr/>
          <p:nvPr/>
        </p:nvSpPr>
        <p:spPr>
          <a:xfrm>
            <a:off x="383215" y="2065689"/>
            <a:ext cx="11303650" cy="340038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383215" y="1272553"/>
            <a:ext cx="11650524"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1. Customer group: segmentation</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Szövegdoboz 1">
            <a:extLst>
              <a:ext uri="{FF2B5EF4-FFF2-40B4-BE49-F238E27FC236}">
                <a16:creationId xmlns:a16="http://schemas.microsoft.com/office/drawing/2014/main" id="{6FD9940E-6E83-4A3A-88BE-E59B4CC1DED7}"/>
              </a:ext>
            </a:extLst>
          </p:cNvPr>
          <p:cNvSpPr txBox="1"/>
          <p:nvPr/>
        </p:nvSpPr>
        <p:spPr>
          <a:xfrm>
            <a:off x="650240" y="2407920"/>
            <a:ext cx="10596880" cy="2492414"/>
          </a:xfrm>
          <a:prstGeom prst="rect">
            <a:avLst/>
          </a:prstGeom>
          <a:noFill/>
        </p:spPr>
        <p:txBody>
          <a:bodyPr wrap="square" rtlCol="0">
            <a:spAutoFit/>
          </a:bodyPr>
          <a:lstStyle/>
          <a:p>
            <a:pPr marL="304815" indent="-304815">
              <a:buFont typeface="Arial" panose="020B0604020202020204" pitchFamily="34" charset="0"/>
              <a:buChar char="•"/>
            </a:pPr>
            <a:r>
              <a:rPr lang="hu-HU" sz="1733" dirty="0">
                <a:solidFill>
                  <a:schemeClr val="bg1"/>
                </a:solidFill>
              </a:rPr>
              <a:t>Brand loyalty: strong, moderate, weak, variable, fickle</a:t>
            </a:r>
          </a:p>
          <a:p>
            <a:pPr marL="304815" indent="-304815">
              <a:buFont typeface="Arial" panose="020B0604020202020204" pitchFamily="34" charset="0"/>
              <a:buChar char="•"/>
            </a:pPr>
            <a:r>
              <a:rPr lang="hu-HU" sz="1733" b="1" dirty="0">
                <a:solidFill>
                  <a:schemeClr val="bg1"/>
                </a:solidFill>
              </a:rPr>
              <a:t>Personality traits</a:t>
            </a:r>
            <a:r>
              <a:rPr lang="hu-HU" sz="1733" dirty="0">
                <a:solidFill>
                  <a:schemeClr val="bg1"/>
                </a:solidFill>
              </a:rPr>
              <a:t>: assuming that consumers with different personalities exhibit differences in product usage</a:t>
            </a:r>
          </a:p>
          <a:p>
            <a:pPr marL="304815" indent="-304815">
              <a:buFont typeface="Arial" panose="020B0604020202020204" pitchFamily="34" charset="0"/>
              <a:buChar char="•"/>
            </a:pPr>
            <a:r>
              <a:rPr lang="hu-HU" sz="1733" b="1" dirty="0">
                <a:solidFill>
                  <a:schemeClr val="bg1"/>
                </a:solidFill>
              </a:rPr>
              <a:t>Product usage</a:t>
            </a:r>
            <a:r>
              <a:rPr lang="hu-HU" sz="1733" dirty="0">
                <a:solidFill>
                  <a:schemeClr val="bg1"/>
                </a:solidFill>
              </a:rPr>
              <a:t>: users (low, high, medium) / non-users (winnable, unwinnable).</a:t>
            </a:r>
          </a:p>
          <a:p>
            <a:pPr marL="304815" indent="-304815">
              <a:buFont typeface="Arial" panose="020B0604020202020204" pitchFamily="34" charset="0"/>
              <a:buChar char="•"/>
            </a:pPr>
            <a:r>
              <a:rPr lang="hu-HU" sz="1733" b="1" dirty="0">
                <a:solidFill>
                  <a:schemeClr val="bg1"/>
                </a:solidFill>
              </a:rPr>
              <a:t>Product benefits</a:t>
            </a:r>
            <a:r>
              <a:rPr lang="hu-HU" sz="1733" dirty="0">
                <a:solidFill>
                  <a:schemeClr val="bg1"/>
                </a:solidFill>
              </a:rPr>
              <a:t>: which product attribute do consumers prefer</a:t>
            </a:r>
          </a:p>
          <a:p>
            <a:pPr marL="304815" indent="-304815">
              <a:buFont typeface="Arial" panose="020B0604020202020204" pitchFamily="34" charset="0"/>
              <a:buChar char="•"/>
            </a:pPr>
            <a:r>
              <a:rPr lang="hu-HU" sz="1733" b="1" dirty="0">
                <a:solidFill>
                  <a:schemeClr val="bg1"/>
                </a:solidFill>
              </a:rPr>
              <a:t>Compromise choice</a:t>
            </a:r>
            <a:r>
              <a:rPr lang="hu-HU" sz="1733" dirty="0">
                <a:solidFill>
                  <a:schemeClr val="bg1"/>
                </a:solidFill>
              </a:rPr>
              <a:t>: when product benefits are equally important, consumers tend to choose intermediate solutions</a:t>
            </a:r>
          </a:p>
          <a:p>
            <a:pPr marL="304815" indent="-304815">
              <a:buFont typeface="Arial" panose="020B0604020202020204" pitchFamily="34" charset="0"/>
              <a:buChar char="•"/>
            </a:pPr>
            <a:r>
              <a:rPr lang="hu-HU" sz="1733" b="1" dirty="0">
                <a:solidFill>
                  <a:schemeClr val="bg1"/>
                </a:solidFill>
              </a:rPr>
              <a:t>By stages of the purchasing process </a:t>
            </a:r>
            <a:r>
              <a:rPr lang="hu-HU" sz="1733" dirty="0">
                <a:solidFill>
                  <a:schemeClr val="bg1"/>
                </a:solidFill>
              </a:rPr>
              <a:t>(relating to the specific product/service): not aware / aware / well-informed / interested / desiring it / wanting to buy it</a:t>
            </a:r>
          </a:p>
        </p:txBody>
      </p:sp>
      <p:sp>
        <p:nvSpPr>
          <p:cNvPr id="3" name="Google Shape;94;p1">
            <a:extLst>
              <a:ext uri="{FF2B5EF4-FFF2-40B4-BE49-F238E27FC236}">
                <a16:creationId xmlns:a16="http://schemas.microsoft.com/office/drawing/2014/main" id="{55B095AF-BC58-DAAA-45C5-6C4D57C53B3D}"/>
              </a:ext>
            </a:extLst>
          </p:cNvPr>
          <p:cNvSpPr/>
          <p:nvPr/>
        </p:nvSpPr>
        <p:spPr>
          <a:xfrm>
            <a:off x="9593826" y="273313"/>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36111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5699322" y="900064"/>
            <a:ext cx="6242539"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1. Customer group: understanding</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9" name="Rectangle 2">
            <a:extLst>
              <a:ext uri="{FF2B5EF4-FFF2-40B4-BE49-F238E27FC236}">
                <a16:creationId xmlns:a16="http://schemas.microsoft.com/office/drawing/2014/main" id="{B4F53446-01D2-4746-9D18-4DA6DD68A0EC}"/>
              </a:ext>
            </a:extLst>
          </p:cNvPr>
          <p:cNvSpPr/>
          <p:nvPr/>
        </p:nvSpPr>
        <p:spPr>
          <a:xfrm>
            <a:off x="6199559" y="1615447"/>
            <a:ext cx="5568619" cy="954107"/>
          </a:xfrm>
          <a:prstGeom prst="rect">
            <a:avLst/>
          </a:prstGeom>
        </p:spPr>
        <p:txBody>
          <a:bodyPr wrap="square">
            <a:spAutoFit/>
          </a:bodyPr>
          <a:lstStyle/>
          <a:p>
            <a:pPr algn="ctr"/>
            <a:r>
              <a:rPr lang="hu-HU" sz="1600" dirty="0">
                <a:solidFill>
                  <a:prstClr val="black"/>
                </a:solidFill>
              </a:rPr>
              <a:t>To gain a deeper understanding of our customers and estimate their numbers, we often need to conduct research!</a:t>
            </a:r>
          </a:p>
          <a:p>
            <a:endParaRPr lang="hu-HU" sz="1200" dirty="0">
              <a:solidFill>
                <a:prstClr val="black"/>
              </a:solidFill>
            </a:endParaRPr>
          </a:p>
          <a:p>
            <a:endParaRPr lang="hu-HU" sz="1200" dirty="0">
              <a:solidFill>
                <a:prstClr val="black"/>
              </a:solidFill>
            </a:endParaRPr>
          </a:p>
        </p:txBody>
      </p:sp>
      <p:sp>
        <p:nvSpPr>
          <p:cNvPr id="10" name="Rounded Rectangle 3">
            <a:extLst>
              <a:ext uri="{FF2B5EF4-FFF2-40B4-BE49-F238E27FC236}">
                <a16:creationId xmlns:a16="http://schemas.microsoft.com/office/drawing/2014/main" id="{75DA38A1-56A1-456C-B1C6-91E34FA53625}"/>
              </a:ext>
            </a:extLst>
          </p:cNvPr>
          <p:cNvSpPr/>
          <p:nvPr/>
        </p:nvSpPr>
        <p:spPr>
          <a:xfrm>
            <a:off x="6658492" y="2735527"/>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Online research</a:t>
            </a:r>
          </a:p>
        </p:txBody>
      </p:sp>
      <p:sp>
        <p:nvSpPr>
          <p:cNvPr id="11" name="Rounded Rectangle 10">
            <a:extLst>
              <a:ext uri="{FF2B5EF4-FFF2-40B4-BE49-F238E27FC236}">
                <a16:creationId xmlns:a16="http://schemas.microsoft.com/office/drawing/2014/main" id="{493C80E4-3210-4216-A599-B555CA15E259}"/>
              </a:ext>
            </a:extLst>
          </p:cNvPr>
          <p:cNvSpPr/>
          <p:nvPr/>
        </p:nvSpPr>
        <p:spPr>
          <a:xfrm>
            <a:off x="9488422" y="2712687"/>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Analysis of statistical data</a:t>
            </a:r>
          </a:p>
        </p:txBody>
      </p:sp>
      <p:sp>
        <p:nvSpPr>
          <p:cNvPr id="12" name="Rounded Rectangle 11">
            <a:extLst>
              <a:ext uri="{FF2B5EF4-FFF2-40B4-BE49-F238E27FC236}">
                <a16:creationId xmlns:a16="http://schemas.microsoft.com/office/drawing/2014/main" id="{9D157F97-B8D8-4244-A1BF-3D7FBF62A688}"/>
              </a:ext>
            </a:extLst>
          </p:cNvPr>
          <p:cNvSpPr/>
          <p:nvPr/>
        </p:nvSpPr>
        <p:spPr>
          <a:xfrm>
            <a:off x="6658492" y="3503613"/>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Questionnaires (online)</a:t>
            </a:r>
          </a:p>
        </p:txBody>
      </p:sp>
      <p:sp>
        <p:nvSpPr>
          <p:cNvPr id="13" name="Rounded Rectangle 12">
            <a:extLst>
              <a:ext uri="{FF2B5EF4-FFF2-40B4-BE49-F238E27FC236}">
                <a16:creationId xmlns:a16="http://schemas.microsoft.com/office/drawing/2014/main" id="{85304238-6E83-4CC3-B67E-DE71C807EC22}"/>
              </a:ext>
            </a:extLst>
          </p:cNvPr>
          <p:cNvSpPr/>
          <p:nvPr/>
        </p:nvSpPr>
        <p:spPr>
          <a:xfrm>
            <a:off x="9488422" y="3503613"/>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Joining online groups</a:t>
            </a:r>
          </a:p>
        </p:txBody>
      </p:sp>
      <p:sp>
        <p:nvSpPr>
          <p:cNvPr id="14" name="Rounded Rectangle 13">
            <a:extLst>
              <a:ext uri="{FF2B5EF4-FFF2-40B4-BE49-F238E27FC236}">
                <a16:creationId xmlns:a16="http://schemas.microsoft.com/office/drawing/2014/main" id="{AE2F215C-C40B-4450-AC79-A8098025A8DF}"/>
              </a:ext>
            </a:extLst>
          </p:cNvPr>
          <p:cNvSpPr/>
          <p:nvPr/>
        </p:nvSpPr>
        <p:spPr>
          <a:xfrm>
            <a:off x="6636913" y="4271698"/>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Participant observation</a:t>
            </a:r>
          </a:p>
        </p:txBody>
      </p:sp>
      <p:sp>
        <p:nvSpPr>
          <p:cNvPr id="15" name="Rounded Rectangle 14">
            <a:extLst>
              <a:ext uri="{FF2B5EF4-FFF2-40B4-BE49-F238E27FC236}">
                <a16:creationId xmlns:a16="http://schemas.microsoft.com/office/drawing/2014/main" id="{1771620E-2A6A-4028-A92E-9498F21AE102}"/>
              </a:ext>
            </a:extLst>
          </p:cNvPr>
          <p:cNvSpPr/>
          <p:nvPr/>
        </p:nvSpPr>
        <p:spPr>
          <a:xfrm>
            <a:off x="9488422" y="4271698"/>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Interviews</a:t>
            </a:r>
          </a:p>
        </p:txBody>
      </p:sp>
      <p:sp>
        <p:nvSpPr>
          <p:cNvPr id="16" name="Rounded Rectangle 15">
            <a:extLst>
              <a:ext uri="{FF2B5EF4-FFF2-40B4-BE49-F238E27FC236}">
                <a16:creationId xmlns:a16="http://schemas.microsoft.com/office/drawing/2014/main" id="{92D7E084-4B84-46FD-97EC-44DDB7FE95C2}"/>
              </a:ext>
            </a:extLst>
          </p:cNvPr>
          <p:cNvSpPr/>
          <p:nvPr/>
        </p:nvSpPr>
        <p:spPr>
          <a:xfrm>
            <a:off x="7904246" y="4960775"/>
            <a:ext cx="2109849"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solidFill>
                  <a:prstClr val="white"/>
                </a:solidFill>
              </a:rPr>
              <a:t>Focus group interviews</a:t>
            </a:r>
          </a:p>
        </p:txBody>
      </p:sp>
      <p:sp>
        <p:nvSpPr>
          <p:cNvPr id="3" name="Szövegdoboz 2">
            <a:extLst>
              <a:ext uri="{FF2B5EF4-FFF2-40B4-BE49-F238E27FC236}">
                <a16:creationId xmlns:a16="http://schemas.microsoft.com/office/drawing/2014/main" id="{578E1F4E-2745-48A2-A52B-90582578CDCF}"/>
              </a:ext>
            </a:extLst>
          </p:cNvPr>
          <p:cNvSpPr txBox="1"/>
          <p:nvPr/>
        </p:nvSpPr>
        <p:spPr>
          <a:xfrm>
            <a:off x="396240" y="6228080"/>
            <a:ext cx="6167117" cy="276999"/>
          </a:xfrm>
          <a:prstGeom prst="rect">
            <a:avLst/>
          </a:prstGeom>
          <a:noFill/>
        </p:spPr>
        <p:txBody>
          <a:bodyPr wrap="square" rtlCol="0">
            <a:spAutoFit/>
          </a:bodyPr>
          <a:lstStyle/>
          <a:p>
            <a:r>
              <a:rPr lang="hu-HU" sz="1200" dirty="0"/>
              <a:t>Source: https://www.sitecentre.com.au/blog/how-to-create-a-user-persona</a:t>
            </a:r>
          </a:p>
        </p:txBody>
      </p:sp>
      <p:pic>
        <p:nvPicPr>
          <p:cNvPr id="5" name="Kép 4">
            <a:extLst>
              <a:ext uri="{FF2B5EF4-FFF2-40B4-BE49-F238E27FC236}">
                <a16:creationId xmlns:a16="http://schemas.microsoft.com/office/drawing/2014/main" id="{6FE02457-58FA-4167-9B07-A548877C698B}"/>
              </a:ext>
            </a:extLst>
          </p:cNvPr>
          <p:cNvPicPr>
            <a:picLocks noChangeAspect="1"/>
          </p:cNvPicPr>
          <p:nvPr/>
        </p:nvPicPr>
        <p:blipFill>
          <a:blip r:embed="rId4"/>
          <a:stretch>
            <a:fillRect/>
          </a:stretch>
        </p:blipFill>
        <p:spPr>
          <a:xfrm>
            <a:off x="876767" y="2396841"/>
            <a:ext cx="4822555" cy="2712687"/>
          </a:xfrm>
          <a:prstGeom prst="rect">
            <a:avLst/>
          </a:prstGeom>
        </p:spPr>
      </p:pic>
      <p:graphicFrame>
        <p:nvGraphicFramePr>
          <p:cNvPr id="6" name="Diagram 5">
            <a:extLst>
              <a:ext uri="{FF2B5EF4-FFF2-40B4-BE49-F238E27FC236}">
                <a16:creationId xmlns:a16="http://schemas.microsoft.com/office/drawing/2014/main" id="{C67522F2-5E62-4512-AE87-2CEB68367F7E}"/>
              </a:ext>
            </a:extLst>
          </p:cNvPr>
          <p:cNvGraphicFramePr/>
          <p:nvPr/>
        </p:nvGraphicFramePr>
        <p:xfrm>
          <a:off x="380822" y="327595"/>
          <a:ext cx="5568619" cy="15099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Google Shape;94;p1">
            <a:extLst>
              <a:ext uri="{FF2B5EF4-FFF2-40B4-BE49-F238E27FC236}">
                <a16:creationId xmlns:a16="http://schemas.microsoft.com/office/drawing/2014/main" id="{207965B5-A093-FDC5-161B-66019D3FCFAF}"/>
              </a:ext>
            </a:extLst>
          </p:cNvPr>
          <p:cNvSpPr/>
          <p:nvPr/>
        </p:nvSpPr>
        <p:spPr>
          <a:xfrm>
            <a:off x="9593826" y="273313"/>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10">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83272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659788" y="415401"/>
            <a:ext cx="5640020" cy="85754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1. Customer group: understanding, profiling – EMPATHY MAP</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Google Shape;94;p1">
            <a:extLst>
              <a:ext uri="{FF2B5EF4-FFF2-40B4-BE49-F238E27FC236}">
                <a16:creationId xmlns:a16="http://schemas.microsoft.com/office/drawing/2014/main" id="{F5DCC104-FA0F-A958-A8E9-A10F7EC6B075}"/>
              </a:ext>
            </a:extLst>
          </p:cNvPr>
          <p:cNvSpPr/>
          <p:nvPr/>
        </p:nvSpPr>
        <p:spPr>
          <a:xfrm>
            <a:off x="9593826" y="273313"/>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4" name="Picture 3">
            <a:extLst>
              <a:ext uri="{FF2B5EF4-FFF2-40B4-BE49-F238E27FC236}">
                <a16:creationId xmlns:a16="http://schemas.microsoft.com/office/drawing/2014/main" id="{6466C53A-10B8-DA78-410C-D33C08E34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3449" y="1671483"/>
            <a:ext cx="7845101" cy="5186517"/>
          </a:xfrm>
          <a:prstGeom prst="rect">
            <a:avLst/>
          </a:prstGeom>
        </p:spPr>
      </p:pic>
    </p:spTree>
    <p:extLst>
      <p:ext uri="{BB962C8B-B14F-4D97-AF65-F5344CB8AC3E}">
        <p14:creationId xmlns:p14="http://schemas.microsoft.com/office/powerpoint/2010/main" val="313116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5"/>
          <p:cNvSpPr/>
          <p:nvPr/>
        </p:nvSpPr>
        <p:spPr>
          <a:xfrm>
            <a:off x="5486272" y="3210499"/>
            <a:ext cx="2126913" cy="2961701"/>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l="-62353" r="-62350"/>
            </a:stretch>
          </a:blipFill>
          <a:ln>
            <a:noFill/>
          </a:ln>
        </p:spPr>
        <p:txBody>
          <a:bodyPr spcFirstLastPara="1" wrap="square" lIns="60950" tIns="60950" rIns="60950" bIns="60950" anchor="ctr" anchorCtr="0">
            <a:noAutofit/>
          </a:bodyPr>
          <a:lstStyle/>
          <a:p>
            <a:endParaRPr sz="1200"/>
          </a:p>
        </p:txBody>
      </p:sp>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31755"/>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61" name="Google Shape;161;p5"/>
          <p:cNvSpPr txBox="1"/>
          <p:nvPr/>
        </p:nvSpPr>
        <p:spPr>
          <a:xfrm>
            <a:off x="182880" y="2001308"/>
            <a:ext cx="3306512" cy="1169551"/>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2. Value proposition</a:t>
            </a:r>
            <a:endParaRPr sz="4000" dirty="0"/>
          </a:p>
        </p:txBody>
      </p:sp>
      <p:sp>
        <p:nvSpPr>
          <p:cNvPr id="162" name="Google Shape;162;p5"/>
          <p:cNvSpPr txBox="1"/>
          <p:nvPr/>
        </p:nvSpPr>
        <p:spPr>
          <a:xfrm>
            <a:off x="275239" y="3345152"/>
            <a:ext cx="4638040" cy="1871474"/>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sym typeface="Nunito Sans"/>
              </a:rPr>
              <a:t>What does my product/service mean to the customer? </a:t>
            </a:r>
          </a:p>
          <a:p>
            <a:pPr>
              <a:lnSpc>
                <a:spcPct val="94972"/>
              </a:lnSpc>
            </a:pPr>
            <a:endParaRPr lang="hu-HU" sz="2400" b="1" dirty="0">
              <a:solidFill>
                <a:srgbClr val="487307"/>
              </a:solidFill>
              <a:latin typeface="Nunito Sans"/>
              <a:sym typeface="Nunito Sans"/>
            </a:endParaRPr>
          </a:p>
          <a:p>
            <a:pPr algn="just">
              <a:lnSpc>
                <a:spcPct val="94972"/>
              </a:lnSpc>
            </a:pPr>
            <a:r>
              <a:rPr lang="hu-HU" sz="1467" dirty="0"/>
              <a:t>Value proposition: the set of characteristics why </a:t>
            </a:r>
            <a:r>
              <a:rPr lang="hu-HU" sz="1467" b="1" dirty="0"/>
              <a:t>customers </a:t>
            </a:r>
          </a:p>
          <a:p>
            <a:pPr algn="just">
              <a:lnSpc>
                <a:spcPct val="94972"/>
              </a:lnSpc>
            </a:pPr>
            <a:r>
              <a:rPr lang="hu-HU" sz="1467" b="1" dirty="0"/>
              <a:t>1. will buy </a:t>
            </a:r>
          </a:p>
          <a:p>
            <a:pPr algn="just">
              <a:lnSpc>
                <a:spcPct val="94972"/>
              </a:lnSpc>
            </a:pPr>
            <a:r>
              <a:rPr lang="hu-HU" sz="1467" b="1" dirty="0"/>
              <a:t>2. will buy our product. </a:t>
            </a:r>
          </a:p>
          <a:p>
            <a:pPr>
              <a:lnSpc>
                <a:spcPct val="94972"/>
              </a:lnSpc>
            </a:pPr>
            <a:endParaRPr sz="1200" dirty="0"/>
          </a:p>
        </p:txBody>
      </p:sp>
      <p:pic>
        <p:nvPicPr>
          <p:cNvPr id="3" name="Kép 2">
            <a:extLst>
              <a:ext uri="{FF2B5EF4-FFF2-40B4-BE49-F238E27FC236}">
                <a16:creationId xmlns:a16="http://schemas.microsoft.com/office/drawing/2014/main" id="{A4AACD60-65D5-40B7-A0EC-6333B0BC9624}"/>
              </a:ext>
            </a:extLst>
          </p:cNvPr>
          <p:cNvPicPr>
            <a:picLocks noChangeAspect="1"/>
          </p:cNvPicPr>
          <p:nvPr/>
        </p:nvPicPr>
        <p:blipFill>
          <a:blip r:embed="rId5"/>
          <a:stretch>
            <a:fillRect/>
          </a:stretch>
        </p:blipFill>
        <p:spPr>
          <a:xfrm>
            <a:off x="3193100" y="154745"/>
            <a:ext cx="3902152" cy="260273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Szövegdoboz 3">
            <a:extLst>
              <a:ext uri="{FF2B5EF4-FFF2-40B4-BE49-F238E27FC236}">
                <a16:creationId xmlns:a16="http://schemas.microsoft.com/office/drawing/2014/main" id="{BBEBEA13-F363-4143-9C55-3806B5AED2DD}"/>
              </a:ext>
            </a:extLst>
          </p:cNvPr>
          <p:cNvSpPr txBox="1"/>
          <p:nvPr/>
        </p:nvSpPr>
        <p:spPr>
          <a:xfrm>
            <a:off x="3250605" y="6328272"/>
            <a:ext cx="2349272" cy="461665"/>
          </a:xfrm>
          <a:prstGeom prst="rect">
            <a:avLst/>
          </a:prstGeom>
          <a:noFill/>
        </p:spPr>
        <p:txBody>
          <a:bodyPr wrap="square" rtlCol="0">
            <a:spAutoFit/>
          </a:bodyPr>
          <a:lstStyle/>
          <a:p>
            <a:r>
              <a:rPr lang="hu-HU" sz="1200" dirty="0"/>
              <a:t>Source: nak.hu, agroinform.hu</a:t>
            </a:r>
          </a:p>
          <a:p>
            <a:r>
              <a:rPr lang="hu-HU" sz="1200" dirty="0"/>
              <a:t>mezesgergo.hu</a:t>
            </a:r>
          </a:p>
        </p:txBody>
      </p:sp>
      <p:pic>
        <p:nvPicPr>
          <p:cNvPr id="6" name="Kép 5">
            <a:extLst>
              <a:ext uri="{FF2B5EF4-FFF2-40B4-BE49-F238E27FC236}">
                <a16:creationId xmlns:a16="http://schemas.microsoft.com/office/drawing/2014/main" id="{E63B6241-DC34-4E8C-A5FC-3C9E3B00F05A}"/>
              </a:ext>
            </a:extLst>
          </p:cNvPr>
          <p:cNvPicPr>
            <a:picLocks noChangeAspect="1"/>
          </p:cNvPicPr>
          <p:nvPr/>
        </p:nvPicPr>
        <p:blipFill>
          <a:blip r:embed="rId6"/>
          <a:stretch>
            <a:fillRect/>
          </a:stretch>
        </p:blipFill>
        <p:spPr>
          <a:xfrm>
            <a:off x="8493013" y="254333"/>
            <a:ext cx="2266959" cy="3022612"/>
          </a:xfrm>
          <a:prstGeom prst="rect">
            <a:avLst/>
          </a:prstGeom>
          <a:effectLst>
            <a:outerShdw blurRad="50800" dist="38100" dir="2700000" algn="tl" rotWithShape="0">
              <a:prstClr val="black">
                <a:alpha val="40000"/>
              </a:prstClr>
            </a:outerShdw>
          </a:effectLst>
        </p:spPr>
      </p:pic>
      <p:pic>
        <p:nvPicPr>
          <p:cNvPr id="9" name="Kép 8">
            <a:extLst>
              <a:ext uri="{FF2B5EF4-FFF2-40B4-BE49-F238E27FC236}">
                <a16:creationId xmlns:a16="http://schemas.microsoft.com/office/drawing/2014/main" id="{BD4BDB94-457D-4874-9A8A-0F621C30E3A8}"/>
              </a:ext>
            </a:extLst>
          </p:cNvPr>
          <p:cNvPicPr>
            <a:picLocks noChangeAspect="1"/>
          </p:cNvPicPr>
          <p:nvPr/>
        </p:nvPicPr>
        <p:blipFill>
          <a:blip r:embed="rId7"/>
          <a:stretch>
            <a:fillRect/>
          </a:stretch>
        </p:blipFill>
        <p:spPr>
          <a:xfrm>
            <a:off x="8501337" y="3581056"/>
            <a:ext cx="3126093" cy="3182281"/>
          </a:xfrm>
          <a:prstGeom prst="rect">
            <a:avLst/>
          </a:prstGeom>
        </p:spPr>
      </p:pic>
      <p:sp>
        <p:nvSpPr>
          <p:cNvPr id="2" name="Google Shape;94;p1">
            <a:extLst>
              <a:ext uri="{FF2B5EF4-FFF2-40B4-BE49-F238E27FC236}">
                <a16:creationId xmlns:a16="http://schemas.microsoft.com/office/drawing/2014/main" id="{C498A5FE-0B91-B69B-6C73-68E9EB2F1A99}"/>
              </a:ext>
            </a:extLst>
          </p:cNvPr>
          <p:cNvSpPr/>
          <p:nvPr/>
        </p:nvSpPr>
        <p:spPr>
          <a:xfrm>
            <a:off x="5599877" y="6306319"/>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8">
              <a:alphaModFix/>
              <a:extLst>
                <a:ext uri="{28A0092B-C50C-407E-A947-70E740481C1C}">
                  <a14:useLocalDpi xmlns:a14="http://schemas.microsoft.com/office/drawing/2010/main" val="0"/>
                </a:ext>
              </a:extLst>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hu-HU" sz="1200"/>
          </a:p>
        </p:txBody>
      </p:sp>
      <p:sp>
        <p:nvSpPr>
          <p:cNvPr id="105" name="Google Shape;105;p2"/>
          <p:cNvSpPr/>
          <p:nvPr/>
        </p:nvSpPr>
        <p:spPr>
          <a:xfrm>
            <a:off x="685800" y="924628"/>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08" name="Google Shape;108;p2"/>
          <p:cNvSpPr/>
          <p:nvPr/>
        </p:nvSpPr>
        <p:spPr>
          <a:xfrm>
            <a:off x="1396526" y="3775079"/>
            <a:ext cx="2057396" cy="820999"/>
          </a:xfrm>
          <a:custGeom>
            <a:avLst/>
            <a:gdLst/>
            <a:ahLst/>
            <a:cxnLst/>
            <a:rect l="l" t="t" r="r" b="b"/>
            <a:pathLst>
              <a:path w="4147190" h="1729733" extrusionOk="0">
                <a:moveTo>
                  <a:pt x="0" y="0"/>
                </a:moveTo>
                <a:lnTo>
                  <a:pt x="4147190" y="0"/>
                </a:lnTo>
                <a:lnTo>
                  <a:pt x="4147190" y="1729733"/>
                </a:lnTo>
                <a:lnTo>
                  <a:pt x="0" y="1729733"/>
                </a:lnTo>
                <a:lnTo>
                  <a:pt x="0" y="0"/>
                </a:lnTo>
                <a:close/>
              </a:path>
            </a:pathLst>
          </a:custGeom>
          <a:blipFill rotWithShape="1">
            <a:blip r:embed="rId4">
              <a:alphaModFix/>
            </a:blip>
            <a:stretch>
              <a:fillRect/>
            </a:stretch>
          </a:blipFill>
          <a:ln>
            <a:noFill/>
          </a:ln>
        </p:spPr>
        <p:txBody>
          <a:bodyPr/>
          <a:lstStyle/>
          <a:p>
            <a:endParaRPr lang="hu-HU" sz="1200"/>
          </a:p>
        </p:txBody>
      </p: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5">
              <a:alphaModFix/>
            </a:blip>
            <a:stretch>
              <a:fillRect/>
            </a:stretch>
          </a:blipFill>
          <a:ln>
            <a:noFill/>
          </a:ln>
        </p:spPr>
        <p:txBody>
          <a:bodyPr/>
          <a:lstStyle/>
          <a:p>
            <a:endParaRPr lang="hu-HU" sz="1200"/>
          </a:p>
        </p:txBody>
      </p:sp>
      <p:sp>
        <p:nvSpPr>
          <p:cNvPr id="112" name="Google Shape;112;p2"/>
          <p:cNvSpPr txBox="1"/>
          <p:nvPr/>
        </p:nvSpPr>
        <p:spPr>
          <a:xfrm>
            <a:off x="6095249" y="3424214"/>
            <a:ext cx="4235721" cy="350865"/>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Presented by</a:t>
            </a:r>
            <a:r>
              <a:rPr lang="en-US" sz="2400" b="1" dirty="0">
                <a:solidFill>
                  <a:srgbClr val="487307"/>
                </a:solidFill>
                <a:latin typeface="Nunito Sans"/>
                <a:ea typeface="Nunito Sans"/>
                <a:cs typeface="Nunito Sans"/>
                <a:sym typeface="Nunito Sans"/>
              </a:rPr>
              <a:t>:</a:t>
            </a:r>
            <a:endParaRPr sz="1200" dirty="0"/>
          </a:p>
        </p:txBody>
      </p:sp>
      <p:sp>
        <p:nvSpPr>
          <p:cNvPr id="113" name="Google Shape;113;p2"/>
          <p:cNvSpPr txBox="1"/>
          <p:nvPr/>
        </p:nvSpPr>
        <p:spPr>
          <a:xfrm>
            <a:off x="1304926" y="1587904"/>
            <a:ext cx="4235721" cy="350865"/>
          </a:xfrm>
          <a:prstGeom prst="rect">
            <a:avLst/>
          </a:prstGeom>
          <a:noFill/>
          <a:ln>
            <a:noFill/>
          </a:ln>
        </p:spPr>
        <p:txBody>
          <a:bodyPr spcFirstLastPara="1" wrap="square" lIns="0" tIns="0" rIns="0" bIns="0" anchor="t" anchorCtr="0">
            <a:spAutoFit/>
          </a:bodyPr>
          <a:lstStyle/>
          <a:p>
            <a:pPr>
              <a:lnSpc>
                <a:spcPct val="94972"/>
              </a:lnSpc>
            </a:pPr>
            <a:r>
              <a:rPr lang="en-US" sz="2400" b="1" dirty="0">
                <a:solidFill>
                  <a:srgbClr val="487307"/>
                </a:solidFill>
                <a:latin typeface="Nunito Sans"/>
                <a:ea typeface="Nunito Sans"/>
                <a:cs typeface="Nunito Sans"/>
                <a:sym typeface="Nunito Sans"/>
              </a:rPr>
              <a:t>LEAP </a:t>
            </a:r>
            <a:r>
              <a:rPr lang="hu-HU" sz="2400" b="1" dirty="0">
                <a:solidFill>
                  <a:srgbClr val="487307"/>
                </a:solidFill>
                <a:latin typeface="Nunito Sans"/>
                <a:ea typeface="Nunito Sans"/>
                <a:cs typeface="Nunito Sans"/>
                <a:sym typeface="Nunito Sans"/>
              </a:rPr>
              <a:t>partnership</a:t>
            </a:r>
            <a:r>
              <a:rPr lang="en-US" sz="2400" b="1" dirty="0">
                <a:solidFill>
                  <a:srgbClr val="487307"/>
                </a:solidFill>
                <a:latin typeface="Nunito Sans"/>
                <a:ea typeface="Nunito Sans"/>
                <a:cs typeface="Nunito Sans"/>
                <a:sym typeface="Nunito Sans"/>
              </a:rPr>
              <a:t>:</a:t>
            </a:r>
            <a:endParaRPr sz="12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6029" y="2558459"/>
            <a:ext cx="1466851" cy="1466851"/>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9849" y="2047555"/>
            <a:ext cx="1881365" cy="1353136"/>
          </a:xfrm>
          <a:prstGeom prst="rect">
            <a:avLst/>
          </a:prstGeom>
        </p:spPr>
      </p:pic>
      <p:sp>
        <p:nvSpPr>
          <p:cNvPr id="4" name="TextBox 3"/>
          <p:cNvSpPr txBox="1"/>
          <p:nvPr/>
        </p:nvSpPr>
        <p:spPr>
          <a:xfrm>
            <a:off x="6029326" y="4025310"/>
            <a:ext cx="5334000" cy="461665"/>
          </a:xfrm>
          <a:prstGeom prst="rect">
            <a:avLst/>
          </a:prstGeom>
          <a:noFill/>
        </p:spPr>
        <p:txBody>
          <a:bodyPr wrap="square" rtlCol="0">
            <a:spAutoFit/>
          </a:bodyPr>
          <a:lstStyle/>
          <a:p>
            <a:pPr lvl="0"/>
            <a:r>
              <a:rPr lang="en-GB" sz="2400" b="1" dirty="0">
                <a:solidFill>
                  <a:srgbClr val="487307"/>
                </a:solidFill>
                <a:latin typeface="Nunito Sans"/>
                <a:ea typeface="Nunito Sans"/>
                <a:cs typeface="Nunito Sans"/>
              </a:rPr>
              <a:t>ZSUZSANNA SÁNDOR-MAJOROS</a:t>
            </a:r>
          </a:p>
        </p:txBody>
      </p:sp>
      <p:sp>
        <p:nvSpPr>
          <p:cNvPr id="5" name="Google Shape;94;p1">
            <a:extLst>
              <a:ext uri="{FF2B5EF4-FFF2-40B4-BE49-F238E27FC236}">
                <a16:creationId xmlns:a16="http://schemas.microsoft.com/office/drawing/2014/main" id="{23394F67-F955-9EE8-4E8E-D5C151A2BA64}"/>
              </a:ext>
            </a:extLst>
          </p:cNvPr>
          <p:cNvSpPr/>
          <p:nvPr/>
        </p:nvSpPr>
        <p:spPr>
          <a:xfrm>
            <a:off x="685800" y="358054"/>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8">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65773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182880" y="2001308"/>
            <a:ext cx="3306512" cy="1169551"/>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2. Value proposition</a:t>
            </a:r>
            <a:endParaRPr sz="4000" dirty="0"/>
          </a:p>
        </p:txBody>
      </p:sp>
      <p:sp>
        <p:nvSpPr>
          <p:cNvPr id="4" name="Szövegdoboz 3">
            <a:extLst>
              <a:ext uri="{FF2B5EF4-FFF2-40B4-BE49-F238E27FC236}">
                <a16:creationId xmlns:a16="http://schemas.microsoft.com/office/drawing/2014/main" id="{BBEBEA13-F363-4143-9C55-3806B5AED2DD}"/>
              </a:ext>
            </a:extLst>
          </p:cNvPr>
          <p:cNvSpPr txBox="1"/>
          <p:nvPr/>
        </p:nvSpPr>
        <p:spPr>
          <a:xfrm>
            <a:off x="3250605" y="6328272"/>
            <a:ext cx="2349272" cy="461665"/>
          </a:xfrm>
          <a:prstGeom prst="rect">
            <a:avLst/>
          </a:prstGeom>
          <a:noFill/>
        </p:spPr>
        <p:txBody>
          <a:bodyPr wrap="square" rtlCol="0">
            <a:spAutoFit/>
          </a:bodyPr>
          <a:lstStyle/>
          <a:p>
            <a:r>
              <a:rPr lang="hu-HU" sz="1200" dirty="0"/>
              <a:t>Source: promobil.hu, chilion.hu</a:t>
            </a:r>
          </a:p>
          <a:p>
            <a:r>
              <a:rPr lang="hu-HU" sz="1200" dirty="0"/>
              <a:t>mezesgergo.hu</a:t>
            </a:r>
          </a:p>
        </p:txBody>
      </p:sp>
      <p:pic>
        <p:nvPicPr>
          <p:cNvPr id="9" name="Kép 8">
            <a:extLst>
              <a:ext uri="{FF2B5EF4-FFF2-40B4-BE49-F238E27FC236}">
                <a16:creationId xmlns:a16="http://schemas.microsoft.com/office/drawing/2014/main" id="{BD4BDB94-457D-4874-9A8A-0F621C30E3A8}"/>
              </a:ext>
            </a:extLst>
          </p:cNvPr>
          <p:cNvPicPr>
            <a:picLocks noChangeAspect="1"/>
          </p:cNvPicPr>
          <p:nvPr/>
        </p:nvPicPr>
        <p:blipFill>
          <a:blip r:embed="rId4"/>
          <a:stretch>
            <a:fillRect/>
          </a:stretch>
        </p:blipFill>
        <p:spPr>
          <a:xfrm>
            <a:off x="4223977" y="246720"/>
            <a:ext cx="3126093" cy="3182281"/>
          </a:xfrm>
          <a:prstGeom prst="rect">
            <a:avLst/>
          </a:prstGeom>
        </p:spPr>
      </p:pic>
      <p:pic>
        <p:nvPicPr>
          <p:cNvPr id="5" name="Kép 4">
            <a:extLst>
              <a:ext uri="{FF2B5EF4-FFF2-40B4-BE49-F238E27FC236}">
                <a16:creationId xmlns:a16="http://schemas.microsoft.com/office/drawing/2014/main" id="{AB2CFE7A-49A1-4197-8AAF-1EED17A31D70}"/>
              </a:ext>
            </a:extLst>
          </p:cNvPr>
          <p:cNvPicPr>
            <a:picLocks noChangeAspect="1"/>
          </p:cNvPicPr>
          <p:nvPr/>
        </p:nvPicPr>
        <p:blipFill>
          <a:blip r:embed="rId5"/>
          <a:stretch>
            <a:fillRect/>
          </a:stretch>
        </p:blipFill>
        <p:spPr>
          <a:xfrm>
            <a:off x="7829877" y="547564"/>
            <a:ext cx="3767467" cy="2821965"/>
          </a:xfrm>
          <a:prstGeom prst="rect">
            <a:avLst/>
          </a:prstGeom>
        </p:spPr>
      </p:pic>
      <p:pic>
        <p:nvPicPr>
          <p:cNvPr id="8" name="Kép 7">
            <a:extLst>
              <a:ext uri="{FF2B5EF4-FFF2-40B4-BE49-F238E27FC236}">
                <a16:creationId xmlns:a16="http://schemas.microsoft.com/office/drawing/2014/main" id="{DEAE4A86-9B03-4729-87B9-408802308997}"/>
              </a:ext>
            </a:extLst>
          </p:cNvPr>
          <p:cNvPicPr>
            <a:picLocks noChangeAspect="1"/>
          </p:cNvPicPr>
          <p:nvPr/>
        </p:nvPicPr>
        <p:blipFill>
          <a:blip r:embed="rId6"/>
          <a:stretch>
            <a:fillRect/>
          </a:stretch>
        </p:blipFill>
        <p:spPr>
          <a:xfrm>
            <a:off x="7076440" y="3608636"/>
            <a:ext cx="3810000" cy="2540000"/>
          </a:xfrm>
          <a:prstGeom prst="rect">
            <a:avLst/>
          </a:prstGeom>
        </p:spPr>
      </p:pic>
      <p:sp>
        <p:nvSpPr>
          <p:cNvPr id="2" name="Google Shape;94;p1">
            <a:extLst>
              <a:ext uri="{FF2B5EF4-FFF2-40B4-BE49-F238E27FC236}">
                <a16:creationId xmlns:a16="http://schemas.microsoft.com/office/drawing/2014/main" id="{AAA80683-2339-AB39-F9A7-0BB8BB4451CC}"/>
              </a:ext>
            </a:extLst>
          </p:cNvPr>
          <p:cNvSpPr/>
          <p:nvPr/>
        </p:nvSpPr>
        <p:spPr>
          <a:xfrm>
            <a:off x="5787023" y="6342106"/>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
        <p:nvSpPr>
          <p:cNvPr id="6" name="Google Shape;162;p5">
            <a:extLst>
              <a:ext uri="{FF2B5EF4-FFF2-40B4-BE49-F238E27FC236}">
                <a16:creationId xmlns:a16="http://schemas.microsoft.com/office/drawing/2014/main" id="{0D27FBFE-E86D-5D38-A9F2-8DC70E224BD6}"/>
              </a:ext>
            </a:extLst>
          </p:cNvPr>
          <p:cNvSpPr txBox="1"/>
          <p:nvPr/>
        </p:nvSpPr>
        <p:spPr>
          <a:xfrm>
            <a:off x="182880" y="3488572"/>
            <a:ext cx="4638040" cy="1871474"/>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sym typeface="Nunito Sans"/>
              </a:rPr>
              <a:t>What does my product/service mean to the customer? </a:t>
            </a:r>
          </a:p>
          <a:p>
            <a:pPr>
              <a:lnSpc>
                <a:spcPct val="94972"/>
              </a:lnSpc>
            </a:pPr>
            <a:endParaRPr lang="hu-HU" sz="2400" b="1" dirty="0">
              <a:solidFill>
                <a:srgbClr val="487307"/>
              </a:solidFill>
              <a:latin typeface="Nunito Sans"/>
              <a:sym typeface="Nunito Sans"/>
            </a:endParaRPr>
          </a:p>
          <a:p>
            <a:pPr algn="just">
              <a:lnSpc>
                <a:spcPct val="94972"/>
              </a:lnSpc>
            </a:pPr>
            <a:r>
              <a:rPr lang="hu-HU" sz="1467" dirty="0"/>
              <a:t>Value proposition: the set of characteristics why </a:t>
            </a:r>
            <a:r>
              <a:rPr lang="hu-HU" sz="1467" b="1" dirty="0"/>
              <a:t>customers </a:t>
            </a:r>
          </a:p>
          <a:p>
            <a:pPr algn="just">
              <a:lnSpc>
                <a:spcPct val="94972"/>
              </a:lnSpc>
            </a:pPr>
            <a:r>
              <a:rPr lang="hu-HU" sz="1467" b="1" dirty="0"/>
              <a:t>1. will buy </a:t>
            </a:r>
          </a:p>
          <a:p>
            <a:pPr algn="just">
              <a:lnSpc>
                <a:spcPct val="94972"/>
              </a:lnSpc>
            </a:pPr>
            <a:r>
              <a:rPr lang="hu-HU" sz="1467" b="1" dirty="0"/>
              <a:t>2. will buy our product. </a:t>
            </a:r>
          </a:p>
          <a:p>
            <a:pPr>
              <a:lnSpc>
                <a:spcPct val="94972"/>
              </a:lnSpc>
            </a:pPr>
            <a:endParaRPr sz="1200" dirty="0"/>
          </a:p>
        </p:txBody>
      </p:sp>
    </p:spTree>
    <p:extLst>
      <p:ext uri="{BB962C8B-B14F-4D97-AF65-F5344CB8AC3E}">
        <p14:creationId xmlns:p14="http://schemas.microsoft.com/office/powerpoint/2010/main" val="1929545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68" b="-360191"/>
            </a:stretch>
          </a:blipFill>
          <a:ln>
            <a:noFill/>
          </a:ln>
        </p:spPr>
        <p:txBody>
          <a:bodyPr/>
          <a:lstStyle/>
          <a:p>
            <a:endParaRPr lang="hu-HU" sz="1200" dirty="0"/>
          </a:p>
        </p:txBody>
      </p:sp>
      <p:sp>
        <p:nvSpPr>
          <p:cNvPr id="125" name="Google Shape;125;p3"/>
          <p:cNvSpPr txBox="1"/>
          <p:nvPr/>
        </p:nvSpPr>
        <p:spPr>
          <a:xfrm>
            <a:off x="-594958" y="1092820"/>
            <a:ext cx="10903975" cy="584775"/>
          </a:xfrm>
          <a:prstGeom prst="rect">
            <a:avLst/>
          </a:prstGeom>
          <a:noFill/>
          <a:ln>
            <a:noFill/>
          </a:ln>
        </p:spPr>
        <p:txBody>
          <a:bodyPr spcFirstLastPara="1" wrap="square" lIns="0" tIns="0" rIns="0" bIns="0" anchor="t" anchorCtr="0">
            <a:spAutoFit/>
          </a:bodyPr>
          <a:lstStyle/>
          <a:p>
            <a:pPr algn="ctr">
              <a:lnSpc>
                <a:spcPct val="95000"/>
              </a:lnSpc>
            </a:pPr>
            <a:r>
              <a:rPr lang="hu-HU" sz="4000" b="1" dirty="0">
                <a:solidFill>
                  <a:srgbClr val="141414"/>
                </a:solidFill>
                <a:latin typeface="Nunito Sans Black"/>
                <a:ea typeface="Nunito Sans Black"/>
                <a:cs typeface="Nunito Sans Black"/>
                <a:sym typeface="Nunito Sans Black"/>
              </a:rPr>
              <a:t>2. Elements of the value proposition</a:t>
            </a:r>
            <a:endParaRPr sz="4000" dirty="0"/>
          </a:p>
        </p:txBody>
      </p:sp>
      <p:sp>
        <p:nvSpPr>
          <p:cNvPr id="126" name="Google Shape;126;p3"/>
          <p:cNvSpPr txBox="1"/>
          <p:nvPr/>
        </p:nvSpPr>
        <p:spPr>
          <a:xfrm>
            <a:off x="2719611" y="2222155"/>
            <a:ext cx="1935528" cy="552202"/>
          </a:xfrm>
          <a:prstGeom prst="rect">
            <a:avLst/>
          </a:prstGeom>
          <a:noFill/>
          <a:ln>
            <a:noFill/>
          </a:ln>
        </p:spPr>
        <p:txBody>
          <a:bodyPr spcFirstLastPara="1" wrap="square" lIns="0" tIns="0" rIns="0" bIns="0" anchor="t" anchorCtr="0">
            <a:spAutoFit/>
          </a:bodyPr>
          <a:lstStyle/>
          <a:p>
            <a:pPr algn="just">
              <a:lnSpc>
                <a:spcPct val="116999"/>
              </a:lnSpc>
            </a:pPr>
            <a:r>
              <a:rPr lang="en-US" sz="3067" b="1" dirty="0">
                <a:solidFill>
                  <a:srgbClr val="FFFFFF"/>
                </a:solidFill>
                <a:latin typeface="Nunito Sans Black"/>
                <a:ea typeface="Nunito Sans Black"/>
                <a:cs typeface="Nunito Sans Black"/>
                <a:sym typeface="Nunito Sans Black"/>
              </a:rPr>
              <a:t>01.</a:t>
            </a:r>
            <a:endParaRPr sz="1200" dirty="0"/>
          </a:p>
        </p:txBody>
      </p:sp>
      <p:sp>
        <p:nvSpPr>
          <p:cNvPr id="127" name="Google Shape;127;p3"/>
          <p:cNvSpPr txBox="1"/>
          <p:nvPr/>
        </p:nvSpPr>
        <p:spPr>
          <a:xfrm>
            <a:off x="6164671" y="3687805"/>
            <a:ext cx="1948397"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a:solidFill>
                  <a:srgbClr val="FFFFFF"/>
                </a:solidFill>
                <a:latin typeface="Nunito Sans Black"/>
                <a:ea typeface="Nunito Sans Black"/>
                <a:cs typeface="Nunito Sans Black"/>
                <a:sym typeface="Nunito Sans Black"/>
              </a:rPr>
              <a:t>04.</a:t>
            </a:r>
            <a:endParaRPr sz="1200"/>
          </a:p>
        </p:txBody>
      </p:sp>
      <p:sp>
        <p:nvSpPr>
          <p:cNvPr id="128" name="Google Shape;128;p3"/>
          <p:cNvSpPr txBox="1"/>
          <p:nvPr/>
        </p:nvSpPr>
        <p:spPr>
          <a:xfrm>
            <a:off x="2732311" y="4238808"/>
            <a:ext cx="2698737" cy="624017"/>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Value proposition, customer segments and target market</a:t>
            </a:r>
            <a:endParaRPr sz="1733" dirty="0"/>
          </a:p>
        </p:txBody>
      </p:sp>
      <p:sp>
        <p:nvSpPr>
          <p:cNvPr id="129" name="Google Shape;129;p3"/>
          <p:cNvSpPr txBox="1"/>
          <p:nvPr/>
        </p:nvSpPr>
        <p:spPr>
          <a:xfrm>
            <a:off x="2719611" y="3687805"/>
            <a:ext cx="1935528"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a:solidFill>
                  <a:srgbClr val="FFFFFF"/>
                </a:solidFill>
                <a:latin typeface="Nunito Sans Black"/>
                <a:ea typeface="Nunito Sans Black"/>
                <a:cs typeface="Nunito Sans Black"/>
                <a:sym typeface="Nunito Sans Black"/>
              </a:rPr>
              <a:t>02.</a:t>
            </a:r>
            <a:endParaRPr sz="1200"/>
          </a:p>
        </p:txBody>
      </p:sp>
      <p:sp>
        <p:nvSpPr>
          <p:cNvPr id="130" name="Google Shape;130;p3"/>
          <p:cNvSpPr txBox="1"/>
          <p:nvPr/>
        </p:nvSpPr>
        <p:spPr>
          <a:xfrm>
            <a:off x="6089650" y="1955640"/>
            <a:ext cx="1948397"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dirty="0">
                <a:solidFill>
                  <a:srgbClr val="FFFFFF"/>
                </a:solidFill>
                <a:latin typeface="Nunito Sans Black"/>
                <a:ea typeface="Nunito Sans Black"/>
                <a:cs typeface="Nunito Sans Black"/>
                <a:sym typeface="Nunito Sans Black"/>
              </a:rPr>
              <a:t>03.</a:t>
            </a:r>
            <a:endParaRPr sz="1200" dirty="0"/>
          </a:p>
        </p:txBody>
      </p:sp>
      <p:sp>
        <p:nvSpPr>
          <p:cNvPr id="131" name="Google Shape;131;p3"/>
          <p:cNvSpPr txBox="1"/>
          <p:nvPr/>
        </p:nvSpPr>
        <p:spPr>
          <a:xfrm>
            <a:off x="2732311" y="2733966"/>
            <a:ext cx="2698737" cy="312008"/>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Business model, business plan</a:t>
            </a:r>
            <a:endParaRPr sz="1733" dirty="0"/>
          </a:p>
        </p:txBody>
      </p:sp>
      <p:sp>
        <p:nvSpPr>
          <p:cNvPr id="132" name="Google Shape;132;p3"/>
          <p:cNvSpPr txBox="1"/>
          <p:nvPr/>
        </p:nvSpPr>
        <p:spPr>
          <a:xfrm>
            <a:off x="6075391" y="2412956"/>
            <a:ext cx="2698737" cy="864276"/>
          </a:xfrm>
          <a:prstGeom prst="rect">
            <a:avLst/>
          </a:prstGeom>
          <a:noFill/>
          <a:ln>
            <a:noFill/>
          </a:ln>
        </p:spPr>
        <p:txBody>
          <a:bodyPr spcFirstLastPara="1" wrap="square" lIns="0" tIns="0" rIns="0" bIns="0" anchor="t" anchorCtr="0">
            <a:spAutoFit/>
          </a:bodyPr>
          <a:lstStyle/>
          <a:p>
            <a:pPr>
              <a:lnSpc>
                <a:spcPct val="116999"/>
              </a:lnSpc>
            </a:pPr>
            <a:r>
              <a:rPr lang="hu-HU" sz="1600" b="1" dirty="0">
                <a:solidFill>
                  <a:srgbClr val="FFFFFF"/>
                </a:solidFill>
                <a:latin typeface="Nunito Sans"/>
                <a:ea typeface="Nunito Sans"/>
                <a:cs typeface="Nunito Sans"/>
                <a:sym typeface="Nunito Sans"/>
              </a:rPr>
              <a:t>Customer relationships, channels, resources and activities</a:t>
            </a:r>
            <a:endParaRPr sz="1600" dirty="0"/>
          </a:p>
        </p:txBody>
      </p:sp>
      <p:sp>
        <p:nvSpPr>
          <p:cNvPr id="133" name="Google Shape;133;p3"/>
          <p:cNvSpPr txBox="1"/>
          <p:nvPr/>
        </p:nvSpPr>
        <p:spPr>
          <a:xfrm>
            <a:off x="6107780" y="4251509"/>
            <a:ext cx="2698737" cy="936025"/>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Partner relationships</a:t>
            </a:r>
            <a:endParaRPr lang="hu-HU" sz="1733" b="1" dirty="0">
              <a:solidFill>
                <a:srgbClr val="FFFFFF"/>
              </a:solidFill>
              <a:latin typeface="Nunito Sans"/>
              <a:sym typeface="Nunito Sans"/>
            </a:endParaRPr>
          </a:p>
          <a:p>
            <a:pPr>
              <a:lnSpc>
                <a:spcPct val="116999"/>
              </a:lnSpc>
            </a:pPr>
            <a:r>
              <a:rPr lang="hu-HU" sz="1733" b="1" dirty="0">
                <a:solidFill>
                  <a:srgbClr val="FFFFFF"/>
                </a:solidFill>
                <a:latin typeface="Nunito Sans"/>
                <a:sym typeface="Nunito Sans"/>
              </a:rPr>
              <a:t>Cost plan and revenue structure</a:t>
            </a:r>
            <a:endParaRPr sz="1733" dirty="0"/>
          </a:p>
        </p:txBody>
      </p:sp>
      <p:sp>
        <p:nvSpPr>
          <p:cNvPr id="135" name="Google Shape;135;p3"/>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24" name="Rectangle 12">
            <a:extLst>
              <a:ext uri="{FF2B5EF4-FFF2-40B4-BE49-F238E27FC236}">
                <a16:creationId xmlns:a16="http://schemas.microsoft.com/office/drawing/2014/main" id="{D4B4A149-FE24-4165-A72D-1BADF784BA32}"/>
              </a:ext>
            </a:extLst>
          </p:cNvPr>
          <p:cNvSpPr/>
          <p:nvPr/>
        </p:nvSpPr>
        <p:spPr>
          <a:xfrm>
            <a:off x="342022" y="3272864"/>
            <a:ext cx="1572622" cy="772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Risk mitigation</a:t>
            </a:r>
          </a:p>
        </p:txBody>
      </p:sp>
      <p:sp>
        <p:nvSpPr>
          <p:cNvPr id="25" name="Rectangle 13">
            <a:extLst>
              <a:ext uri="{FF2B5EF4-FFF2-40B4-BE49-F238E27FC236}">
                <a16:creationId xmlns:a16="http://schemas.microsoft.com/office/drawing/2014/main" id="{AF231B4D-D35A-4878-B911-8E0E6A33A887}"/>
              </a:ext>
            </a:extLst>
          </p:cNvPr>
          <p:cNvSpPr/>
          <p:nvPr/>
        </p:nvSpPr>
        <p:spPr>
          <a:xfrm>
            <a:off x="405604" y="4422957"/>
            <a:ext cx="1572622" cy="874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Availability</a:t>
            </a:r>
          </a:p>
        </p:txBody>
      </p:sp>
      <p:sp>
        <p:nvSpPr>
          <p:cNvPr id="26" name="Rectangle 14">
            <a:extLst>
              <a:ext uri="{FF2B5EF4-FFF2-40B4-BE49-F238E27FC236}">
                <a16:creationId xmlns:a16="http://schemas.microsoft.com/office/drawing/2014/main" id="{28737EAD-EE3C-4C5D-A423-B65FB006B8C8}"/>
              </a:ext>
            </a:extLst>
          </p:cNvPr>
          <p:cNvSpPr/>
          <p:nvPr/>
        </p:nvSpPr>
        <p:spPr>
          <a:xfrm>
            <a:off x="2871625" y="4487445"/>
            <a:ext cx="1676991" cy="751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Ease of use</a:t>
            </a:r>
          </a:p>
        </p:txBody>
      </p:sp>
      <p:sp>
        <p:nvSpPr>
          <p:cNvPr id="27" name="Rectangle 15">
            <a:extLst>
              <a:ext uri="{FF2B5EF4-FFF2-40B4-BE49-F238E27FC236}">
                <a16:creationId xmlns:a16="http://schemas.microsoft.com/office/drawing/2014/main" id="{C75DE346-0E16-4799-A903-591FA25A4D04}"/>
              </a:ext>
            </a:extLst>
          </p:cNvPr>
          <p:cNvSpPr/>
          <p:nvPr/>
        </p:nvSpPr>
        <p:spPr>
          <a:xfrm>
            <a:off x="5414547" y="4396693"/>
            <a:ext cx="1800996" cy="998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Sense of support, principles</a:t>
            </a:r>
          </a:p>
        </p:txBody>
      </p:sp>
      <p:sp>
        <p:nvSpPr>
          <p:cNvPr id="28" name="Rectangle 16">
            <a:extLst>
              <a:ext uri="{FF2B5EF4-FFF2-40B4-BE49-F238E27FC236}">
                <a16:creationId xmlns:a16="http://schemas.microsoft.com/office/drawing/2014/main" id="{F06AF943-30A1-4F86-BB2B-6EC133E1B617}"/>
              </a:ext>
            </a:extLst>
          </p:cNvPr>
          <p:cNvSpPr/>
          <p:nvPr/>
        </p:nvSpPr>
        <p:spPr>
          <a:xfrm>
            <a:off x="8095302" y="4530985"/>
            <a:ext cx="1422430" cy="697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a:t>
            </a:r>
          </a:p>
        </p:txBody>
      </p:sp>
      <p:sp>
        <p:nvSpPr>
          <p:cNvPr id="29" name="Rectangle 17">
            <a:extLst>
              <a:ext uri="{FF2B5EF4-FFF2-40B4-BE49-F238E27FC236}">
                <a16:creationId xmlns:a16="http://schemas.microsoft.com/office/drawing/2014/main" id="{FA71D2AB-E164-4C5F-952E-A6BEA13B0796}"/>
              </a:ext>
            </a:extLst>
          </p:cNvPr>
          <p:cNvSpPr/>
          <p:nvPr/>
        </p:nvSpPr>
        <p:spPr>
          <a:xfrm>
            <a:off x="2871626" y="3224347"/>
            <a:ext cx="1572622" cy="864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Performance</a:t>
            </a:r>
          </a:p>
        </p:txBody>
      </p:sp>
      <p:sp>
        <p:nvSpPr>
          <p:cNvPr id="30" name="Rectangle 18">
            <a:extLst>
              <a:ext uri="{FF2B5EF4-FFF2-40B4-BE49-F238E27FC236}">
                <a16:creationId xmlns:a16="http://schemas.microsoft.com/office/drawing/2014/main" id="{150F2C89-533E-47B6-90FC-2CB864F01125}"/>
              </a:ext>
            </a:extLst>
          </p:cNvPr>
          <p:cNvSpPr/>
          <p:nvPr/>
        </p:nvSpPr>
        <p:spPr>
          <a:xfrm>
            <a:off x="5390181" y="3251414"/>
            <a:ext cx="1825363" cy="840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Customisability</a:t>
            </a:r>
          </a:p>
        </p:txBody>
      </p:sp>
      <p:sp>
        <p:nvSpPr>
          <p:cNvPr id="31" name="Rectangle 19">
            <a:extLst>
              <a:ext uri="{FF2B5EF4-FFF2-40B4-BE49-F238E27FC236}">
                <a16:creationId xmlns:a16="http://schemas.microsoft.com/office/drawing/2014/main" id="{00FBD4BC-5CDB-420E-B933-58B1840DB9F6}"/>
              </a:ext>
            </a:extLst>
          </p:cNvPr>
          <p:cNvSpPr/>
          <p:nvPr/>
        </p:nvSpPr>
        <p:spPr>
          <a:xfrm>
            <a:off x="7970310" y="3305059"/>
            <a:ext cx="1602095" cy="800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Reliability</a:t>
            </a:r>
          </a:p>
        </p:txBody>
      </p:sp>
      <p:sp>
        <p:nvSpPr>
          <p:cNvPr id="32" name="Rectangle 20">
            <a:extLst>
              <a:ext uri="{FF2B5EF4-FFF2-40B4-BE49-F238E27FC236}">
                <a16:creationId xmlns:a16="http://schemas.microsoft.com/office/drawing/2014/main" id="{AF23212B-D660-4FE1-9828-36A0FF2E34BA}"/>
              </a:ext>
            </a:extLst>
          </p:cNvPr>
          <p:cNvSpPr/>
          <p:nvPr/>
        </p:nvSpPr>
        <p:spPr>
          <a:xfrm>
            <a:off x="2768394" y="2126268"/>
            <a:ext cx="1813645" cy="751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Brand, status</a:t>
            </a:r>
          </a:p>
        </p:txBody>
      </p:sp>
      <p:sp>
        <p:nvSpPr>
          <p:cNvPr id="33" name="Rectangle 21">
            <a:extLst>
              <a:ext uri="{FF2B5EF4-FFF2-40B4-BE49-F238E27FC236}">
                <a16:creationId xmlns:a16="http://schemas.microsoft.com/office/drawing/2014/main" id="{5957B96D-F1E8-4E84-87E5-7C630FEC7CC4}"/>
              </a:ext>
            </a:extLst>
          </p:cNvPr>
          <p:cNvSpPr/>
          <p:nvPr/>
        </p:nvSpPr>
        <p:spPr>
          <a:xfrm>
            <a:off x="5299482" y="2126551"/>
            <a:ext cx="2054665" cy="798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Price</a:t>
            </a:r>
          </a:p>
        </p:txBody>
      </p:sp>
      <p:sp>
        <p:nvSpPr>
          <p:cNvPr id="34" name="Rectangle 22">
            <a:extLst>
              <a:ext uri="{FF2B5EF4-FFF2-40B4-BE49-F238E27FC236}">
                <a16:creationId xmlns:a16="http://schemas.microsoft.com/office/drawing/2014/main" id="{4EA5B0AE-6F1C-45C3-9EC5-2ACBB16D789C}"/>
              </a:ext>
            </a:extLst>
          </p:cNvPr>
          <p:cNvSpPr/>
          <p:nvPr/>
        </p:nvSpPr>
        <p:spPr>
          <a:xfrm>
            <a:off x="7934838" y="2088168"/>
            <a:ext cx="1678581" cy="84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New</a:t>
            </a:r>
          </a:p>
        </p:txBody>
      </p:sp>
      <p:sp>
        <p:nvSpPr>
          <p:cNvPr id="35" name="Rectangle 23">
            <a:extLst>
              <a:ext uri="{FF2B5EF4-FFF2-40B4-BE49-F238E27FC236}">
                <a16:creationId xmlns:a16="http://schemas.microsoft.com/office/drawing/2014/main" id="{A6B6B381-14AB-4C53-A893-3BA7830D763D}"/>
              </a:ext>
            </a:extLst>
          </p:cNvPr>
          <p:cNvSpPr/>
          <p:nvPr/>
        </p:nvSpPr>
        <p:spPr>
          <a:xfrm>
            <a:off x="385192" y="2060410"/>
            <a:ext cx="1593034" cy="882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Design</a:t>
            </a:r>
          </a:p>
        </p:txBody>
      </p:sp>
      <p:sp>
        <p:nvSpPr>
          <p:cNvPr id="3" name="Szövegdoboz 2">
            <a:extLst>
              <a:ext uri="{FF2B5EF4-FFF2-40B4-BE49-F238E27FC236}">
                <a16:creationId xmlns:a16="http://schemas.microsoft.com/office/drawing/2014/main" id="{C179C76B-5597-4F3F-AD12-31B68F89792D}"/>
              </a:ext>
            </a:extLst>
          </p:cNvPr>
          <p:cNvSpPr txBox="1"/>
          <p:nvPr/>
        </p:nvSpPr>
        <p:spPr>
          <a:xfrm>
            <a:off x="1632762" y="5844481"/>
            <a:ext cx="7511238" cy="625684"/>
          </a:xfrm>
          <a:prstGeom prst="rect">
            <a:avLst/>
          </a:prstGeom>
          <a:noFill/>
        </p:spPr>
        <p:txBody>
          <a:bodyPr wrap="square" rtlCol="0">
            <a:spAutoFit/>
          </a:bodyPr>
          <a:lstStyle/>
          <a:p>
            <a:pPr algn="ctr"/>
            <a:r>
              <a:rPr lang="hu-HU" sz="1733" b="1" i="1" dirty="0">
                <a:solidFill>
                  <a:schemeClr val="bg1"/>
                </a:solidFill>
              </a:rPr>
              <a:t>How do these factors manifest themselves in your product or service? </a:t>
            </a:r>
          </a:p>
        </p:txBody>
      </p:sp>
      <p:sp>
        <p:nvSpPr>
          <p:cNvPr id="4" name="Felhő 3">
            <a:extLst>
              <a:ext uri="{FF2B5EF4-FFF2-40B4-BE49-F238E27FC236}">
                <a16:creationId xmlns:a16="http://schemas.microsoft.com/office/drawing/2014/main" id="{71C4C2FC-078A-46C3-B384-C0EEFF858BED}"/>
              </a:ext>
            </a:extLst>
          </p:cNvPr>
          <p:cNvSpPr/>
          <p:nvPr/>
        </p:nvSpPr>
        <p:spPr>
          <a:xfrm>
            <a:off x="9897780" y="3534313"/>
            <a:ext cx="2153920" cy="1554510"/>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600" dirty="0"/>
              <a:t>How good is the value proposition? </a:t>
            </a:r>
          </a:p>
        </p:txBody>
      </p:sp>
      <p:sp>
        <p:nvSpPr>
          <p:cNvPr id="2" name="Google Shape;94;p1">
            <a:extLst>
              <a:ext uri="{FF2B5EF4-FFF2-40B4-BE49-F238E27FC236}">
                <a16:creationId xmlns:a16="http://schemas.microsoft.com/office/drawing/2014/main" id="{F89712EB-11D1-0F32-42AF-ED99D8FFD2D0}"/>
              </a:ext>
            </a:extLst>
          </p:cNvPr>
          <p:cNvSpPr/>
          <p:nvPr/>
        </p:nvSpPr>
        <p:spPr>
          <a:xfrm>
            <a:off x="342022" y="198629"/>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41420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p:nvPr/>
        </p:nvSpPr>
        <p:spPr>
          <a:xfrm>
            <a:off x="8318001" y="685800"/>
            <a:ext cx="4117155" cy="5486400"/>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79" name="Google Shape;179;p6"/>
          <p:cNvCxnSpPr/>
          <p:nvPr/>
        </p:nvCxnSpPr>
        <p:spPr>
          <a:xfrm rot="5400000">
            <a:off x="6248028" y="2075443"/>
            <a:ext cx="381005" cy="0"/>
          </a:xfrm>
          <a:prstGeom prst="straightConnector1">
            <a:avLst/>
          </a:prstGeom>
          <a:noFill/>
          <a:ln w="76200" cap="rnd" cmpd="sng">
            <a:solidFill>
              <a:srgbClr val="FFFFFF"/>
            </a:solidFill>
            <a:prstDash val="solid"/>
            <a:round/>
            <a:headEnd type="none" w="sm" len="sm"/>
            <a:tailEnd type="stealth" w="med" len="med"/>
          </a:ln>
        </p:spPr>
      </p:cxnSp>
      <p:sp>
        <p:nvSpPr>
          <p:cNvPr id="181" name="Google Shape;181;p6"/>
          <p:cNvSpPr/>
          <p:nvPr/>
        </p:nvSpPr>
        <p:spPr>
          <a:xfrm>
            <a:off x="11077083" y="5633964"/>
            <a:ext cx="1114917" cy="1076472"/>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grpSp>
        <p:nvGrpSpPr>
          <p:cNvPr id="14" name="Group 24">
            <a:extLst>
              <a:ext uri="{FF2B5EF4-FFF2-40B4-BE49-F238E27FC236}">
                <a16:creationId xmlns:a16="http://schemas.microsoft.com/office/drawing/2014/main" id="{EFD048F4-0FC9-4BE5-B74B-77E19172EB6F}"/>
              </a:ext>
            </a:extLst>
          </p:cNvPr>
          <p:cNvGrpSpPr/>
          <p:nvPr/>
        </p:nvGrpSpPr>
        <p:grpSpPr>
          <a:xfrm>
            <a:off x="1079741" y="1606438"/>
            <a:ext cx="9844301" cy="4834880"/>
            <a:chOff x="932360" y="3210610"/>
            <a:chExt cx="7128792" cy="3508703"/>
          </a:xfrm>
        </p:grpSpPr>
        <p:pic>
          <p:nvPicPr>
            <p:cNvPr id="15" name="Picture 25">
              <a:extLst>
                <a:ext uri="{FF2B5EF4-FFF2-40B4-BE49-F238E27FC236}">
                  <a16:creationId xmlns:a16="http://schemas.microsoft.com/office/drawing/2014/main" id="{97C7C2FB-5DC4-458E-B865-9CE31F988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360" y="3210610"/>
              <a:ext cx="7128792" cy="3508703"/>
            </a:xfrm>
            <a:prstGeom prst="rect">
              <a:avLst/>
            </a:prstGeom>
          </p:spPr>
        </p:pic>
        <p:sp>
          <p:nvSpPr>
            <p:cNvPr id="16" name="Rectangle 26">
              <a:extLst>
                <a:ext uri="{FF2B5EF4-FFF2-40B4-BE49-F238E27FC236}">
                  <a16:creationId xmlns:a16="http://schemas.microsoft.com/office/drawing/2014/main" id="{17AD48AA-05D1-4709-BD2F-AAF4DD32A442}"/>
                </a:ext>
              </a:extLst>
            </p:cNvPr>
            <p:cNvSpPr/>
            <p:nvPr/>
          </p:nvSpPr>
          <p:spPr>
            <a:xfrm>
              <a:off x="2077578" y="3564607"/>
              <a:ext cx="1887441"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Providing profit, benefit or advantage</a:t>
              </a:r>
            </a:p>
          </p:txBody>
        </p:sp>
        <p:sp>
          <p:nvSpPr>
            <p:cNvPr id="17" name="Rectangle 27">
              <a:extLst>
                <a:ext uri="{FF2B5EF4-FFF2-40B4-BE49-F238E27FC236}">
                  <a16:creationId xmlns:a16="http://schemas.microsoft.com/office/drawing/2014/main" id="{FDACEF21-DB58-40C3-8BB4-233F0B36627D}"/>
                </a:ext>
              </a:extLst>
            </p:cNvPr>
            <p:cNvSpPr/>
            <p:nvPr/>
          </p:nvSpPr>
          <p:spPr>
            <a:xfrm>
              <a:off x="1043144" y="4438598"/>
              <a:ext cx="1152592"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Products/services</a:t>
              </a:r>
            </a:p>
          </p:txBody>
        </p:sp>
        <p:sp>
          <p:nvSpPr>
            <p:cNvPr id="18" name="Rectangle 28">
              <a:extLst>
                <a:ext uri="{FF2B5EF4-FFF2-40B4-BE49-F238E27FC236}">
                  <a16:creationId xmlns:a16="http://schemas.microsoft.com/office/drawing/2014/main" id="{A71899F2-0340-4204-B5D9-3C5742AB1741}"/>
                </a:ext>
              </a:extLst>
            </p:cNvPr>
            <p:cNvSpPr/>
            <p:nvPr/>
          </p:nvSpPr>
          <p:spPr>
            <a:xfrm>
              <a:off x="2479766" y="5350111"/>
              <a:ext cx="1696449" cy="351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Pain relief</a:t>
              </a:r>
            </a:p>
          </p:txBody>
        </p:sp>
        <p:sp>
          <p:nvSpPr>
            <p:cNvPr id="19" name="Rectangle 29">
              <a:extLst>
                <a:ext uri="{FF2B5EF4-FFF2-40B4-BE49-F238E27FC236}">
                  <a16:creationId xmlns:a16="http://schemas.microsoft.com/office/drawing/2014/main" id="{ABF77A5E-1717-4278-88E7-AF7CF93EE69B}"/>
                </a:ext>
              </a:extLst>
            </p:cNvPr>
            <p:cNvSpPr/>
            <p:nvPr/>
          </p:nvSpPr>
          <p:spPr>
            <a:xfrm>
              <a:off x="6743823" y="4567600"/>
              <a:ext cx="1169662" cy="32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Tasks</a:t>
              </a:r>
            </a:p>
          </p:txBody>
        </p:sp>
        <p:sp>
          <p:nvSpPr>
            <p:cNvPr id="20" name="Rectangle 30">
              <a:extLst>
                <a:ext uri="{FF2B5EF4-FFF2-40B4-BE49-F238E27FC236}">
                  <a16:creationId xmlns:a16="http://schemas.microsoft.com/office/drawing/2014/main" id="{0D673938-3710-4253-9E7D-0812C6531FCC}"/>
                </a:ext>
              </a:extLst>
            </p:cNvPr>
            <p:cNvSpPr/>
            <p:nvPr/>
          </p:nvSpPr>
          <p:spPr>
            <a:xfrm>
              <a:off x="5006741" y="5463226"/>
              <a:ext cx="1653492" cy="234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Pains, fears</a:t>
              </a:r>
            </a:p>
          </p:txBody>
        </p:sp>
        <p:sp>
          <p:nvSpPr>
            <p:cNvPr id="21" name="Rectangle 31">
              <a:extLst>
                <a:ext uri="{FF2B5EF4-FFF2-40B4-BE49-F238E27FC236}">
                  <a16:creationId xmlns:a16="http://schemas.microsoft.com/office/drawing/2014/main" id="{E1763CA7-32E6-47CD-9CF5-EE45769CC69A}"/>
                </a:ext>
              </a:extLst>
            </p:cNvPr>
            <p:cNvSpPr/>
            <p:nvPr/>
          </p:nvSpPr>
          <p:spPr>
            <a:xfrm>
              <a:off x="5289471" y="3846870"/>
              <a:ext cx="1776876" cy="19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800" dirty="0">
                  <a:solidFill>
                    <a:prstClr val="white"/>
                  </a:solidFill>
                </a:rPr>
                <a:t>Desires – gains</a:t>
              </a:r>
            </a:p>
          </p:txBody>
        </p:sp>
      </p:grpSp>
      <p:sp>
        <p:nvSpPr>
          <p:cNvPr id="2" name="Szövegdoboz 1">
            <a:extLst>
              <a:ext uri="{FF2B5EF4-FFF2-40B4-BE49-F238E27FC236}">
                <a16:creationId xmlns:a16="http://schemas.microsoft.com/office/drawing/2014/main" id="{A9476273-604E-4E8D-AEF0-2B05691F0E7F}"/>
              </a:ext>
            </a:extLst>
          </p:cNvPr>
          <p:cNvSpPr txBox="1"/>
          <p:nvPr/>
        </p:nvSpPr>
        <p:spPr>
          <a:xfrm>
            <a:off x="497840" y="254000"/>
            <a:ext cx="7305040" cy="830997"/>
          </a:xfrm>
          <a:prstGeom prst="rect">
            <a:avLst/>
          </a:prstGeom>
          <a:noFill/>
        </p:spPr>
        <p:txBody>
          <a:bodyPr wrap="square" rtlCol="0">
            <a:spAutoFit/>
          </a:bodyPr>
          <a:lstStyle/>
          <a:p>
            <a:pPr algn="ctr"/>
            <a:r>
              <a:rPr lang="hu-HU" sz="2400" b="1" dirty="0">
                <a:solidFill>
                  <a:schemeClr val="accent3">
                    <a:lumMod val="50000"/>
                  </a:schemeClr>
                </a:solidFill>
              </a:rPr>
              <a:t>2. Value proposition: the value proposition canvas as a planning tool (based on the empathy map)  </a:t>
            </a:r>
          </a:p>
        </p:txBody>
      </p:sp>
      <p:sp>
        <p:nvSpPr>
          <p:cNvPr id="3" name="Google Shape;94;p1">
            <a:extLst>
              <a:ext uri="{FF2B5EF4-FFF2-40B4-BE49-F238E27FC236}">
                <a16:creationId xmlns:a16="http://schemas.microsoft.com/office/drawing/2014/main" id="{AB51CB2F-158C-2251-B6CA-446B39F4D35B}"/>
              </a:ext>
            </a:extLst>
          </p:cNvPr>
          <p:cNvSpPr/>
          <p:nvPr/>
        </p:nvSpPr>
        <p:spPr>
          <a:xfrm>
            <a:off x="9790562" y="86210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182880" y="2001308"/>
            <a:ext cx="3306512" cy="1169551"/>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2. Value proposition</a:t>
            </a:r>
            <a:endParaRPr sz="4000" dirty="0"/>
          </a:p>
        </p:txBody>
      </p:sp>
      <p:sp>
        <p:nvSpPr>
          <p:cNvPr id="162" name="Google Shape;162;p5"/>
          <p:cNvSpPr txBox="1"/>
          <p:nvPr/>
        </p:nvSpPr>
        <p:spPr>
          <a:xfrm>
            <a:off x="275239" y="3345152"/>
            <a:ext cx="4638040" cy="1520609"/>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sym typeface="Nunito Sans"/>
              </a:rPr>
              <a:t>Substitute products</a:t>
            </a:r>
          </a:p>
          <a:p>
            <a:pPr>
              <a:lnSpc>
                <a:spcPct val="94972"/>
              </a:lnSpc>
            </a:pPr>
            <a:endParaRPr lang="hu-HU" sz="2400" b="1" dirty="0">
              <a:solidFill>
                <a:srgbClr val="487307"/>
              </a:solidFill>
              <a:latin typeface="Nunito Sans"/>
              <a:sym typeface="Nunito Sans"/>
            </a:endParaRPr>
          </a:p>
          <a:p>
            <a:pPr algn="just">
              <a:lnSpc>
                <a:spcPct val="94972"/>
              </a:lnSpc>
            </a:pPr>
            <a:r>
              <a:rPr lang="hu-HU" sz="1467" dirty="0"/>
              <a:t>The products that my potential customers buy instead of my product/service, in the event that…</a:t>
            </a:r>
            <a:endParaRPr lang="hu-HU" sz="1467" b="1" dirty="0"/>
          </a:p>
          <a:p>
            <a:pPr>
              <a:lnSpc>
                <a:spcPct val="94972"/>
              </a:lnSpc>
            </a:pPr>
            <a:endParaRPr sz="1200" dirty="0"/>
          </a:p>
        </p:txBody>
      </p:sp>
      <p:sp>
        <p:nvSpPr>
          <p:cNvPr id="4" name="Szövegdoboz 3">
            <a:extLst>
              <a:ext uri="{FF2B5EF4-FFF2-40B4-BE49-F238E27FC236}">
                <a16:creationId xmlns:a16="http://schemas.microsoft.com/office/drawing/2014/main" id="{BBEBEA13-F363-4143-9C55-3806B5AED2DD}"/>
              </a:ext>
            </a:extLst>
          </p:cNvPr>
          <p:cNvSpPr txBox="1"/>
          <p:nvPr/>
        </p:nvSpPr>
        <p:spPr>
          <a:xfrm>
            <a:off x="3250605" y="6328272"/>
            <a:ext cx="2349272" cy="276999"/>
          </a:xfrm>
          <a:prstGeom prst="rect">
            <a:avLst/>
          </a:prstGeom>
          <a:noFill/>
        </p:spPr>
        <p:txBody>
          <a:bodyPr wrap="square" rtlCol="0">
            <a:spAutoFit/>
          </a:bodyPr>
          <a:lstStyle/>
          <a:p>
            <a:r>
              <a:rPr lang="hu-HU" sz="1200" dirty="0"/>
              <a:t>Source: meglepkek.hu</a:t>
            </a:r>
          </a:p>
        </p:txBody>
      </p:sp>
      <p:pic>
        <p:nvPicPr>
          <p:cNvPr id="5" name="Kép 4">
            <a:extLst>
              <a:ext uri="{FF2B5EF4-FFF2-40B4-BE49-F238E27FC236}">
                <a16:creationId xmlns:a16="http://schemas.microsoft.com/office/drawing/2014/main" id="{7F9D555A-7D04-4051-B1D6-0C804FA624C0}"/>
              </a:ext>
            </a:extLst>
          </p:cNvPr>
          <p:cNvPicPr>
            <a:picLocks noChangeAspect="1"/>
          </p:cNvPicPr>
          <p:nvPr/>
        </p:nvPicPr>
        <p:blipFill>
          <a:blip r:embed="rId4"/>
          <a:stretch>
            <a:fillRect/>
          </a:stretch>
        </p:blipFill>
        <p:spPr>
          <a:xfrm>
            <a:off x="5416248" y="406256"/>
            <a:ext cx="4936792" cy="2764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Kép 7">
            <a:extLst>
              <a:ext uri="{FF2B5EF4-FFF2-40B4-BE49-F238E27FC236}">
                <a16:creationId xmlns:a16="http://schemas.microsoft.com/office/drawing/2014/main" id="{E830AFAF-A0B6-462F-9A1F-94C6B30C88B4}"/>
              </a:ext>
            </a:extLst>
          </p:cNvPr>
          <p:cNvPicPr>
            <a:picLocks noChangeAspect="1"/>
          </p:cNvPicPr>
          <p:nvPr/>
        </p:nvPicPr>
        <p:blipFill>
          <a:blip r:embed="rId5"/>
          <a:stretch>
            <a:fillRect/>
          </a:stretch>
        </p:blipFill>
        <p:spPr>
          <a:xfrm>
            <a:off x="6491015" y="3429000"/>
            <a:ext cx="4154714" cy="2326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églalap: szamárfül 9">
            <a:extLst>
              <a:ext uri="{FF2B5EF4-FFF2-40B4-BE49-F238E27FC236}">
                <a16:creationId xmlns:a16="http://schemas.microsoft.com/office/drawing/2014/main" id="{462FC51E-E47A-4EF0-9EF4-F1EB633722BC}"/>
              </a:ext>
            </a:extLst>
          </p:cNvPr>
          <p:cNvSpPr/>
          <p:nvPr/>
        </p:nvSpPr>
        <p:spPr>
          <a:xfrm>
            <a:off x="10088880" y="2387600"/>
            <a:ext cx="1827881" cy="1824659"/>
          </a:xfrm>
          <a:prstGeom prst="foldedCorne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u-HU" sz="1600" dirty="0"/>
          </a:p>
          <a:p>
            <a:pPr algn="ctr"/>
            <a:r>
              <a:rPr lang="hu-HU" sz="1600" dirty="0"/>
              <a:t>What is a substitute product in the case of a cheese-making workshop? </a:t>
            </a:r>
          </a:p>
        </p:txBody>
      </p:sp>
      <p:sp>
        <p:nvSpPr>
          <p:cNvPr id="2" name="Google Shape;94;p1">
            <a:extLst>
              <a:ext uri="{FF2B5EF4-FFF2-40B4-BE49-F238E27FC236}">
                <a16:creationId xmlns:a16="http://schemas.microsoft.com/office/drawing/2014/main" id="{F44E1D8C-9633-4732-55FD-603120F2FE47}"/>
              </a:ext>
            </a:extLst>
          </p:cNvPr>
          <p:cNvSpPr/>
          <p:nvPr/>
        </p:nvSpPr>
        <p:spPr>
          <a:xfrm>
            <a:off x="5458645" y="6164115"/>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6">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434134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40" b="-5449"/>
            </a:stretch>
          </a:blipFill>
          <a:ln>
            <a:noFill/>
          </a:ln>
        </p:spPr>
      </p:sp>
      <p:sp>
        <p:nvSpPr>
          <p:cNvPr id="190" name="Google Shape;190;p7"/>
          <p:cNvSpPr/>
          <p:nvPr/>
        </p:nvSpPr>
        <p:spPr>
          <a:xfrm>
            <a:off x="0" y="3242212"/>
            <a:ext cx="12192000" cy="3615788"/>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21" b="-10605"/>
            </a:stretch>
          </a:blipFill>
          <a:ln>
            <a:noFill/>
          </a:ln>
        </p:spPr>
      </p:sp>
      <p:sp>
        <p:nvSpPr>
          <p:cNvPr id="6" name="Szövegdoboz 1">
            <a:extLst>
              <a:ext uri="{FF2B5EF4-FFF2-40B4-BE49-F238E27FC236}">
                <a16:creationId xmlns:a16="http://schemas.microsoft.com/office/drawing/2014/main" id="{B5DA5311-5BFA-5431-D5C9-1CF114DEB827}"/>
              </a:ext>
            </a:extLst>
          </p:cNvPr>
          <p:cNvSpPr txBox="1"/>
          <p:nvPr/>
        </p:nvSpPr>
        <p:spPr>
          <a:xfrm>
            <a:off x="319482" y="1172221"/>
            <a:ext cx="9102691" cy="547551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hu-HU" dirty="0"/>
          </a:p>
        </p:txBody>
      </p:sp>
      <p:sp>
        <p:nvSpPr>
          <p:cNvPr id="191" name="Google Shape;191;p7"/>
          <p:cNvSpPr/>
          <p:nvPr/>
        </p:nvSpPr>
        <p:spPr>
          <a:xfrm>
            <a:off x="2479564" y="-47883"/>
            <a:ext cx="7182596" cy="960568"/>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pPr algn="ctr"/>
            <a:r>
              <a:rPr lang="hu-HU" sz="2267" dirty="0">
                <a:solidFill>
                  <a:schemeClr val="bg1"/>
                </a:solidFill>
              </a:rPr>
              <a:t>3. Customer relationships: definition and measurement </a:t>
            </a:r>
            <a:endParaRPr sz="2267" dirty="0">
              <a:solidFill>
                <a:schemeClr val="bg1"/>
              </a:solidFill>
            </a:endParaRPr>
          </a:p>
        </p:txBody>
      </p:sp>
      <p:sp>
        <p:nvSpPr>
          <p:cNvPr id="193" name="Google Shape;193;p7"/>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12" name="Content Placeholder 5">
            <a:extLst>
              <a:ext uri="{FF2B5EF4-FFF2-40B4-BE49-F238E27FC236}">
                <a16:creationId xmlns:a16="http://schemas.microsoft.com/office/drawing/2014/main" id="{4BA8B77D-0E20-448B-A270-4CDA7CA2DAAE}"/>
              </a:ext>
            </a:extLst>
          </p:cNvPr>
          <p:cNvSpPr txBox="1">
            <a:spLocks/>
          </p:cNvSpPr>
          <p:nvPr/>
        </p:nvSpPr>
        <p:spPr>
          <a:xfrm>
            <a:off x="263691" y="1097280"/>
            <a:ext cx="8473909" cy="406400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hu-HU" sz="2533" b="1" dirty="0">
              <a:solidFill>
                <a:schemeClr val="accent3">
                  <a:lumMod val="50000"/>
                </a:schemeClr>
              </a:solidFill>
            </a:endParaRPr>
          </a:p>
          <a:p>
            <a:pPr algn="ctr"/>
            <a:r>
              <a:rPr lang="hu-HU" sz="2533" b="1" dirty="0">
                <a:solidFill>
                  <a:schemeClr val="accent3">
                    <a:lumMod val="50000"/>
                  </a:schemeClr>
                </a:solidFill>
              </a:rPr>
              <a:t>Customer relationships</a:t>
            </a:r>
            <a:r>
              <a:rPr lang="hu-HU" sz="2533" dirty="0">
                <a:solidFill>
                  <a:schemeClr val="accent3">
                    <a:lumMod val="50000"/>
                  </a:schemeClr>
                </a:solidFill>
              </a:rPr>
              <a:t>: the totality of various relationships between the business and customer groups that influence the consumer experience.</a:t>
            </a:r>
          </a:p>
          <a:p>
            <a:pPr algn="ctr"/>
            <a:endParaRPr lang="hu-HU" sz="933" dirty="0"/>
          </a:p>
          <a:p>
            <a:pPr algn="ctr"/>
            <a:endParaRPr lang="hu-HU" sz="933" dirty="0"/>
          </a:p>
          <a:p>
            <a:pPr algn="ctr"/>
            <a:endParaRPr lang="hu-HU" sz="933" dirty="0"/>
          </a:p>
          <a:p>
            <a:pPr algn="ctr"/>
            <a:endParaRPr lang="hu-HU" sz="933" dirty="0"/>
          </a:p>
          <a:p>
            <a:pPr algn="ctr"/>
            <a:endParaRPr lang="hu-HU" sz="933" dirty="0"/>
          </a:p>
          <a:p>
            <a:pPr algn="ctr"/>
            <a:endParaRPr lang="hu-HU" sz="933" dirty="0"/>
          </a:p>
          <a:p>
            <a:pPr algn="ctr"/>
            <a:endParaRPr lang="hu-HU" sz="933" dirty="0"/>
          </a:p>
          <a:p>
            <a:pPr algn="ctr"/>
            <a:endParaRPr lang="hu-HU" sz="933" dirty="0"/>
          </a:p>
          <a:p>
            <a:pPr algn="ctr"/>
            <a:endParaRPr lang="hu-HU" sz="933" dirty="0"/>
          </a:p>
          <a:p>
            <a:pPr algn="ctr"/>
            <a:endParaRPr lang="hu-HU" sz="933" dirty="0">
              <a:solidFill>
                <a:schemeClr val="accent3">
                  <a:lumMod val="50000"/>
                </a:schemeClr>
              </a:solidFill>
            </a:endParaRPr>
          </a:p>
          <a:p>
            <a:pPr algn="ctr"/>
            <a:r>
              <a:rPr lang="hu-HU" sz="1600" b="1" dirty="0">
                <a:solidFill>
                  <a:schemeClr val="accent3">
                    <a:lumMod val="50000"/>
                  </a:schemeClr>
                </a:solidFill>
              </a:rPr>
              <a:t>Key drivers for building customer relationships:</a:t>
            </a:r>
          </a:p>
          <a:p>
            <a:pPr algn="ctr"/>
            <a:endParaRPr lang="hu-HU" sz="1600" b="1" dirty="0">
              <a:solidFill>
                <a:schemeClr val="accent3">
                  <a:lumMod val="50000"/>
                </a:schemeClr>
              </a:solidFill>
            </a:endParaRPr>
          </a:p>
          <a:p>
            <a:pPr marL="190510" lvl="1" indent="-190510" algn="ctr">
              <a:buFont typeface="Arial" panose="020B0604020202020204" pitchFamily="34" charset="0"/>
              <a:buChar char="•"/>
            </a:pPr>
            <a:r>
              <a:rPr lang="hu-HU" sz="1600" dirty="0">
                <a:solidFill>
                  <a:schemeClr val="accent3">
                    <a:lumMod val="50000"/>
                  </a:schemeClr>
                </a:solidFill>
              </a:rPr>
              <a:t>Acquiring new customers</a:t>
            </a:r>
          </a:p>
          <a:p>
            <a:pPr marL="190510" lvl="1" indent="-190510" algn="ctr">
              <a:buFont typeface="Arial" panose="020B0604020202020204" pitchFamily="34" charset="0"/>
              <a:buChar char="•"/>
            </a:pPr>
            <a:r>
              <a:rPr lang="hu-HU" sz="1600" dirty="0">
                <a:solidFill>
                  <a:schemeClr val="accent3">
                    <a:lumMod val="50000"/>
                  </a:schemeClr>
                </a:solidFill>
              </a:rPr>
              <a:t>Retaining customers</a:t>
            </a:r>
          </a:p>
          <a:p>
            <a:pPr marL="190510" lvl="1" indent="-190510" algn="ctr">
              <a:buFont typeface="Arial" panose="020B0604020202020204" pitchFamily="34" charset="0"/>
              <a:buChar char="•"/>
            </a:pPr>
            <a:r>
              <a:rPr lang="hu-HU" sz="1600" dirty="0">
                <a:solidFill>
                  <a:schemeClr val="accent3">
                    <a:lumMod val="50000"/>
                  </a:schemeClr>
                </a:solidFill>
              </a:rPr>
              <a:t>Increasing sales</a:t>
            </a:r>
          </a:p>
          <a:p>
            <a:endParaRPr lang="hu-HU" sz="933" dirty="0"/>
          </a:p>
          <a:p>
            <a:endParaRPr lang="hu-HU" sz="933" dirty="0"/>
          </a:p>
          <a:p>
            <a:endParaRPr lang="hu-HU" sz="933" dirty="0"/>
          </a:p>
        </p:txBody>
      </p:sp>
      <p:pic>
        <p:nvPicPr>
          <p:cNvPr id="13" name="Picture 4" descr="KÃ©ptalÃ¡lat a kÃ¶vetkezÅre: âspektrumâ">
            <a:extLst>
              <a:ext uri="{FF2B5EF4-FFF2-40B4-BE49-F238E27FC236}">
                <a16:creationId xmlns:a16="http://schemas.microsoft.com/office/drawing/2014/main" id="{A6236A13-B5B4-4509-9CA2-69467010C36E}"/>
              </a:ext>
            </a:extLst>
          </p:cNvPr>
          <p:cNvPicPr>
            <a:picLocks noChangeAspect="1" noChangeArrowheads="1"/>
          </p:cNvPicPr>
          <p:nvPr/>
        </p:nvPicPr>
        <p:blipFill rotWithShape="1">
          <a:blip r:embed="rId6" cstate="print">
            <a:lum bright="70000" contrast="-70000"/>
            <a:extLst>
              <a:ext uri="{28A0092B-C50C-407E-A947-70E740481C1C}">
                <a14:useLocalDpi xmlns:a14="http://schemas.microsoft.com/office/drawing/2010/main" val="0"/>
              </a:ext>
            </a:extLst>
          </a:blip>
          <a:srcRect t="50000" b="31119"/>
          <a:stretch/>
        </p:blipFill>
        <p:spPr bwMode="auto">
          <a:xfrm>
            <a:off x="1979054" y="2601052"/>
            <a:ext cx="5752125" cy="48368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18C05F7A-8FE4-47EC-894D-2F26962F9EBD}"/>
              </a:ext>
            </a:extLst>
          </p:cNvPr>
          <p:cNvSpPr txBox="1"/>
          <p:nvPr/>
        </p:nvSpPr>
        <p:spPr>
          <a:xfrm>
            <a:off x="1900210" y="3230880"/>
            <a:ext cx="1158709" cy="276999"/>
          </a:xfrm>
          <a:prstGeom prst="rect">
            <a:avLst/>
          </a:prstGeom>
          <a:noFill/>
        </p:spPr>
        <p:txBody>
          <a:bodyPr wrap="square" rtlCol="0">
            <a:spAutoFit/>
          </a:bodyPr>
          <a:lstStyle/>
          <a:p>
            <a:r>
              <a:rPr lang="hu-HU" sz="1200" dirty="0"/>
              <a:t>Personal </a:t>
            </a:r>
          </a:p>
        </p:txBody>
      </p:sp>
      <p:sp>
        <p:nvSpPr>
          <p:cNvPr id="15" name="Szövegdoboz 14">
            <a:extLst>
              <a:ext uri="{FF2B5EF4-FFF2-40B4-BE49-F238E27FC236}">
                <a16:creationId xmlns:a16="http://schemas.microsoft.com/office/drawing/2014/main" id="{D39E7FAF-6253-476A-9C0B-3643A929C60C}"/>
              </a:ext>
            </a:extLst>
          </p:cNvPr>
          <p:cNvSpPr txBox="1"/>
          <p:nvPr/>
        </p:nvSpPr>
        <p:spPr>
          <a:xfrm>
            <a:off x="6990370" y="3242212"/>
            <a:ext cx="1158709" cy="276999"/>
          </a:xfrm>
          <a:prstGeom prst="rect">
            <a:avLst/>
          </a:prstGeom>
          <a:noFill/>
        </p:spPr>
        <p:txBody>
          <a:bodyPr wrap="square" rtlCol="0">
            <a:spAutoFit/>
          </a:bodyPr>
          <a:lstStyle/>
          <a:p>
            <a:r>
              <a:rPr lang="hu-HU" sz="1200" dirty="0"/>
              <a:t>Automated </a:t>
            </a:r>
          </a:p>
        </p:txBody>
      </p:sp>
      <p:sp>
        <p:nvSpPr>
          <p:cNvPr id="4" name="Folyamatábra: Soros elérésű tárolás 3">
            <a:extLst>
              <a:ext uri="{FF2B5EF4-FFF2-40B4-BE49-F238E27FC236}">
                <a16:creationId xmlns:a16="http://schemas.microsoft.com/office/drawing/2014/main" id="{33DBD183-AAAF-43F0-A1F9-7DDCD4ABAFBF}"/>
              </a:ext>
            </a:extLst>
          </p:cNvPr>
          <p:cNvSpPr/>
          <p:nvPr/>
        </p:nvSpPr>
        <p:spPr>
          <a:xfrm>
            <a:off x="721360" y="4328160"/>
            <a:ext cx="1758204" cy="1086099"/>
          </a:xfrm>
          <a:prstGeom prst="flowChartMagneticTap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b="1" dirty="0"/>
              <a:t>Acquisition vs. Retention: tasks and costs? </a:t>
            </a:r>
          </a:p>
        </p:txBody>
      </p:sp>
      <p:sp>
        <p:nvSpPr>
          <p:cNvPr id="5" name="Google Shape;94;p1">
            <a:extLst>
              <a:ext uri="{FF2B5EF4-FFF2-40B4-BE49-F238E27FC236}">
                <a16:creationId xmlns:a16="http://schemas.microsoft.com/office/drawing/2014/main" id="{A12B3C2D-0233-1DB6-34D3-7AECF8B9905E}"/>
              </a:ext>
            </a:extLst>
          </p:cNvPr>
          <p:cNvSpPr/>
          <p:nvPr/>
        </p:nvSpPr>
        <p:spPr>
          <a:xfrm>
            <a:off x="212605" y="110131"/>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3689134" y="195171"/>
            <a:ext cx="6585576" cy="584775"/>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3. Customer relationships</a:t>
            </a:r>
            <a:endParaRPr sz="4000" dirty="0"/>
          </a:p>
        </p:txBody>
      </p:sp>
      <p:sp>
        <p:nvSpPr>
          <p:cNvPr id="162" name="Google Shape;162;p5"/>
          <p:cNvSpPr txBox="1"/>
          <p:nvPr/>
        </p:nvSpPr>
        <p:spPr>
          <a:xfrm>
            <a:off x="4387224" y="808848"/>
            <a:ext cx="4638040" cy="701731"/>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sym typeface="Nunito Sans"/>
              </a:rPr>
              <a:t>Types of customer relationships</a:t>
            </a:r>
          </a:p>
          <a:p>
            <a:pPr>
              <a:lnSpc>
                <a:spcPct val="94972"/>
              </a:lnSpc>
            </a:pPr>
            <a:endParaRPr lang="hu-HU" sz="2400" b="1" dirty="0">
              <a:solidFill>
                <a:srgbClr val="487307"/>
              </a:solidFill>
              <a:latin typeface="Nunito Sans"/>
              <a:sym typeface="Nunito Sans"/>
            </a:endParaRPr>
          </a:p>
        </p:txBody>
      </p:sp>
      <p:graphicFrame>
        <p:nvGraphicFramePr>
          <p:cNvPr id="12" name="Table 3">
            <a:extLst>
              <a:ext uri="{FF2B5EF4-FFF2-40B4-BE49-F238E27FC236}">
                <a16:creationId xmlns:a16="http://schemas.microsoft.com/office/drawing/2014/main" id="{095C4F41-CD5B-4B3E-95C8-B51B42CF5B4E}"/>
              </a:ext>
            </a:extLst>
          </p:cNvPr>
          <p:cNvGraphicFramePr>
            <a:graphicFrameLocks noGrp="1"/>
          </p:cNvGraphicFramePr>
          <p:nvPr>
            <p:extLst>
              <p:ext uri="{D42A27DB-BD31-4B8C-83A1-F6EECF244321}">
                <p14:modId xmlns:p14="http://schemas.microsoft.com/office/powerpoint/2010/main" val="831085226"/>
              </p:ext>
            </p:extLst>
          </p:nvPr>
        </p:nvGraphicFramePr>
        <p:xfrm>
          <a:off x="685800" y="1957248"/>
          <a:ext cx="10820401" cy="3561366"/>
        </p:xfrm>
        <a:graphic>
          <a:graphicData uri="http://schemas.openxmlformats.org/drawingml/2006/table">
            <a:tbl>
              <a:tblPr firstRow="1" bandRow="1">
                <a:tableStyleId>{93296810-A885-4BE3-A3E7-6D5BEEA58F35}</a:tableStyleId>
              </a:tblPr>
              <a:tblGrid>
                <a:gridCol w="1803400">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gridCol w="1533461">
                  <a:extLst>
                    <a:ext uri="{9D8B030D-6E8A-4147-A177-3AD203B41FA5}">
                      <a16:colId xmlns:a16="http://schemas.microsoft.com/office/drawing/2014/main" val="20002"/>
                    </a:ext>
                  </a:extLst>
                </a:gridCol>
                <a:gridCol w="2073339">
                  <a:extLst>
                    <a:ext uri="{9D8B030D-6E8A-4147-A177-3AD203B41FA5}">
                      <a16:colId xmlns:a16="http://schemas.microsoft.com/office/drawing/2014/main" val="20003"/>
                    </a:ext>
                  </a:extLst>
                </a:gridCol>
                <a:gridCol w="1533862">
                  <a:extLst>
                    <a:ext uri="{9D8B030D-6E8A-4147-A177-3AD203B41FA5}">
                      <a16:colId xmlns:a16="http://schemas.microsoft.com/office/drawing/2014/main" val="20004"/>
                    </a:ext>
                  </a:extLst>
                </a:gridCol>
                <a:gridCol w="2072939">
                  <a:extLst>
                    <a:ext uri="{9D8B030D-6E8A-4147-A177-3AD203B41FA5}">
                      <a16:colId xmlns:a16="http://schemas.microsoft.com/office/drawing/2014/main" val="20005"/>
                    </a:ext>
                  </a:extLst>
                </a:gridCol>
              </a:tblGrid>
              <a:tr h="468327">
                <a:tc>
                  <a:txBody>
                    <a:bodyPr/>
                    <a:lstStyle/>
                    <a:p>
                      <a:pPr algn="ctr"/>
                      <a:r>
                        <a:rPr lang="hu-HU" sz="1200" dirty="0"/>
                        <a:t>In-person</a:t>
                      </a:r>
                    </a:p>
                  </a:txBody>
                  <a:tcPr marL="60960" marR="60960" marT="22860" marB="22860" anchor="ctr"/>
                </a:tc>
                <a:tc>
                  <a:txBody>
                    <a:bodyPr/>
                    <a:lstStyle/>
                    <a:p>
                      <a:pPr algn="ctr"/>
                      <a:r>
                        <a:rPr lang="hu-HU" sz="1200" dirty="0"/>
                        <a:t>Priority customer support</a:t>
                      </a:r>
                    </a:p>
                  </a:txBody>
                  <a:tcPr marL="60960" marR="60960" marT="22860" marB="22860" anchor="ctr"/>
                </a:tc>
                <a:tc>
                  <a:txBody>
                    <a:bodyPr/>
                    <a:lstStyle/>
                    <a:p>
                      <a:pPr algn="ctr"/>
                      <a:r>
                        <a:rPr lang="hu-HU" sz="1200" dirty="0"/>
                        <a:t>Self-service</a:t>
                      </a:r>
                    </a:p>
                  </a:txBody>
                  <a:tcPr marL="60960" marR="60960" marT="22860" marB="22860" anchor="ctr"/>
                </a:tc>
                <a:tc>
                  <a:txBody>
                    <a:bodyPr/>
                    <a:lstStyle/>
                    <a:p>
                      <a:pPr algn="ctr"/>
                      <a:r>
                        <a:rPr lang="hu-HU" sz="1200" dirty="0"/>
                        <a:t>Automated services</a:t>
                      </a:r>
                    </a:p>
                  </a:txBody>
                  <a:tcPr marL="60960" marR="60960" marT="22860" marB="22860" anchor="ctr"/>
                </a:tc>
                <a:tc>
                  <a:txBody>
                    <a:bodyPr/>
                    <a:lstStyle/>
                    <a:p>
                      <a:pPr algn="ctr"/>
                      <a:r>
                        <a:rPr lang="hu-HU" sz="1200" dirty="0"/>
                        <a:t>Communities</a:t>
                      </a:r>
                    </a:p>
                  </a:txBody>
                  <a:tcPr marL="60960" marR="60960" marT="22860" marB="22860" anchor="ctr"/>
                </a:tc>
                <a:tc>
                  <a:txBody>
                    <a:bodyPr/>
                    <a:lstStyle/>
                    <a:p>
                      <a:pPr algn="ctr"/>
                      <a:r>
                        <a:rPr lang="hu-HU" sz="1200" dirty="0"/>
                        <a:t>Shared value</a:t>
                      </a:r>
                    </a:p>
                  </a:txBody>
                  <a:tcPr marL="60960" marR="60960" marT="22860" marB="22860" anchor="ctr"/>
                </a:tc>
                <a:extLst>
                  <a:ext uri="{0D108BD9-81ED-4DB2-BD59-A6C34878D82A}">
                    <a16:rowId xmlns:a16="http://schemas.microsoft.com/office/drawing/2014/main" val="10000"/>
                  </a:ext>
                </a:extLst>
              </a:tr>
              <a:tr h="2528961">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dirty="0"/>
                        <a:t>Building personal relationships</a:t>
                      </a:r>
                    </a:p>
                    <a:p>
                      <a:pPr marL="285750" indent="-285750" algn="l">
                        <a:spcAft>
                          <a:spcPts val="600"/>
                        </a:spcAft>
                        <a:buFont typeface="Arial" panose="020B0604020202020204" pitchFamily="34" charset="0"/>
                        <a:buChar char="•"/>
                      </a:pPr>
                      <a:r>
                        <a:rPr lang="hu-HU" sz="1100" dirty="0"/>
                        <a:t>Communicating with a real-life employee</a:t>
                      </a:r>
                    </a:p>
                    <a:p>
                      <a:pPr marL="285750" indent="-285750" algn="l">
                        <a:spcAft>
                          <a:spcPts val="600"/>
                        </a:spcAft>
                        <a:buFont typeface="Arial" panose="020B0604020202020204" pitchFamily="34" charset="0"/>
                        <a:buChar char="•"/>
                      </a:pPr>
                      <a:r>
                        <a:rPr lang="hu-HU" sz="1100" dirty="0"/>
                        <a:t>At the point of sale, by telephone, electronically, etc.</a:t>
                      </a:r>
                    </a:p>
                    <a:p>
                      <a:pPr marL="285750" indent="-285750" algn="l">
                        <a:spcAft>
                          <a:spcPts val="600"/>
                        </a:spcAft>
                        <a:buFont typeface="Arial" panose="020B0604020202020204" pitchFamily="34" charset="0"/>
                        <a:buChar char="•"/>
                      </a:pPr>
                      <a:r>
                        <a:rPr lang="hu-HU" sz="1100" dirty="0"/>
                        <a:t>E.g.: farm shops, collection points</a:t>
                      </a:r>
                    </a:p>
                  </a:txBody>
                  <a:tcPr marL="60960" marR="60960" marT="22860" marB="22860"/>
                </a:tc>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dirty="0"/>
                        <a:t>A customer relations officer deals with a single key account</a:t>
                      </a:r>
                    </a:p>
                    <a:p>
                      <a:pPr marL="285750" indent="-285750" algn="l">
                        <a:spcAft>
                          <a:spcPts val="600"/>
                        </a:spcAft>
                        <a:buFont typeface="Arial" panose="020B0604020202020204" pitchFamily="34" charset="0"/>
                        <a:buChar char="•"/>
                      </a:pPr>
                      <a:r>
                        <a:rPr lang="hu-HU" sz="1100" dirty="0"/>
                        <a:t>Deepest, </a:t>
                      </a:r>
                      <a:r>
                        <a:rPr lang="hu-HU" sz="1100" baseline="0" dirty="0"/>
                        <a:t>most trust-building</a:t>
                      </a:r>
                    </a:p>
                    <a:p>
                      <a:pPr marL="285750" indent="-285750" algn="l">
                        <a:spcAft>
                          <a:spcPts val="600"/>
                        </a:spcAft>
                        <a:buFont typeface="Arial" panose="020B0604020202020204" pitchFamily="34" charset="0"/>
                        <a:buChar char="•"/>
                      </a:pPr>
                      <a:r>
                        <a:rPr lang="hu-HU" sz="1100" baseline="0" dirty="0"/>
                        <a:t>Long-term</a:t>
                      </a:r>
                    </a:p>
                    <a:p>
                      <a:pPr marL="285750" indent="-285750" algn="l">
                        <a:spcAft>
                          <a:spcPts val="600"/>
                        </a:spcAft>
                        <a:buFont typeface="Arial" panose="020B0604020202020204" pitchFamily="34" charset="0"/>
                        <a:buChar char="•"/>
                      </a:pPr>
                      <a:r>
                        <a:rPr lang="hu-HU" sz="1100" baseline="0" dirty="0"/>
                        <a:t>E.g. private banking, corporate partnerships, supply </a:t>
                      </a:r>
                      <a:endParaRPr lang="hu-HU" sz="1100" dirty="0"/>
                    </a:p>
                  </a:txBody>
                  <a:tcPr marL="60960" marR="60960" marT="22860" marB="22860"/>
                </a:tc>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dirty="0"/>
                        <a:t>The company does not establish a direct relationship with the customer, but merely </a:t>
                      </a:r>
                      <a:r>
                        <a:rPr lang="hu-HU" sz="1100" baseline="0" dirty="0"/>
                        <a:t>creates the conditions for the customer to serve themselves</a:t>
                      </a:r>
                      <a:endParaRPr lang="hu-HU" sz="1100" dirty="0"/>
                    </a:p>
                  </a:txBody>
                  <a:tcPr marL="60960" marR="60960" marT="22860" marB="22860"/>
                </a:tc>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dirty="0"/>
                        <a:t>A more sophisticated </a:t>
                      </a:r>
                      <a:r>
                        <a:rPr lang="hu-HU" sz="1100" baseline="0" dirty="0"/>
                        <a:t>form </a:t>
                      </a:r>
                      <a:r>
                        <a:rPr lang="hu-HU" sz="1100" dirty="0"/>
                        <a:t>of self-service</a:t>
                      </a:r>
                    </a:p>
                    <a:p>
                      <a:pPr marL="285750" indent="-285750" algn="l">
                        <a:spcAft>
                          <a:spcPts val="600"/>
                        </a:spcAft>
                        <a:buFont typeface="Arial" panose="020B0604020202020204" pitchFamily="34" charset="0"/>
                        <a:buChar char="•"/>
                      </a:pPr>
                      <a:r>
                        <a:rPr lang="hu-HU" sz="1100" baseline="0" dirty="0"/>
                        <a:t>Automated methods</a:t>
                      </a:r>
                    </a:p>
                    <a:p>
                      <a:pPr marL="285750" indent="-285750" algn="l">
                        <a:spcAft>
                          <a:spcPts val="600"/>
                        </a:spcAft>
                        <a:buFont typeface="Arial" panose="020B0604020202020204" pitchFamily="34" charset="0"/>
                        <a:buChar char="•"/>
                      </a:pPr>
                      <a:r>
                        <a:rPr lang="hu-HU" sz="1100" baseline="0" dirty="0"/>
                        <a:t>E.g. Personal online profiles – direct access to personalised services</a:t>
                      </a:r>
                    </a:p>
                    <a:p>
                      <a:pPr marL="285750" indent="-285750" algn="l">
                        <a:spcAft>
                          <a:spcPts val="600"/>
                        </a:spcAft>
                        <a:buFont typeface="Arial" panose="020B0604020202020204" pitchFamily="34" charset="0"/>
                        <a:buChar char="•"/>
                      </a:pPr>
                      <a:r>
                        <a:rPr lang="hu-HU" sz="1100" baseline="0" dirty="0"/>
                        <a:t>E.g. bookshop</a:t>
                      </a:r>
                      <a:endParaRPr lang="hu-HU" sz="1100" dirty="0"/>
                    </a:p>
                  </a:txBody>
                  <a:tcPr marL="60960" marR="60960" marT="22860" marB="22860"/>
                </a:tc>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baseline="0" dirty="0"/>
                        <a:t>Relationships with customers </a:t>
                      </a:r>
                      <a:r>
                        <a:rPr lang="hu-HU" sz="1100" dirty="0"/>
                        <a:t>are </a:t>
                      </a:r>
                      <a:r>
                        <a:rPr lang="hu-HU" sz="1100" baseline="0" dirty="0"/>
                        <a:t>established </a:t>
                      </a:r>
                      <a:r>
                        <a:rPr lang="hu-HU" sz="1100" dirty="0"/>
                        <a:t>through communities</a:t>
                      </a:r>
                    </a:p>
                    <a:p>
                      <a:pPr marL="285750" indent="-285750" algn="l">
                        <a:spcAft>
                          <a:spcPts val="600"/>
                        </a:spcAft>
                        <a:buFont typeface="Arial" panose="020B0604020202020204" pitchFamily="34" charset="0"/>
                        <a:buChar char="•"/>
                      </a:pPr>
                      <a:r>
                        <a:rPr lang="hu-HU" sz="1100" baseline="0" dirty="0"/>
                        <a:t>Communities created and maintained by companies</a:t>
                      </a:r>
                    </a:p>
                    <a:p>
                      <a:pPr marL="285750" indent="-285750" algn="l">
                        <a:spcAft>
                          <a:spcPts val="600"/>
                        </a:spcAft>
                        <a:buFont typeface="Arial" panose="020B0604020202020204" pitchFamily="34" charset="0"/>
                        <a:buChar char="•"/>
                      </a:pPr>
                      <a:r>
                        <a:rPr lang="hu-HU" sz="1100" baseline="0" dirty="0"/>
                        <a:t>Knowledge sharing, joint problem-solving</a:t>
                      </a:r>
                    </a:p>
                    <a:p>
                      <a:pPr marL="285750" indent="-285750" algn="l">
                        <a:spcAft>
                          <a:spcPts val="600"/>
                        </a:spcAft>
                        <a:buFont typeface="Arial" panose="020B0604020202020204" pitchFamily="34" charset="0"/>
                        <a:buChar char="•"/>
                      </a:pPr>
                      <a:r>
                        <a:rPr lang="hu-HU" sz="1100" baseline="0" dirty="0"/>
                        <a:t>Understanding customers</a:t>
                      </a:r>
                      <a:endParaRPr lang="hu-HU" sz="1100" dirty="0"/>
                    </a:p>
                  </a:txBody>
                  <a:tcPr marL="60960" marR="60960" marT="22860" marB="22860"/>
                </a:tc>
                <a:tc>
                  <a:txBody>
                    <a:bodyPr/>
                    <a:lstStyle/>
                    <a:p>
                      <a:pPr marL="285750" indent="-285750" algn="l">
                        <a:spcAft>
                          <a:spcPts val="600"/>
                        </a:spcAft>
                        <a:buFont typeface="Arial" panose="020B0604020202020204" pitchFamily="34" charset="0"/>
                        <a:buChar char="•"/>
                      </a:pPr>
                      <a:endParaRPr lang="hu-HU" sz="1100" dirty="0"/>
                    </a:p>
                    <a:p>
                      <a:pPr marL="285750" indent="-285750" algn="l">
                        <a:spcAft>
                          <a:spcPts val="600"/>
                        </a:spcAft>
                        <a:buFont typeface="Arial" panose="020B0604020202020204" pitchFamily="34" charset="0"/>
                        <a:buChar char="•"/>
                      </a:pPr>
                      <a:r>
                        <a:rPr lang="hu-HU" sz="1100" dirty="0"/>
                        <a:t>Moving </a:t>
                      </a:r>
                      <a:r>
                        <a:rPr lang="hu-HU" sz="1100" baseline="0" dirty="0"/>
                        <a:t>beyond</a:t>
                      </a:r>
                      <a:r>
                        <a:rPr lang="hu-HU" sz="1100" dirty="0"/>
                        <a:t> the producer/service provider/consumer </a:t>
                      </a:r>
                      <a:r>
                        <a:rPr lang="hu-HU" sz="1100" baseline="0" dirty="0"/>
                        <a:t>relationship; involving customers in value creation</a:t>
                      </a:r>
                    </a:p>
                    <a:p>
                      <a:pPr marL="285750" indent="-285750" algn="l">
                        <a:spcAft>
                          <a:spcPts val="600"/>
                        </a:spcAft>
                        <a:buFont typeface="Arial" panose="020B0604020202020204" pitchFamily="34" charset="0"/>
                        <a:buChar char="•"/>
                      </a:pPr>
                      <a:r>
                        <a:rPr lang="hu-HU" sz="1100" baseline="0" dirty="0"/>
                        <a:t>E.g. Lego; YouTube</a:t>
                      </a:r>
                      <a:endParaRPr lang="hu-HU" sz="1100" dirty="0"/>
                    </a:p>
                  </a:txBody>
                  <a:tcPr marL="60960" marR="60960" marT="22860" marB="22860"/>
                </a:tc>
                <a:extLst>
                  <a:ext uri="{0D108BD9-81ED-4DB2-BD59-A6C34878D82A}">
                    <a16:rowId xmlns:a16="http://schemas.microsoft.com/office/drawing/2014/main" val="10001"/>
                  </a:ext>
                </a:extLst>
              </a:tr>
              <a:tr h="227919">
                <a:tc>
                  <a:txBody>
                    <a:bodyPr/>
                    <a:lstStyle/>
                    <a:p>
                      <a:pPr marL="285750" indent="-285750" algn="l">
                        <a:buFont typeface="Arial" panose="020B0604020202020204" pitchFamily="34" charset="0"/>
                        <a:buChar char="•"/>
                      </a:pPr>
                      <a:endParaRPr lang="hu-HU" sz="700" dirty="0"/>
                    </a:p>
                  </a:txBody>
                  <a:tcPr marL="60960" marR="60960" marT="22860" marB="22860"/>
                </a:tc>
                <a:tc>
                  <a:txBody>
                    <a:bodyPr/>
                    <a:lstStyle/>
                    <a:p>
                      <a:pPr marL="285750" indent="-285750" algn="l">
                        <a:buFont typeface="Arial" panose="020B0604020202020204" pitchFamily="34" charset="0"/>
                        <a:buChar char="•"/>
                      </a:pPr>
                      <a:endParaRPr lang="hu-HU" sz="700" dirty="0"/>
                    </a:p>
                  </a:txBody>
                  <a:tcPr marL="60960" marR="60960" marT="22860" marB="22860"/>
                </a:tc>
                <a:tc>
                  <a:txBody>
                    <a:bodyPr/>
                    <a:lstStyle/>
                    <a:p>
                      <a:pPr marL="285750" indent="-285750" algn="l">
                        <a:buFont typeface="Arial" panose="020B0604020202020204" pitchFamily="34" charset="0"/>
                        <a:buChar char="•"/>
                      </a:pPr>
                      <a:endParaRPr lang="hu-HU" sz="700" dirty="0"/>
                    </a:p>
                  </a:txBody>
                  <a:tcPr marL="60960" marR="60960" marT="22860" marB="22860"/>
                </a:tc>
                <a:tc>
                  <a:txBody>
                    <a:bodyPr/>
                    <a:lstStyle/>
                    <a:p>
                      <a:pPr marL="285750" indent="-285750" algn="l">
                        <a:buFont typeface="Arial" panose="020B0604020202020204" pitchFamily="34" charset="0"/>
                        <a:buChar char="•"/>
                      </a:pPr>
                      <a:endParaRPr lang="hu-HU" sz="700" dirty="0"/>
                    </a:p>
                  </a:txBody>
                  <a:tcPr marL="60960" marR="60960" marT="22860" marB="22860"/>
                </a:tc>
                <a:tc>
                  <a:txBody>
                    <a:bodyPr/>
                    <a:lstStyle/>
                    <a:p>
                      <a:pPr marL="285750" indent="-285750" algn="l">
                        <a:buFont typeface="Arial" panose="020B0604020202020204" pitchFamily="34" charset="0"/>
                        <a:buChar char="•"/>
                      </a:pPr>
                      <a:endParaRPr lang="hu-HU" sz="700" dirty="0"/>
                    </a:p>
                  </a:txBody>
                  <a:tcPr marL="60960" marR="60960" marT="22860" marB="22860"/>
                </a:tc>
                <a:tc>
                  <a:txBody>
                    <a:bodyPr/>
                    <a:lstStyle/>
                    <a:p>
                      <a:pPr marL="285750" indent="-285750" algn="l">
                        <a:buFont typeface="Arial" panose="020B0604020202020204" pitchFamily="34" charset="0"/>
                        <a:buChar char="•"/>
                      </a:pPr>
                      <a:endParaRPr lang="hu-HU" sz="700" dirty="0"/>
                    </a:p>
                  </a:txBody>
                  <a:tcPr marL="60960" marR="60960" marT="22860" marB="22860"/>
                </a:tc>
                <a:extLst>
                  <a:ext uri="{0D108BD9-81ED-4DB2-BD59-A6C34878D82A}">
                    <a16:rowId xmlns:a16="http://schemas.microsoft.com/office/drawing/2014/main" val="10002"/>
                  </a:ext>
                </a:extLst>
              </a:tr>
            </a:tbl>
          </a:graphicData>
        </a:graphic>
      </p:graphicFrame>
      <p:sp>
        <p:nvSpPr>
          <p:cNvPr id="2" name="Google Shape;94;p1">
            <a:extLst>
              <a:ext uri="{FF2B5EF4-FFF2-40B4-BE49-F238E27FC236}">
                <a16:creationId xmlns:a16="http://schemas.microsoft.com/office/drawing/2014/main" id="{2696A779-D53D-BFC3-6F21-D300D58A1B11}"/>
              </a:ext>
            </a:extLst>
          </p:cNvPr>
          <p:cNvSpPr/>
          <p:nvPr/>
        </p:nvSpPr>
        <p:spPr>
          <a:xfrm>
            <a:off x="5458645" y="6164115"/>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34999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3689134" y="195171"/>
            <a:ext cx="6318466" cy="584775"/>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3. Customer Relations</a:t>
            </a:r>
            <a:endParaRPr sz="4000" dirty="0"/>
          </a:p>
        </p:txBody>
      </p:sp>
      <p:sp>
        <p:nvSpPr>
          <p:cNvPr id="162" name="Google Shape;162;p5"/>
          <p:cNvSpPr txBox="1"/>
          <p:nvPr/>
        </p:nvSpPr>
        <p:spPr>
          <a:xfrm>
            <a:off x="4230707" y="882820"/>
            <a:ext cx="4638040" cy="1052596"/>
          </a:xfrm>
          <a:prstGeom prst="rect">
            <a:avLst/>
          </a:prstGeom>
          <a:noFill/>
          <a:ln>
            <a:noFill/>
          </a:ln>
        </p:spPr>
        <p:txBody>
          <a:bodyPr spcFirstLastPara="1" wrap="square" lIns="0" tIns="0" rIns="0" bIns="0" anchor="t" anchorCtr="0">
            <a:spAutoFit/>
          </a:bodyPr>
          <a:lstStyle/>
          <a:p>
            <a:pPr algn="ctr">
              <a:lnSpc>
                <a:spcPct val="94972"/>
              </a:lnSpc>
            </a:pPr>
            <a:r>
              <a:rPr lang="hu-HU" sz="2400" b="1" dirty="0">
                <a:solidFill>
                  <a:srgbClr val="487307"/>
                </a:solidFill>
                <a:latin typeface="Nunito Sans"/>
                <a:sym typeface="Nunito Sans"/>
              </a:rPr>
              <a:t>Functions of customer relations, at process level</a:t>
            </a:r>
          </a:p>
          <a:p>
            <a:pPr>
              <a:lnSpc>
                <a:spcPct val="94972"/>
              </a:lnSpc>
            </a:pPr>
            <a:endParaRPr lang="hu-HU" sz="2400" b="1" dirty="0">
              <a:solidFill>
                <a:srgbClr val="487307"/>
              </a:solidFill>
              <a:latin typeface="Nunito Sans"/>
              <a:sym typeface="Nunito Sans"/>
            </a:endParaRPr>
          </a:p>
        </p:txBody>
      </p:sp>
      <p:graphicFrame>
        <p:nvGraphicFramePr>
          <p:cNvPr id="2" name="Diagram 1">
            <a:extLst>
              <a:ext uri="{FF2B5EF4-FFF2-40B4-BE49-F238E27FC236}">
                <a16:creationId xmlns:a16="http://schemas.microsoft.com/office/drawing/2014/main" id="{1FDC6C46-F832-401D-B172-E3D0B37DB7C8}"/>
              </a:ext>
            </a:extLst>
          </p:cNvPr>
          <p:cNvGraphicFramePr/>
          <p:nvPr/>
        </p:nvGraphicFramePr>
        <p:xfrm>
          <a:off x="2032000" y="719667"/>
          <a:ext cx="8148320" cy="3334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églalap 2">
            <a:extLst>
              <a:ext uri="{FF2B5EF4-FFF2-40B4-BE49-F238E27FC236}">
                <a16:creationId xmlns:a16="http://schemas.microsoft.com/office/drawing/2014/main" id="{2409BACB-1972-421A-B197-EFD420876459}"/>
              </a:ext>
            </a:extLst>
          </p:cNvPr>
          <p:cNvSpPr/>
          <p:nvPr/>
        </p:nvSpPr>
        <p:spPr>
          <a:xfrm>
            <a:off x="1850948" y="3099733"/>
            <a:ext cx="2368248" cy="1938416"/>
          </a:xfrm>
          <a:prstGeom prst="rect">
            <a:avLst/>
          </a:prstGeom>
        </p:spPr>
        <p:txBody>
          <a:bodyPr wrap="square">
            <a:spAutoFit/>
          </a:bodyPr>
          <a:lstStyle/>
          <a:p>
            <a:pPr marL="114306" indent="-114306">
              <a:buFont typeface="Arial" panose="020B0604020202020204" pitchFamily="34" charset="0"/>
              <a:buChar char="•"/>
            </a:pPr>
            <a:r>
              <a:rPr lang="hu-HU" sz="1333" dirty="0"/>
              <a:t>Purpose</a:t>
            </a:r>
          </a:p>
          <a:p>
            <a:pPr marL="114306" indent="-114306">
              <a:buFont typeface="Arial" panose="020B0604020202020204" pitchFamily="34" charset="0"/>
              <a:buChar char="•"/>
            </a:pPr>
            <a:r>
              <a:rPr lang="hu-HU" sz="1333" dirty="0"/>
              <a:t>Channels</a:t>
            </a:r>
          </a:p>
          <a:p>
            <a:pPr marL="114306" indent="-114306">
              <a:buFont typeface="Arial" panose="020B0604020202020204" pitchFamily="34" charset="0"/>
              <a:buChar char="•"/>
            </a:pPr>
            <a:r>
              <a:rPr lang="hu-HU" sz="1333" dirty="0"/>
              <a:t>Available information</a:t>
            </a:r>
          </a:p>
          <a:p>
            <a:pPr marL="114306" indent="-114306">
              <a:buFont typeface="Arial" panose="020B0604020202020204" pitchFamily="34" charset="0"/>
              <a:buChar char="•"/>
            </a:pPr>
            <a:r>
              <a:rPr lang="hu-HU" sz="1333" dirty="0"/>
              <a:t>Obtaining contact details</a:t>
            </a:r>
          </a:p>
          <a:p>
            <a:pPr marL="114306" indent="-114306">
              <a:buFont typeface="Arial" panose="020B0604020202020204" pitchFamily="34" charset="0"/>
              <a:buChar char="•"/>
            </a:pPr>
            <a:r>
              <a:rPr lang="hu-HU" sz="1333" dirty="0"/>
              <a:t>Data management/data storage/data security</a:t>
            </a:r>
          </a:p>
          <a:p>
            <a:pPr marL="114306" indent="-114306">
              <a:buFont typeface="Arial" panose="020B0604020202020204" pitchFamily="34" charset="0"/>
              <a:buChar char="•"/>
            </a:pPr>
            <a:r>
              <a:rPr lang="hu-HU" sz="1333" dirty="0"/>
              <a:t>What processes are built on them?</a:t>
            </a:r>
          </a:p>
        </p:txBody>
      </p:sp>
      <p:sp>
        <p:nvSpPr>
          <p:cNvPr id="13" name="Téglalap 12">
            <a:extLst>
              <a:ext uri="{FF2B5EF4-FFF2-40B4-BE49-F238E27FC236}">
                <a16:creationId xmlns:a16="http://schemas.microsoft.com/office/drawing/2014/main" id="{C18F5D88-6293-4CF1-BA0B-3552D6BC7EB8}"/>
              </a:ext>
            </a:extLst>
          </p:cNvPr>
          <p:cNvSpPr/>
          <p:nvPr/>
        </p:nvSpPr>
        <p:spPr>
          <a:xfrm>
            <a:off x="4181479" y="3063160"/>
            <a:ext cx="2368248" cy="1938416"/>
          </a:xfrm>
          <a:prstGeom prst="rect">
            <a:avLst/>
          </a:prstGeom>
        </p:spPr>
        <p:txBody>
          <a:bodyPr wrap="square">
            <a:spAutoFit/>
          </a:bodyPr>
          <a:lstStyle/>
          <a:p>
            <a:pPr marL="190510" indent="-190510">
              <a:buFont typeface="Arial" panose="020B0604020202020204" pitchFamily="34" charset="0"/>
              <a:buChar char="•"/>
            </a:pPr>
            <a:r>
              <a:rPr lang="hu-HU" sz="1333" dirty="0"/>
              <a:t>Emotional connection</a:t>
            </a:r>
          </a:p>
          <a:p>
            <a:pPr marL="190510" indent="-190510">
              <a:buFont typeface="Arial" panose="020B0604020202020204" pitchFamily="34" charset="0"/>
              <a:buChar char="•"/>
            </a:pPr>
            <a:r>
              <a:rPr lang="hu-HU" sz="1333" dirty="0"/>
              <a:t>Rewarding loyalty</a:t>
            </a:r>
          </a:p>
          <a:p>
            <a:pPr marL="190510" indent="-190510">
              <a:buFont typeface="Arial" panose="020B0604020202020204" pitchFamily="34" charset="0"/>
              <a:buChar char="•"/>
            </a:pPr>
            <a:r>
              <a:rPr lang="hu-HU" sz="1333" dirty="0"/>
              <a:t>Intimate relationship</a:t>
            </a:r>
          </a:p>
          <a:p>
            <a:pPr marL="190510" indent="-190510">
              <a:buFont typeface="Arial" panose="020B0604020202020204" pitchFamily="34" charset="0"/>
              <a:buChar char="•"/>
            </a:pPr>
            <a:r>
              <a:rPr lang="hu-HU" sz="1333" dirty="0"/>
              <a:t>Contract</a:t>
            </a:r>
          </a:p>
          <a:p>
            <a:pPr marL="190510" indent="-190510">
              <a:buFont typeface="Arial" panose="020B0604020202020204" pitchFamily="34" charset="0"/>
              <a:buChar char="•"/>
            </a:pPr>
            <a:r>
              <a:rPr lang="hu-HU" sz="1333" dirty="0"/>
              <a:t>Subscription</a:t>
            </a:r>
          </a:p>
          <a:p>
            <a:pPr marL="190510" indent="-190510">
              <a:buFont typeface="Arial" panose="020B0604020202020204" pitchFamily="34" charset="0"/>
              <a:buChar char="•"/>
            </a:pPr>
            <a:r>
              <a:rPr lang="hu-HU" sz="1333" dirty="0"/>
              <a:t>Binding to the system</a:t>
            </a:r>
          </a:p>
          <a:p>
            <a:pPr marL="190510" indent="-190510">
              <a:buFont typeface="Arial" panose="020B0604020202020204" pitchFamily="34" charset="0"/>
              <a:buChar char="•"/>
            </a:pPr>
            <a:r>
              <a:rPr lang="hu-HU" sz="1333" dirty="0"/>
              <a:t>Technology integration</a:t>
            </a:r>
          </a:p>
          <a:p>
            <a:pPr marL="190510" indent="-190510">
              <a:buFont typeface="Arial" panose="020B0604020202020204" pitchFamily="34" charset="0"/>
              <a:buChar char="•"/>
            </a:pPr>
            <a:endParaRPr lang="hu-HU" sz="1333" dirty="0"/>
          </a:p>
          <a:p>
            <a:r>
              <a:rPr lang="hu-HU" sz="1333" dirty="0"/>
              <a:t>Quality and customer experience! </a:t>
            </a:r>
          </a:p>
        </p:txBody>
      </p:sp>
      <p:sp>
        <p:nvSpPr>
          <p:cNvPr id="14" name="Téglalap 13">
            <a:extLst>
              <a:ext uri="{FF2B5EF4-FFF2-40B4-BE49-F238E27FC236}">
                <a16:creationId xmlns:a16="http://schemas.microsoft.com/office/drawing/2014/main" id="{86FA4F16-9D1E-490A-839D-54A6EEBC716E}"/>
              </a:ext>
            </a:extLst>
          </p:cNvPr>
          <p:cNvSpPr/>
          <p:nvPr/>
        </p:nvSpPr>
        <p:spPr>
          <a:xfrm>
            <a:off x="6368675" y="3031579"/>
            <a:ext cx="2368248" cy="2553776"/>
          </a:xfrm>
          <a:prstGeom prst="rect">
            <a:avLst/>
          </a:prstGeom>
        </p:spPr>
        <p:txBody>
          <a:bodyPr wrap="square">
            <a:spAutoFit/>
          </a:bodyPr>
          <a:lstStyle/>
          <a:p>
            <a:pPr marL="190510" indent="-190510">
              <a:buFont typeface="Arial" panose="020B0604020202020204" pitchFamily="34" charset="0"/>
              <a:buChar char="•"/>
            </a:pPr>
            <a:r>
              <a:rPr lang="hu-HU" sz="1333" dirty="0"/>
              <a:t>Birthday voucher</a:t>
            </a:r>
          </a:p>
          <a:p>
            <a:pPr marL="190510" indent="-190510">
              <a:buFont typeface="Arial" panose="020B0604020202020204" pitchFamily="34" charset="0"/>
              <a:buChar char="•"/>
            </a:pPr>
            <a:r>
              <a:rPr lang="hu-HU" sz="1333" dirty="0"/>
              <a:t>Premium customers’ night, exclusive event</a:t>
            </a:r>
          </a:p>
          <a:p>
            <a:pPr marL="190510" indent="-190510">
              <a:buFont typeface="Arial" panose="020B0604020202020204" pitchFamily="34" charset="0"/>
              <a:buChar char="•"/>
            </a:pPr>
            <a:r>
              <a:rPr lang="hu-HU" sz="1333" dirty="0"/>
              <a:t>Cross-selling: e.g. selling follow-up projects: implementation after planning, impact assessment after service delivery</a:t>
            </a:r>
          </a:p>
          <a:p>
            <a:pPr marL="190510" indent="-190510">
              <a:buFont typeface="Arial" panose="020B0604020202020204" pitchFamily="34" charset="0"/>
              <a:buChar char="•"/>
            </a:pPr>
            <a:r>
              <a:rPr lang="hu-HU" sz="1333" dirty="0"/>
              <a:t>Recommendation of a related product or upgrade </a:t>
            </a:r>
          </a:p>
          <a:p>
            <a:pPr marL="190510" indent="-190510">
              <a:buFont typeface="Arial" panose="020B0604020202020204" pitchFamily="34" charset="0"/>
              <a:buChar char="•"/>
            </a:pPr>
            <a:r>
              <a:rPr lang="hu-HU" sz="1333" dirty="0"/>
              <a:t>Up-selling (small price difference, greater benefit)</a:t>
            </a:r>
          </a:p>
        </p:txBody>
      </p:sp>
      <p:sp>
        <p:nvSpPr>
          <p:cNvPr id="15" name="Téglalap 14">
            <a:extLst>
              <a:ext uri="{FF2B5EF4-FFF2-40B4-BE49-F238E27FC236}">
                <a16:creationId xmlns:a16="http://schemas.microsoft.com/office/drawing/2014/main" id="{8E35F4A0-C19B-481A-872A-FD0C08165C2F}"/>
              </a:ext>
            </a:extLst>
          </p:cNvPr>
          <p:cNvSpPr/>
          <p:nvPr/>
        </p:nvSpPr>
        <p:spPr>
          <a:xfrm>
            <a:off x="8587503" y="2950299"/>
            <a:ext cx="2368248" cy="1938416"/>
          </a:xfrm>
          <a:prstGeom prst="rect">
            <a:avLst/>
          </a:prstGeom>
        </p:spPr>
        <p:txBody>
          <a:bodyPr wrap="square">
            <a:spAutoFit/>
          </a:bodyPr>
          <a:lstStyle/>
          <a:p>
            <a:pPr marL="190510" indent="-190510">
              <a:buFont typeface="Arial" panose="020B0604020202020204" pitchFamily="34" charset="0"/>
              <a:buChar char="•"/>
            </a:pPr>
            <a:r>
              <a:rPr lang="hu-HU" sz="1333" dirty="0"/>
              <a:t>Recommendation</a:t>
            </a:r>
          </a:p>
          <a:p>
            <a:pPr marL="190510" indent="-190510">
              <a:buFont typeface="Arial" panose="020B0604020202020204" pitchFamily="34" charset="0"/>
              <a:buChar char="•"/>
            </a:pPr>
            <a:r>
              <a:rPr lang="hu-HU" sz="1333" dirty="0"/>
              <a:t>Content sharing</a:t>
            </a:r>
          </a:p>
          <a:p>
            <a:pPr marL="190510" indent="-190510">
              <a:buFont typeface="Arial" panose="020B0604020202020204" pitchFamily="34" charset="0"/>
              <a:buChar char="•"/>
            </a:pPr>
            <a:r>
              <a:rPr lang="hu-HU" sz="1333" dirty="0"/>
              <a:t>Branded accessories</a:t>
            </a:r>
          </a:p>
          <a:p>
            <a:pPr marL="190510" indent="-190510">
              <a:buFont typeface="Arial" panose="020B0604020202020204" pitchFamily="34" charset="0"/>
              <a:buChar char="•"/>
            </a:pPr>
            <a:r>
              <a:rPr lang="hu-HU" sz="1333" dirty="0"/>
              <a:t>Customer advisors, advisory boards</a:t>
            </a:r>
          </a:p>
          <a:p>
            <a:pPr marL="190510" indent="-190510">
              <a:buFont typeface="Arial" panose="020B0604020202020204" pitchFamily="34" charset="0"/>
              <a:buChar char="•"/>
            </a:pPr>
            <a:r>
              <a:rPr lang="hu-HU" sz="1333" dirty="0" err="1"/>
              <a:t>Storytelling</a:t>
            </a:r>
            <a:endParaRPr lang="hu-HU" sz="1333" dirty="0"/>
          </a:p>
          <a:p>
            <a:pPr marL="190510" indent="-190510">
              <a:buFont typeface="Arial" panose="020B0604020202020204" pitchFamily="34" charset="0"/>
              <a:buChar char="•"/>
            </a:pPr>
            <a:r>
              <a:rPr lang="hu-HU" sz="1333" dirty="0"/>
              <a:t>Discount for referring a new customer</a:t>
            </a:r>
          </a:p>
          <a:p>
            <a:pPr marL="190510" indent="-190510">
              <a:buFont typeface="Arial" panose="020B0604020202020204" pitchFamily="34" charset="0"/>
              <a:buChar char="•"/>
            </a:pPr>
            <a:r>
              <a:rPr lang="hu-HU" sz="1333" dirty="0"/>
              <a:t>NO=NO</a:t>
            </a:r>
          </a:p>
        </p:txBody>
      </p:sp>
      <p:sp>
        <p:nvSpPr>
          <p:cNvPr id="4" name="Google Shape;94;p1">
            <a:extLst>
              <a:ext uri="{FF2B5EF4-FFF2-40B4-BE49-F238E27FC236}">
                <a16:creationId xmlns:a16="http://schemas.microsoft.com/office/drawing/2014/main" id="{1A741E55-90EC-0FB3-E0A8-9C66EFDDE85D}"/>
              </a:ext>
            </a:extLst>
          </p:cNvPr>
          <p:cNvSpPr/>
          <p:nvPr/>
        </p:nvSpPr>
        <p:spPr>
          <a:xfrm>
            <a:off x="5543287" y="613743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9">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402159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1" name="Google Shape;141;p4"/>
          <p:cNvSpPr/>
          <p:nvPr/>
        </p:nvSpPr>
        <p:spPr>
          <a:xfrm>
            <a:off x="352671" y="1684684"/>
            <a:ext cx="11303650" cy="340038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5486400" y="1069103"/>
            <a:ext cx="6547339"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4. Channels: definition and functions</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Szövegdoboz 1">
            <a:extLst>
              <a:ext uri="{FF2B5EF4-FFF2-40B4-BE49-F238E27FC236}">
                <a16:creationId xmlns:a16="http://schemas.microsoft.com/office/drawing/2014/main" id="{6FD9940E-6E83-4A3A-88BE-E59B4CC1DED7}"/>
              </a:ext>
            </a:extLst>
          </p:cNvPr>
          <p:cNvSpPr txBox="1"/>
          <p:nvPr/>
        </p:nvSpPr>
        <p:spPr>
          <a:xfrm>
            <a:off x="706055" y="2046302"/>
            <a:ext cx="10596880" cy="1733488"/>
          </a:xfrm>
          <a:prstGeom prst="rect">
            <a:avLst/>
          </a:prstGeom>
          <a:noFill/>
        </p:spPr>
        <p:txBody>
          <a:bodyPr wrap="square" rtlCol="0">
            <a:spAutoFit/>
          </a:bodyPr>
          <a:lstStyle/>
          <a:p>
            <a:pPr marL="304815" indent="-304815">
              <a:buFont typeface="Arial" panose="020B0604020202020204" pitchFamily="34" charset="0"/>
              <a:buChar char="•"/>
            </a:pPr>
            <a:r>
              <a:rPr lang="hu-HU" sz="2133" dirty="0"/>
              <a:t>How does the company communicate with its customers? How does it reach them and how does it present its value proposition to them?</a:t>
            </a:r>
          </a:p>
          <a:p>
            <a:pPr marL="304815" indent="-304815">
              <a:buFont typeface="Arial" panose="020B0604020202020204" pitchFamily="34" charset="0"/>
              <a:buChar char="•"/>
            </a:pPr>
            <a:r>
              <a:rPr lang="hu-HU" sz="2133" dirty="0"/>
              <a:t>Communication – distribution – sales channels = direct connection between the company and its customers</a:t>
            </a:r>
          </a:p>
          <a:p>
            <a:pPr marL="304815" indent="-304815">
              <a:buFont typeface="Arial" panose="020B0604020202020204" pitchFamily="34" charset="0"/>
              <a:buChar char="•"/>
            </a:pPr>
            <a:r>
              <a:rPr lang="hu-HU" sz="2133" dirty="0"/>
              <a:t>Channels play an important role in shaping the customer experience.</a:t>
            </a:r>
          </a:p>
        </p:txBody>
      </p:sp>
      <p:sp>
        <p:nvSpPr>
          <p:cNvPr id="3" name="Ellipszis 2">
            <a:extLst>
              <a:ext uri="{FF2B5EF4-FFF2-40B4-BE49-F238E27FC236}">
                <a16:creationId xmlns:a16="http://schemas.microsoft.com/office/drawing/2014/main" id="{0A100A68-D9E2-469E-806D-6FDC1F600094}"/>
              </a:ext>
            </a:extLst>
          </p:cNvPr>
          <p:cNvSpPr/>
          <p:nvPr/>
        </p:nvSpPr>
        <p:spPr>
          <a:xfrm>
            <a:off x="1859280" y="4110951"/>
            <a:ext cx="10050579" cy="24520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hu-HU" sz="1600" b="1" u="sng" dirty="0"/>
              <a:t>The functions of channels:</a:t>
            </a:r>
          </a:p>
          <a:p>
            <a:pPr marL="228611" lvl="1" indent="-228611">
              <a:buFont typeface="Wingdings" panose="05000000000000000000" pitchFamily="2" charset="2"/>
              <a:buChar char="ü"/>
            </a:pPr>
            <a:r>
              <a:rPr lang="hu-HU" sz="1600" b="1" dirty="0"/>
              <a:t>To attract </a:t>
            </a:r>
            <a:r>
              <a:rPr lang="hu-HU" sz="1600" dirty="0"/>
              <a:t>customers’ attention to the company’s products and services</a:t>
            </a:r>
          </a:p>
          <a:p>
            <a:pPr marL="228611" lvl="1" indent="-228611">
              <a:buFont typeface="Wingdings" panose="05000000000000000000" pitchFamily="2" charset="2"/>
              <a:buChar char="ü"/>
            </a:pPr>
            <a:r>
              <a:rPr lang="hu-HU" sz="1600" b="1" dirty="0"/>
              <a:t>To help </a:t>
            </a:r>
            <a:r>
              <a:rPr lang="hu-HU" sz="1600" dirty="0"/>
              <a:t>customers assess/evaluate the value proposition</a:t>
            </a:r>
          </a:p>
          <a:p>
            <a:pPr marL="228611" lvl="1" indent="-228611">
              <a:buFont typeface="Wingdings" panose="05000000000000000000" pitchFamily="2" charset="2"/>
              <a:buChar char="ü"/>
            </a:pPr>
            <a:r>
              <a:rPr lang="hu-HU" sz="1600" dirty="0"/>
              <a:t>Enabling customers to </a:t>
            </a:r>
            <a:r>
              <a:rPr lang="hu-HU" sz="1600" b="1" dirty="0"/>
              <a:t>access </a:t>
            </a:r>
            <a:r>
              <a:rPr lang="hu-HU" sz="1600" dirty="0"/>
              <a:t>the products/services</a:t>
            </a:r>
          </a:p>
          <a:p>
            <a:pPr marL="228611" lvl="1" indent="-228611">
              <a:buFont typeface="Wingdings" panose="05000000000000000000" pitchFamily="2" charset="2"/>
              <a:buChar char="ü"/>
            </a:pPr>
            <a:r>
              <a:rPr lang="hu-HU" sz="1600" b="1" dirty="0"/>
              <a:t>Deliver</a:t>
            </a:r>
            <a:r>
              <a:rPr lang="hu-HU" sz="1600" dirty="0"/>
              <a:t> value propositions to customers</a:t>
            </a:r>
          </a:p>
          <a:p>
            <a:pPr marL="228611" lvl="1" indent="-228611">
              <a:buFont typeface="Wingdings" panose="05000000000000000000" pitchFamily="2" charset="2"/>
              <a:buChar char="ü"/>
            </a:pPr>
            <a:r>
              <a:rPr lang="hu-HU" sz="1600" b="1" dirty="0"/>
              <a:t>Maintain </a:t>
            </a:r>
            <a:r>
              <a:rPr lang="hu-HU" sz="1600" dirty="0"/>
              <a:t>customer relations (customer service) even after the purchase</a:t>
            </a:r>
          </a:p>
        </p:txBody>
      </p:sp>
      <p:sp>
        <p:nvSpPr>
          <p:cNvPr id="4" name="Google Shape;94;p1">
            <a:extLst>
              <a:ext uri="{FF2B5EF4-FFF2-40B4-BE49-F238E27FC236}">
                <a16:creationId xmlns:a16="http://schemas.microsoft.com/office/drawing/2014/main" id="{D29AABCE-EE99-D2D7-93CA-331DDFB5DDDE}"/>
              </a:ext>
            </a:extLst>
          </p:cNvPr>
          <p:cNvSpPr/>
          <p:nvPr/>
        </p:nvSpPr>
        <p:spPr>
          <a:xfrm>
            <a:off x="9766780" y="22974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573335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3997960"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lgn="ctr"/>
            <a:r>
              <a:rPr lang="hu-HU" sz="1333" dirty="0">
                <a:solidFill>
                  <a:schemeClr val="bg1"/>
                </a:solidFill>
              </a:rPr>
              <a:t>What are the pros and cons of each type? </a:t>
            </a:r>
          </a:p>
          <a:p>
            <a:pPr algn="ctr"/>
            <a:r>
              <a:rPr lang="hu-HU" sz="1333" dirty="0">
                <a:solidFill>
                  <a:schemeClr val="bg1"/>
                </a:solidFill>
              </a:rPr>
              <a:t>How can they be combined?</a:t>
            </a:r>
            <a:endParaRPr sz="1333" dirty="0">
              <a:solidFill>
                <a:schemeClr val="bg1"/>
              </a:solidFill>
            </a:endParaRPr>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3174235" y="207765"/>
            <a:ext cx="6318466" cy="584775"/>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4. Channels</a:t>
            </a:r>
            <a:endParaRPr sz="4000" dirty="0"/>
          </a:p>
        </p:txBody>
      </p:sp>
      <p:sp>
        <p:nvSpPr>
          <p:cNvPr id="162" name="Google Shape;162;p5"/>
          <p:cNvSpPr txBox="1"/>
          <p:nvPr/>
        </p:nvSpPr>
        <p:spPr>
          <a:xfrm>
            <a:off x="2806905" y="818228"/>
            <a:ext cx="5560397" cy="350865"/>
          </a:xfrm>
          <a:prstGeom prst="rect">
            <a:avLst/>
          </a:prstGeom>
          <a:noFill/>
          <a:ln>
            <a:noFill/>
          </a:ln>
        </p:spPr>
        <p:txBody>
          <a:bodyPr spcFirstLastPara="1" wrap="square" lIns="0" tIns="0" rIns="0" bIns="0" anchor="t" anchorCtr="0">
            <a:spAutoFit/>
          </a:bodyPr>
          <a:lstStyle/>
          <a:p>
            <a:pPr algn="ctr">
              <a:lnSpc>
                <a:spcPct val="94972"/>
              </a:lnSpc>
            </a:pPr>
            <a:r>
              <a:rPr lang="hu-HU" sz="2400" b="1" dirty="0">
                <a:solidFill>
                  <a:srgbClr val="487307"/>
                </a:solidFill>
                <a:latin typeface="Nunito Sans"/>
                <a:sym typeface="Nunito Sans"/>
              </a:rPr>
              <a:t>Types and stages, at process level</a:t>
            </a:r>
          </a:p>
        </p:txBody>
      </p:sp>
      <p:graphicFrame>
        <p:nvGraphicFramePr>
          <p:cNvPr id="16" name="Table 2">
            <a:extLst>
              <a:ext uri="{FF2B5EF4-FFF2-40B4-BE49-F238E27FC236}">
                <a16:creationId xmlns:a16="http://schemas.microsoft.com/office/drawing/2014/main" id="{7DBD31D5-3D5B-49D2-8270-9FC6E0FDC151}"/>
              </a:ext>
            </a:extLst>
          </p:cNvPr>
          <p:cNvGraphicFramePr>
            <a:graphicFrameLocks noGrp="1"/>
          </p:cNvGraphicFramePr>
          <p:nvPr/>
        </p:nvGraphicFramePr>
        <p:xfrm>
          <a:off x="568961" y="2059554"/>
          <a:ext cx="11511279" cy="3130859"/>
        </p:xfrm>
        <a:graphic>
          <a:graphicData uri="http://schemas.openxmlformats.org/drawingml/2006/table">
            <a:tbl>
              <a:tblPr firstRow="1">
                <a:tableStyleId>{F5AB1C69-6EDB-4FF4-983F-18BD219EF322}</a:tableStyleId>
              </a:tblPr>
              <a:tblGrid>
                <a:gridCol w="665321">
                  <a:extLst>
                    <a:ext uri="{9D8B030D-6E8A-4147-A177-3AD203B41FA5}">
                      <a16:colId xmlns:a16="http://schemas.microsoft.com/office/drawing/2014/main" val="20000"/>
                    </a:ext>
                  </a:extLst>
                </a:gridCol>
                <a:gridCol w="665321">
                  <a:extLst>
                    <a:ext uri="{9D8B030D-6E8A-4147-A177-3AD203B41FA5}">
                      <a16:colId xmlns:a16="http://schemas.microsoft.com/office/drawing/2014/main" val="20001"/>
                    </a:ext>
                  </a:extLst>
                </a:gridCol>
                <a:gridCol w="1260716">
                  <a:extLst>
                    <a:ext uri="{9D8B030D-6E8A-4147-A177-3AD203B41FA5}">
                      <a16:colId xmlns:a16="http://schemas.microsoft.com/office/drawing/2014/main" val="20002"/>
                    </a:ext>
                  </a:extLst>
                </a:gridCol>
                <a:gridCol w="1805740">
                  <a:extLst>
                    <a:ext uri="{9D8B030D-6E8A-4147-A177-3AD203B41FA5}">
                      <a16:colId xmlns:a16="http://schemas.microsoft.com/office/drawing/2014/main" val="20003"/>
                    </a:ext>
                  </a:extLst>
                </a:gridCol>
                <a:gridCol w="1860130">
                  <a:extLst>
                    <a:ext uri="{9D8B030D-6E8A-4147-A177-3AD203B41FA5}">
                      <a16:colId xmlns:a16="http://schemas.microsoft.com/office/drawing/2014/main" val="20004"/>
                    </a:ext>
                  </a:extLst>
                </a:gridCol>
                <a:gridCol w="1827496">
                  <a:extLst>
                    <a:ext uri="{9D8B030D-6E8A-4147-A177-3AD203B41FA5}">
                      <a16:colId xmlns:a16="http://schemas.microsoft.com/office/drawing/2014/main" val="20005"/>
                    </a:ext>
                  </a:extLst>
                </a:gridCol>
                <a:gridCol w="1881886">
                  <a:extLst>
                    <a:ext uri="{9D8B030D-6E8A-4147-A177-3AD203B41FA5}">
                      <a16:colId xmlns:a16="http://schemas.microsoft.com/office/drawing/2014/main" val="20006"/>
                    </a:ext>
                  </a:extLst>
                </a:gridCol>
                <a:gridCol w="1544669">
                  <a:extLst>
                    <a:ext uri="{9D8B030D-6E8A-4147-A177-3AD203B41FA5}">
                      <a16:colId xmlns:a16="http://schemas.microsoft.com/office/drawing/2014/main" val="20007"/>
                    </a:ext>
                  </a:extLst>
                </a:gridCol>
              </a:tblGrid>
              <a:tr h="450947">
                <a:tc gridSpan="3">
                  <a:txBody>
                    <a:bodyPr/>
                    <a:lstStyle/>
                    <a:p>
                      <a:pPr algn="ctr"/>
                      <a:r>
                        <a:rPr lang="hu-HU" sz="2000" dirty="0"/>
                        <a:t>Types of channels</a:t>
                      </a:r>
                    </a:p>
                  </a:txBody>
                  <a:tcPr marL="60960" marR="60960" marT="22860" marB="22860" anchor="ctr"/>
                </a:tc>
                <a:tc hMerge="1">
                  <a:txBody>
                    <a:bodyPr/>
                    <a:lstStyle/>
                    <a:p>
                      <a:endParaRPr lang="hu-HU" dirty="0"/>
                    </a:p>
                  </a:txBody>
                  <a:tcPr/>
                </a:tc>
                <a:tc hMerge="1">
                  <a:txBody>
                    <a:bodyPr/>
                    <a:lstStyle/>
                    <a:p>
                      <a:endParaRPr lang="hu-HU" dirty="0"/>
                    </a:p>
                  </a:txBody>
                  <a:tcPr/>
                </a:tc>
                <a:tc gridSpan="5">
                  <a:txBody>
                    <a:bodyPr/>
                    <a:lstStyle/>
                    <a:p>
                      <a:pPr algn="ctr"/>
                      <a:r>
                        <a:rPr lang="hu-HU" sz="2000" dirty="0"/>
                        <a:t>Stages of channels</a:t>
                      </a:r>
                    </a:p>
                  </a:txBody>
                  <a:tcPr marL="60960" marR="60960" marT="22860" marB="22860" anchor="ct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hu-HU"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0947">
                <a:tc rowSpan="3">
                  <a:txBody>
                    <a:bodyPr/>
                    <a:lstStyle/>
                    <a:p>
                      <a:pPr algn="ctr"/>
                      <a:r>
                        <a:rPr lang="hu-HU" sz="1500" b="1" dirty="0"/>
                        <a:t>Custom channels</a:t>
                      </a:r>
                    </a:p>
                  </a:txBody>
                  <a:tcPr marL="60960" marR="60960" marT="22860" marB="22860" vert="vert270" anchor="ctr"/>
                </a:tc>
                <a:tc rowSpan="2">
                  <a:txBody>
                    <a:bodyPr/>
                    <a:lstStyle/>
                    <a:p>
                      <a:pPr algn="ctr"/>
                      <a:r>
                        <a:rPr lang="hu-HU" sz="1500" i="1" dirty="0"/>
                        <a:t>Direct</a:t>
                      </a:r>
                    </a:p>
                  </a:txBody>
                  <a:tcPr marL="60960" marR="60960" marT="22860" marB="22860" vert="vert270" anchor="ctr"/>
                </a:tc>
                <a:tc>
                  <a:txBody>
                    <a:bodyPr/>
                    <a:lstStyle/>
                    <a:p>
                      <a:r>
                        <a:rPr lang="hu-HU" sz="1300" dirty="0"/>
                        <a:t>Agents</a:t>
                      </a:r>
                    </a:p>
                  </a:txBody>
                  <a:tcPr marL="60960" marR="60960" marT="22860" marB="22860" anchor="ctr"/>
                </a:tc>
                <a:tc rowSpan="5">
                  <a:txBody>
                    <a:bodyPr/>
                    <a:lstStyle/>
                    <a:p>
                      <a:pPr marL="0" indent="0" algn="l">
                        <a:buNone/>
                      </a:pPr>
                      <a:r>
                        <a:rPr lang="hu-HU" sz="1600" b="1" dirty="0"/>
                        <a:t>1. Attracting attention </a:t>
                      </a:r>
                    </a:p>
                    <a:p>
                      <a:pPr marL="0" indent="0" algn="l">
                        <a:buNone/>
                      </a:pPr>
                      <a:r>
                        <a:rPr lang="hu-HU" sz="1600" dirty="0"/>
                        <a:t>How do we spark customers’ interest </a:t>
                      </a:r>
                      <a:r>
                        <a:rPr lang="hu-HU" sz="1600" baseline="0" dirty="0"/>
                        <a:t>in </a:t>
                      </a:r>
                      <a:r>
                        <a:rPr lang="hu-HU" sz="1600" dirty="0"/>
                        <a:t>our products and </a:t>
                      </a:r>
                      <a:r>
                        <a:rPr lang="hu-HU" sz="1600" baseline="0" dirty="0"/>
                        <a:t>services?</a:t>
                      </a:r>
                      <a:endParaRPr lang="hu-HU" sz="1600" dirty="0"/>
                    </a:p>
                  </a:txBody>
                  <a:tcPr marL="60960" marR="60960" marT="22860" marB="22860"/>
                </a:tc>
                <a:tc rowSpan="5">
                  <a:txBody>
                    <a:bodyPr/>
                    <a:lstStyle/>
                    <a:p>
                      <a:pPr algn="l"/>
                      <a:r>
                        <a:rPr lang="hu-HU" sz="1600" b="1" dirty="0"/>
                        <a:t>2. Evaluation</a:t>
                      </a:r>
                    </a:p>
                    <a:p>
                      <a:pPr algn="l"/>
                      <a:endParaRPr lang="hu-HU" sz="1600" dirty="0"/>
                    </a:p>
                    <a:p>
                      <a:pPr algn="l"/>
                      <a:r>
                        <a:rPr lang="hu-HU" sz="1600" dirty="0"/>
                        <a:t>How do we help consumers evaluate our products?</a:t>
                      </a:r>
                    </a:p>
                    <a:p>
                      <a:pPr algn="l"/>
                      <a:endParaRPr lang="hu-HU" sz="1600" dirty="0"/>
                    </a:p>
                  </a:txBody>
                  <a:tcPr marL="60960" marR="60960" marT="22860" marB="22860"/>
                </a:tc>
                <a:tc rowSpan="5">
                  <a:txBody>
                    <a:bodyPr/>
                    <a:lstStyle/>
                    <a:p>
                      <a:pPr algn="l"/>
                      <a:r>
                        <a:rPr lang="hu-HU" sz="1600" b="1" dirty="0"/>
                        <a:t>3. Purchase</a:t>
                      </a:r>
                    </a:p>
                    <a:p>
                      <a:pPr algn="l"/>
                      <a:endParaRPr lang="hu-HU" sz="1600" dirty="0"/>
                    </a:p>
                    <a:p>
                      <a:pPr algn="l"/>
                      <a:r>
                        <a:rPr lang="hu-HU" sz="1600" dirty="0"/>
                        <a:t>How do we enable consumers to purchase specific products/services?</a:t>
                      </a:r>
                      <a:endParaRPr lang="hu-HU" sz="1600" b="0" dirty="0"/>
                    </a:p>
                  </a:txBody>
                  <a:tcPr marL="60960" marR="60960" marT="22860" marB="22860"/>
                </a:tc>
                <a:tc rowSpan="5">
                  <a:txBody>
                    <a:bodyPr/>
                    <a:lstStyle/>
                    <a:p>
                      <a:pPr algn="l"/>
                      <a:r>
                        <a:rPr lang="hu-HU" sz="1600" b="1" dirty="0"/>
                        <a:t>4. Distribution</a:t>
                      </a:r>
                    </a:p>
                    <a:p>
                      <a:pPr algn="l"/>
                      <a:endParaRPr lang="hu-HU" sz="1600" dirty="0"/>
                    </a:p>
                    <a:p>
                      <a:pPr algn="l"/>
                      <a:r>
                        <a:rPr lang="hu-HU" sz="1600" dirty="0"/>
                        <a:t>How do we deliver our value proposition to consumers?</a:t>
                      </a:r>
                      <a:endParaRPr lang="hu-HU" sz="1600" b="0" dirty="0"/>
                    </a:p>
                  </a:txBody>
                  <a:tcPr marL="60960" marR="60960" marT="22860" marB="22860"/>
                </a:tc>
                <a:tc rowSpan="5">
                  <a:txBody>
                    <a:bodyPr/>
                    <a:lstStyle/>
                    <a:p>
                      <a:pPr algn="l"/>
                      <a:r>
                        <a:rPr lang="hu-HU" sz="1600" b="1" dirty="0"/>
                        <a:t>5. After purchase</a:t>
                      </a:r>
                    </a:p>
                    <a:p>
                      <a:pPr algn="l"/>
                      <a:r>
                        <a:rPr lang="hu-HU" sz="1600" dirty="0"/>
                        <a:t>How do we provide customer support after the purchase?</a:t>
                      </a:r>
                      <a:endParaRPr lang="hu-HU" sz="1600" b="0" dirty="0"/>
                    </a:p>
                  </a:txBody>
                  <a:tcPr marL="60960" marR="60960" marT="22860" marB="22860"/>
                </a:tc>
                <a:extLst>
                  <a:ext uri="{0D108BD9-81ED-4DB2-BD59-A6C34878D82A}">
                    <a16:rowId xmlns:a16="http://schemas.microsoft.com/office/drawing/2014/main" val="10001"/>
                  </a:ext>
                </a:extLst>
              </a:tr>
              <a:tr h="644210">
                <a:tc vMerge="1">
                  <a:txBody>
                    <a:bodyPr/>
                    <a:lstStyle/>
                    <a:p>
                      <a:endParaRPr lang="hu-HU" dirty="0"/>
                    </a:p>
                  </a:txBody>
                  <a:tcPr/>
                </a:tc>
                <a:tc vMerge="1">
                  <a:txBody>
                    <a:bodyPr/>
                    <a:lstStyle/>
                    <a:p>
                      <a:endParaRPr lang="hu-HU" dirty="0"/>
                    </a:p>
                  </a:txBody>
                  <a:tcPr/>
                </a:tc>
                <a:tc>
                  <a:txBody>
                    <a:bodyPr/>
                    <a:lstStyle/>
                    <a:p>
                      <a:r>
                        <a:rPr lang="hu-HU" sz="1500" dirty="0"/>
                        <a:t>Online </a:t>
                      </a:r>
                      <a:r>
                        <a:rPr lang="hu-HU" sz="1500" baseline="0" dirty="0"/>
                        <a:t>sales</a:t>
                      </a:r>
                      <a:endParaRPr lang="hu-HU" sz="1500" dirty="0"/>
                    </a:p>
                  </a:txBody>
                  <a:tcPr marL="60960" marR="60960" marT="22860" marB="2286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0947">
                <a:tc vMerge="1">
                  <a:txBody>
                    <a:bodyPr/>
                    <a:lstStyle/>
                    <a:p>
                      <a:endParaRPr lang="hu-HU" dirty="0"/>
                    </a:p>
                  </a:txBody>
                  <a:tcPr/>
                </a:tc>
                <a:tc rowSpan="3">
                  <a:txBody>
                    <a:bodyPr/>
                    <a:lstStyle/>
                    <a:p>
                      <a:pPr algn="ctr"/>
                      <a:r>
                        <a:rPr lang="hu-HU" sz="1500" i="1" dirty="0"/>
                        <a:t>Indirect</a:t>
                      </a:r>
                    </a:p>
                  </a:txBody>
                  <a:tcPr marL="60960" marR="60960" marT="22860" marB="22860" vert="vert270" anchor="ctr"/>
                </a:tc>
                <a:tc>
                  <a:txBody>
                    <a:bodyPr/>
                    <a:lstStyle/>
                    <a:p>
                      <a:r>
                        <a:rPr lang="hu-HU" sz="1500" dirty="0"/>
                        <a:t>Own shops</a:t>
                      </a:r>
                    </a:p>
                  </a:txBody>
                  <a:tcPr marL="60960" marR="60960" marT="22860" marB="2286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0947">
                <a:tc rowSpan="2">
                  <a:txBody>
                    <a:bodyPr/>
                    <a:lstStyle/>
                    <a:p>
                      <a:pPr algn="ctr"/>
                      <a:r>
                        <a:rPr lang="hu-HU" sz="1500" b="1" dirty="0"/>
                        <a:t>Partner channels</a:t>
                      </a:r>
                    </a:p>
                  </a:txBody>
                  <a:tcPr marL="60960" marR="60960" marT="22860" marB="22860" vert="vert270" anchor="ctr"/>
                </a:tc>
                <a:tc vMerge="1">
                  <a:txBody>
                    <a:bodyPr/>
                    <a:lstStyle/>
                    <a:p>
                      <a:endParaRPr lang="hu-HU" dirty="0"/>
                    </a:p>
                  </a:txBody>
                  <a:tcPr/>
                </a:tc>
                <a:tc>
                  <a:txBody>
                    <a:bodyPr/>
                    <a:lstStyle/>
                    <a:p>
                      <a:r>
                        <a:rPr lang="hu-HU" sz="1500" dirty="0"/>
                        <a:t>Partner shop</a:t>
                      </a:r>
                    </a:p>
                  </a:txBody>
                  <a:tcPr marL="60960" marR="60960" marT="22860" marB="2286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2861">
                <a:tc vMerge="1">
                  <a:txBody>
                    <a:bodyPr/>
                    <a:lstStyle/>
                    <a:p>
                      <a:endParaRPr lang="hu-HU" dirty="0"/>
                    </a:p>
                  </a:txBody>
                  <a:tcPr/>
                </a:tc>
                <a:tc vMerge="1">
                  <a:txBody>
                    <a:bodyPr/>
                    <a:lstStyle/>
                    <a:p>
                      <a:endParaRPr lang="hu-HU" dirty="0"/>
                    </a:p>
                  </a:txBody>
                  <a:tcPr/>
                </a:tc>
                <a:tc>
                  <a:txBody>
                    <a:bodyPr/>
                    <a:lstStyle/>
                    <a:p>
                      <a:r>
                        <a:rPr lang="hu-HU" sz="1500" dirty="0"/>
                        <a:t>Wholesale</a:t>
                      </a:r>
                    </a:p>
                  </a:txBody>
                  <a:tcPr marL="60960" marR="60960" marT="22860" marB="22860" anchor="ct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hu-HU"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 name="Kép 4">
            <a:extLst>
              <a:ext uri="{FF2B5EF4-FFF2-40B4-BE49-F238E27FC236}">
                <a16:creationId xmlns:a16="http://schemas.microsoft.com/office/drawing/2014/main" id="{97E94877-A0E8-4F1E-885D-ED86AEC27FF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308350" y="4609201"/>
            <a:ext cx="1375410" cy="916940"/>
          </a:xfrm>
          <a:prstGeom prst="rect">
            <a:avLst/>
          </a:prstGeom>
        </p:spPr>
      </p:pic>
      <p:pic>
        <p:nvPicPr>
          <p:cNvPr id="7" name="Kép 6">
            <a:extLst>
              <a:ext uri="{FF2B5EF4-FFF2-40B4-BE49-F238E27FC236}">
                <a16:creationId xmlns:a16="http://schemas.microsoft.com/office/drawing/2014/main" id="{F8E2BF4B-F4DB-4E0E-A455-C32BABFE6DB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908730" y="4850582"/>
            <a:ext cx="1939637" cy="577850"/>
          </a:xfrm>
          <a:prstGeom prst="rect">
            <a:avLst/>
          </a:prstGeom>
        </p:spPr>
      </p:pic>
      <p:pic>
        <p:nvPicPr>
          <p:cNvPr id="9" name="Kép 8">
            <a:extLst>
              <a:ext uri="{FF2B5EF4-FFF2-40B4-BE49-F238E27FC236}">
                <a16:creationId xmlns:a16="http://schemas.microsoft.com/office/drawing/2014/main" id="{48024948-EC7D-4C3E-836B-25816A52EF5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915676" y="4821520"/>
            <a:ext cx="1588245" cy="422473"/>
          </a:xfrm>
          <a:prstGeom prst="rect">
            <a:avLst/>
          </a:prstGeom>
        </p:spPr>
      </p:pic>
      <p:pic>
        <p:nvPicPr>
          <p:cNvPr id="21" name="Kép 20">
            <a:extLst>
              <a:ext uri="{FF2B5EF4-FFF2-40B4-BE49-F238E27FC236}">
                <a16:creationId xmlns:a16="http://schemas.microsoft.com/office/drawing/2014/main" id="{F6AC9672-6591-4E7D-98B8-15A6DEB9ACF3}"/>
              </a:ext>
            </a:extLst>
          </p:cNvPr>
          <p:cNvPicPr>
            <a:picLocks noChangeAspect="1"/>
          </p:cNvPicPr>
          <p:nvPr/>
        </p:nvPicPr>
        <p:blipFill>
          <a:blip r:embed="rId10"/>
          <a:stretch>
            <a:fillRect/>
          </a:stretch>
        </p:blipFill>
        <p:spPr>
          <a:xfrm>
            <a:off x="8977803" y="4134990"/>
            <a:ext cx="1029796" cy="1373061"/>
          </a:xfrm>
          <a:prstGeom prst="rect">
            <a:avLst/>
          </a:prstGeom>
          <a:effectLst>
            <a:outerShdw blurRad="50800" dist="38100" dir="2700000" algn="tl" rotWithShape="0">
              <a:prstClr val="black">
                <a:alpha val="40000"/>
              </a:prstClr>
            </a:outerShdw>
          </a:effectLst>
        </p:spPr>
      </p:pic>
      <p:pic>
        <p:nvPicPr>
          <p:cNvPr id="12" name="Kép 11">
            <a:extLst>
              <a:ext uri="{FF2B5EF4-FFF2-40B4-BE49-F238E27FC236}">
                <a16:creationId xmlns:a16="http://schemas.microsoft.com/office/drawing/2014/main" id="{F10972AE-DA17-4D11-BC57-39C829BF3D44}"/>
              </a:ext>
            </a:extLst>
          </p:cNvPr>
          <p:cNvPicPr>
            <a:picLocks noChangeAspect="1"/>
          </p:cNvPicPr>
          <p:nvPr/>
        </p:nvPicPr>
        <p:blipFill>
          <a:blip r:embed="rId11"/>
          <a:stretch>
            <a:fillRect/>
          </a:stretch>
        </p:blipFill>
        <p:spPr>
          <a:xfrm>
            <a:off x="10661951" y="4414675"/>
            <a:ext cx="1149048" cy="2042752"/>
          </a:xfrm>
          <a:prstGeom prst="rect">
            <a:avLst/>
          </a:prstGeom>
        </p:spPr>
      </p:pic>
      <p:sp>
        <p:nvSpPr>
          <p:cNvPr id="2" name="Google Shape;94;p1">
            <a:extLst>
              <a:ext uri="{FF2B5EF4-FFF2-40B4-BE49-F238E27FC236}">
                <a16:creationId xmlns:a16="http://schemas.microsoft.com/office/drawing/2014/main" id="{0E3D0AB0-55EB-6419-BEC1-9BC364035566}"/>
              </a:ext>
            </a:extLst>
          </p:cNvPr>
          <p:cNvSpPr/>
          <p:nvPr/>
        </p:nvSpPr>
        <p:spPr>
          <a:xfrm>
            <a:off x="5714887" y="6179211"/>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12">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57539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313"/>
            <a:ext cx="10515600" cy="1325563"/>
          </a:xfrm>
        </p:spPr>
        <p:txBody>
          <a:bodyPr>
            <a:normAutofit/>
          </a:bodyPr>
          <a:lstStyle/>
          <a:p>
            <a:r>
              <a:rPr lang="hu-HU" sz="4000" b="1" dirty="0">
                <a:solidFill>
                  <a:schemeClr val="accent3">
                    <a:lumMod val="50000"/>
                  </a:schemeClr>
                </a:solidFill>
              </a:rPr>
              <a:t>5. Core activities </a:t>
            </a:r>
          </a:p>
        </p:txBody>
      </p:sp>
      <p:sp>
        <p:nvSpPr>
          <p:cNvPr id="6" name="Content Placeholder 5"/>
          <p:cNvSpPr>
            <a:spLocks noGrp="1"/>
          </p:cNvSpPr>
          <p:nvPr>
            <p:ph idx="1"/>
          </p:nvPr>
        </p:nvSpPr>
        <p:spPr>
          <a:xfrm>
            <a:off x="304800" y="1066801"/>
            <a:ext cx="8883866" cy="3999575"/>
          </a:xfrm>
        </p:spPr>
        <p:txBody>
          <a:bodyPr>
            <a:normAutofit/>
          </a:bodyPr>
          <a:lstStyle/>
          <a:p>
            <a:r>
              <a:rPr lang="hu-HU" i="1" dirty="0"/>
              <a:t>Key activities: the sum of the business’s most important activities, which are necessary for the business model to </a:t>
            </a:r>
            <a:r>
              <a:rPr lang="hu-HU" i="1" dirty="0" err="1"/>
              <a:t>function</a:t>
            </a:r>
            <a:r>
              <a:rPr lang="hu-HU" i="1" dirty="0"/>
              <a:t>!</a:t>
            </a:r>
          </a:p>
          <a:p>
            <a:pPr marL="76204" indent="0">
              <a:buNone/>
            </a:pPr>
            <a:endParaRPr lang="hu-HU" dirty="0"/>
          </a:p>
          <a:p>
            <a:r>
              <a:rPr lang="hu-HU" u="sng" dirty="0"/>
              <a:t>Their functions:</a:t>
            </a:r>
          </a:p>
          <a:p>
            <a:pPr marL="76204" indent="0">
              <a:buNone/>
            </a:pPr>
            <a:endParaRPr lang="hu-HU" dirty="0"/>
          </a:p>
        </p:txBody>
      </p:sp>
      <p:sp>
        <p:nvSpPr>
          <p:cNvPr id="4" name="Google Shape;157;p5">
            <a:extLst>
              <a:ext uri="{FF2B5EF4-FFF2-40B4-BE49-F238E27FC236}">
                <a16:creationId xmlns:a16="http://schemas.microsoft.com/office/drawing/2014/main" id="{6E8992B0-4562-478B-81BD-8A55CCAF92D7}"/>
              </a:ext>
            </a:extLst>
          </p:cNvPr>
          <p:cNvSpPr/>
          <p:nvPr/>
        </p:nvSpPr>
        <p:spPr>
          <a:xfrm>
            <a:off x="9842728" y="1"/>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5" name="Google Shape;160;p5">
            <a:extLst>
              <a:ext uri="{FF2B5EF4-FFF2-40B4-BE49-F238E27FC236}">
                <a16:creationId xmlns:a16="http://schemas.microsoft.com/office/drawing/2014/main" id="{E38140A1-18F1-412F-B3D7-81B1BF446494}"/>
              </a:ext>
            </a:extLst>
          </p:cNvPr>
          <p:cNvSpPr/>
          <p:nvPr/>
        </p:nvSpPr>
        <p:spPr>
          <a:xfrm>
            <a:off x="9188666" y="12700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id="{2E72CF91-83BD-4F41-AABC-1F7E28F83104}"/>
              </a:ext>
            </a:extLst>
          </p:cNvPr>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sz="1200" dirty="0"/>
          </a:p>
        </p:txBody>
      </p:sp>
      <p:graphicFrame>
        <p:nvGraphicFramePr>
          <p:cNvPr id="10" name="Diagram 9">
            <a:extLst>
              <a:ext uri="{FF2B5EF4-FFF2-40B4-BE49-F238E27FC236}">
                <a16:creationId xmlns:a16="http://schemas.microsoft.com/office/drawing/2014/main" id="{04A9AFF4-73E7-439E-800F-AFF4426043D3}"/>
              </a:ext>
            </a:extLst>
          </p:cNvPr>
          <p:cNvGraphicFramePr/>
          <p:nvPr>
            <p:extLst>
              <p:ext uri="{D42A27DB-BD31-4B8C-83A1-F6EECF244321}">
                <p14:modId xmlns:p14="http://schemas.microsoft.com/office/powerpoint/2010/main" val="489475337"/>
              </p:ext>
            </p:extLst>
          </p:nvPr>
        </p:nvGraphicFramePr>
        <p:xfrm>
          <a:off x="-361328" y="3429000"/>
          <a:ext cx="6055360" cy="24705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Kép 11">
            <a:extLst>
              <a:ext uri="{FF2B5EF4-FFF2-40B4-BE49-F238E27FC236}">
                <a16:creationId xmlns:a16="http://schemas.microsoft.com/office/drawing/2014/main" id="{69F22E83-9E7B-43DF-9D87-3528FDB2FC2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7524978" y="2400007"/>
            <a:ext cx="3232150" cy="2159000"/>
          </a:xfrm>
          <a:prstGeom prst="rect">
            <a:avLst/>
          </a:prstGeom>
          <a:ln>
            <a:noFill/>
          </a:ln>
          <a:effectLst>
            <a:outerShdw blurRad="190500" algn="tl" rotWithShape="0">
              <a:srgbClr val="000000">
                <a:alpha val="70000"/>
              </a:srgbClr>
            </a:outerShdw>
          </a:effectLst>
        </p:spPr>
      </p:pic>
      <p:sp>
        <p:nvSpPr>
          <p:cNvPr id="3" name="Google Shape;94;p1">
            <a:extLst>
              <a:ext uri="{FF2B5EF4-FFF2-40B4-BE49-F238E27FC236}">
                <a16:creationId xmlns:a16="http://schemas.microsoft.com/office/drawing/2014/main" id="{571EA5F7-BAAE-4B53-2B1F-D14E8A0C89AC}"/>
              </a:ext>
            </a:extLst>
          </p:cNvPr>
          <p:cNvSpPr/>
          <p:nvPr/>
        </p:nvSpPr>
        <p:spPr>
          <a:xfrm>
            <a:off x="9535183" y="614372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12">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0846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68" b="-360191"/>
            </a:stretch>
          </a:blipFill>
          <a:ln>
            <a:noFill/>
          </a:ln>
        </p:spPr>
      </p:sp>
      <p:sp>
        <p:nvSpPr>
          <p:cNvPr id="119" name="Google Shape;119;p3"/>
          <p:cNvSpPr/>
          <p:nvPr/>
        </p:nvSpPr>
        <p:spPr>
          <a:xfrm>
            <a:off x="5603295" y="5508223"/>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cxnSp>
        <p:nvCxnSpPr>
          <p:cNvPr id="120" name="Google Shape;120;p3"/>
          <p:cNvCxnSpPr/>
          <p:nvPr/>
        </p:nvCxnSpPr>
        <p:spPr>
          <a:xfrm rot="5400000">
            <a:off x="5899148" y="5879793"/>
            <a:ext cx="381005" cy="0"/>
          </a:xfrm>
          <a:prstGeom prst="straightConnector1">
            <a:avLst/>
          </a:prstGeom>
          <a:noFill/>
          <a:ln w="76200" cap="rnd" cmpd="sng">
            <a:solidFill>
              <a:srgbClr val="FFFFFF"/>
            </a:solidFill>
            <a:prstDash val="solid"/>
            <a:round/>
            <a:headEnd type="none" w="sm" len="sm"/>
            <a:tailEnd type="stealth" w="med" len="med"/>
          </a:ln>
        </p:spPr>
      </p:cxnSp>
      <p:sp>
        <p:nvSpPr>
          <p:cNvPr id="121" name="Google Shape;121;p3"/>
          <p:cNvSpPr/>
          <p:nvPr/>
        </p:nvSpPr>
        <p:spPr>
          <a:xfrm>
            <a:off x="2459698" y="2067230"/>
            <a:ext cx="3049387" cy="1233854"/>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22" name="Google Shape;122;p3"/>
          <p:cNvSpPr/>
          <p:nvPr/>
        </p:nvSpPr>
        <p:spPr>
          <a:xfrm>
            <a:off x="5883562" y="1910913"/>
            <a:ext cx="3748118" cy="1390171"/>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23" name="Google Shape;123;p3"/>
          <p:cNvSpPr/>
          <p:nvPr/>
        </p:nvSpPr>
        <p:spPr>
          <a:xfrm>
            <a:off x="5920047" y="3635635"/>
            <a:ext cx="3831597" cy="164301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24" name="Google Shape;124;p3"/>
          <p:cNvSpPr/>
          <p:nvPr/>
        </p:nvSpPr>
        <p:spPr>
          <a:xfrm>
            <a:off x="2459698" y="3556917"/>
            <a:ext cx="3149947" cy="1442341"/>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25" name="Google Shape;125;p3"/>
          <p:cNvSpPr txBox="1"/>
          <p:nvPr/>
        </p:nvSpPr>
        <p:spPr>
          <a:xfrm>
            <a:off x="-327093" y="1168710"/>
            <a:ext cx="8487009" cy="779829"/>
          </a:xfrm>
          <a:prstGeom prst="rect">
            <a:avLst/>
          </a:prstGeom>
          <a:noFill/>
          <a:ln>
            <a:noFill/>
          </a:ln>
        </p:spPr>
        <p:txBody>
          <a:bodyPr spcFirstLastPara="1" wrap="square" lIns="0" tIns="0" rIns="0" bIns="0" anchor="t" anchorCtr="0">
            <a:spAutoFit/>
          </a:bodyPr>
          <a:lstStyle/>
          <a:p>
            <a:pPr algn="ctr">
              <a:lnSpc>
                <a:spcPct val="95000"/>
              </a:lnSpc>
            </a:pPr>
            <a:r>
              <a:rPr lang="en-US" sz="5334" b="1">
                <a:solidFill>
                  <a:srgbClr val="141414"/>
                </a:solidFill>
                <a:latin typeface="Nunito Sans Black"/>
                <a:ea typeface="Nunito Sans Black"/>
                <a:cs typeface="Nunito Sans Black"/>
                <a:sym typeface="Nunito Sans Black"/>
              </a:rPr>
              <a:t>Contents</a:t>
            </a:r>
            <a:endParaRPr sz="1200"/>
          </a:p>
        </p:txBody>
      </p:sp>
      <p:sp>
        <p:nvSpPr>
          <p:cNvPr id="126" name="Google Shape;126;p3"/>
          <p:cNvSpPr txBox="1"/>
          <p:nvPr/>
        </p:nvSpPr>
        <p:spPr>
          <a:xfrm>
            <a:off x="2719611" y="2222155"/>
            <a:ext cx="1935528" cy="552202"/>
          </a:xfrm>
          <a:prstGeom prst="rect">
            <a:avLst/>
          </a:prstGeom>
          <a:noFill/>
          <a:ln>
            <a:noFill/>
          </a:ln>
        </p:spPr>
        <p:txBody>
          <a:bodyPr spcFirstLastPara="1" wrap="square" lIns="0" tIns="0" rIns="0" bIns="0" anchor="t" anchorCtr="0">
            <a:spAutoFit/>
          </a:bodyPr>
          <a:lstStyle/>
          <a:p>
            <a:pPr algn="just">
              <a:lnSpc>
                <a:spcPct val="116999"/>
              </a:lnSpc>
            </a:pPr>
            <a:r>
              <a:rPr lang="en-US" sz="3067" b="1" dirty="0">
                <a:solidFill>
                  <a:srgbClr val="FFFFFF"/>
                </a:solidFill>
                <a:latin typeface="Nunito Sans Black"/>
                <a:ea typeface="Nunito Sans Black"/>
                <a:cs typeface="Nunito Sans Black"/>
                <a:sym typeface="Nunito Sans Black"/>
              </a:rPr>
              <a:t>01.</a:t>
            </a:r>
            <a:endParaRPr sz="1200" dirty="0"/>
          </a:p>
        </p:txBody>
      </p:sp>
      <p:sp>
        <p:nvSpPr>
          <p:cNvPr id="127" name="Google Shape;127;p3"/>
          <p:cNvSpPr txBox="1"/>
          <p:nvPr/>
        </p:nvSpPr>
        <p:spPr>
          <a:xfrm>
            <a:off x="6164671" y="3687805"/>
            <a:ext cx="1948397"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a:solidFill>
                  <a:srgbClr val="FFFFFF"/>
                </a:solidFill>
                <a:latin typeface="Nunito Sans Black"/>
                <a:ea typeface="Nunito Sans Black"/>
                <a:cs typeface="Nunito Sans Black"/>
                <a:sym typeface="Nunito Sans Black"/>
              </a:rPr>
              <a:t>04.</a:t>
            </a:r>
            <a:endParaRPr sz="1200"/>
          </a:p>
        </p:txBody>
      </p:sp>
      <p:sp>
        <p:nvSpPr>
          <p:cNvPr id="128" name="Google Shape;128;p3"/>
          <p:cNvSpPr txBox="1"/>
          <p:nvPr/>
        </p:nvSpPr>
        <p:spPr>
          <a:xfrm>
            <a:off x="2732311" y="4129811"/>
            <a:ext cx="2698737" cy="624017"/>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Value proposition, customer segments and target market</a:t>
            </a:r>
            <a:endParaRPr sz="1733" dirty="0"/>
          </a:p>
        </p:txBody>
      </p:sp>
      <p:sp>
        <p:nvSpPr>
          <p:cNvPr id="129" name="Google Shape;129;p3"/>
          <p:cNvSpPr txBox="1"/>
          <p:nvPr/>
        </p:nvSpPr>
        <p:spPr>
          <a:xfrm>
            <a:off x="2719611" y="3687805"/>
            <a:ext cx="1935528"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a:solidFill>
                  <a:srgbClr val="FFFFFF"/>
                </a:solidFill>
                <a:latin typeface="Nunito Sans Black"/>
                <a:ea typeface="Nunito Sans Black"/>
                <a:cs typeface="Nunito Sans Black"/>
                <a:sym typeface="Nunito Sans Black"/>
              </a:rPr>
              <a:t>02.</a:t>
            </a:r>
            <a:endParaRPr sz="1200"/>
          </a:p>
        </p:txBody>
      </p:sp>
      <p:sp>
        <p:nvSpPr>
          <p:cNvPr id="130" name="Google Shape;130;p3"/>
          <p:cNvSpPr txBox="1"/>
          <p:nvPr/>
        </p:nvSpPr>
        <p:spPr>
          <a:xfrm>
            <a:off x="6075391" y="1953754"/>
            <a:ext cx="1948397" cy="552011"/>
          </a:xfrm>
          <a:prstGeom prst="rect">
            <a:avLst/>
          </a:prstGeom>
          <a:noFill/>
          <a:ln>
            <a:noFill/>
          </a:ln>
        </p:spPr>
        <p:txBody>
          <a:bodyPr spcFirstLastPara="1" wrap="square" lIns="0" tIns="0" rIns="0" bIns="0" anchor="t" anchorCtr="0">
            <a:spAutoFit/>
          </a:bodyPr>
          <a:lstStyle/>
          <a:p>
            <a:pPr algn="just">
              <a:lnSpc>
                <a:spcPct val="117003"/>
              </a:lnSpc>
            </a:pPr>
            <a:r>
              <a:rPr lang="en-US" sz="3066" b="1" dirty="0">
                <a:solidFill>
                  <a:srgbClr val="FFFFFF"/>
                </a:solidFill>
                <a:latin typeface="Nunito Sans Black"/>
                <a:ea typeface="Nunito Sans Black"/>
                <a:cs typeface="Nunito Sans Black"/>
                <a:sym typeface="Nunito Sans Black"/>
              </a:rPr>
              <a:t>03.</a:t>
            </a:r>
            <a:endParaRPr sz="1200" dirty="0"/>
          </a:p>
        </p:txBody>
      </p:sp>
      <p:sp>
        <p:nvSpPr>
          <p:cNvPr id="131" name="Google Shape;131;p3"/>
          <p:cNvSpPr txBox="1"/>
          <p:nvPr/>
        </p:nvSpPr>
        <p:spPr>
          <a:xfrm>
            <a:off x="2732311" y="2662889"/>
            <a:ext cx="2698737" cy="312008"/>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Business model, business plan</a:t>
            </a:r>
            <a:endParaRPr sz="1733" dirty="0"/>
          </a:p>
        </p:txBody>
      </p:sp>
      <p:sp>
        <p:nvSpPr>
          <p:cNvPr id="132" name="Google Shape;132;p3"/>
          <p:cNvSpPr txBox="1"/>
          <p:nvPr/>
        </p:nvSpPr>
        <p:spPr>
          <a:xfrm>
            <a:off x="6075391" y="2412956"/>
            <a:ext cx="2698737" cy="864276"/>
          </a:xfrm>
          <a:prstGeom prst="rect">
            <a:avLst/>
          </a:prstGeom>
          <a:noFill/>
          <a:ln>
            <a:noFill/>
          </a:ln>
        </p:spPr>
        <p:txBody>
          <a:bodyPr spcFirstLastPara="1" wrap="square" lIns="0" tIns="0" rIns="0" bIns="0" anchor="t" anchorCtr="0">
            <a:spAutoFit/>
          </a:bodyPr>
          <a:lstStyle/>
          <a:p>
            <a:pPr>
              <a:lnSpc>
                <a:spcPct val="116999"/>
              </a:lnSpc>
            </a:pPr>
            <a:r>
              <a:rPr lang="hu-HU" sz="1600" b="1" dirty="0">
                <a:solidFill>
                  <a:srgbClr val="FFFFFF"/>
                </a:solidFill>
                <a:latin typeface="Nunito Sans"/>
                <a:ea typeface="Nunito Sans"/>
                <a:cs typeface="Nunito Sans"/>
                <a:sym typeface="Nunito Sans"/>
              </a:rPr>
              <a:t>Customer relationships, channels, resources and activities</a:t>
            </a:r>
            <a:endParaRPr sz="1600" dirty="0"/>
          </a:p>
        </p:txBody>
      </p:sp>
      <p:sp>
        <p:nvSpPr>
          <p:cNvPr id="133" name="Google Shape;133;p3"/>
          <p:cNvSpPr txBox="1"/>
          <p:nvPr/>
        </p:nvSpPr>
        <p:spPr>
          <a:xfrm>
            <a:off x="6198454" y="4159433"/>
            <a:ext cx="2698737" cy="936025"/>
          </a:xfrm>
          <a:prstGeom prst="rect">
            <a:avLst/>
          </a:prstGeom>
          <a:noFill/>
          <a:ln>
            <a:noFill/>
          </a:ln>
        </p:spPr>
        <p:txBody>
          <a:bodyPr spcFirstLastPara="1" wrap="square" lIns="0" tIns="0" rIns="0" bIns="0" anchor="t" anchorCtr="0">
            <a:spAutoFit/>
          </a:bodyPr>
          <a:lstStyle/>
          <a:p>
            <a:pPr>
              <a:lnSpc>
                <a:spcPct val="116999"/>
              </a:lnSpc>
            </a:pPr>
            <a:r>
              <a:rPr lang="hu-HU" sz="1733" b="1" dirty="0">
                <a:solidFill>
                  <a:srgbClr val="FFFFFF"/>
                </a:solidFill>
                <a:latin typeface="Nunito Sans"/>
                <a:ea typeface="Nunito Sans"/>
                <a:cs typeface="Nunito Sans"/>
                <a:sym typeface="Nunito Sans"/>
              </a:rPr>
              <a:t>Partner relationships</a:t>
            </a:r>
            <a:endParaRPr lang="hu-HU" sz="1733" b="1" dirty="0">
              <a:solidFill>
                <a:srgbClr val="FFFFFF"/>
              </a:solidFill>
              <a:latin typeface="Nunito Sans"/>
              <a:sym typeface="Nunito Sans"/>
            </a:endParaRPr>
          </a:p>
          <a:p>
            <a:pPr>
              <a:lnSpc>
                <a:spcPct val="116999"/>
              </a:lnSpc>
            </a:pPr>
            <a:r>
              <a:rPr lang="hu-HU" sz="1733" b="1" dirty="0">
                <a:solidFill>
                  <a:srgbClr val="FFFFFF"/>
                </a:solidFill>
                <a:latin typeface="Nunito Sans"/>
                <a:sym typeface="Nunito Sans"/>
              </a:rPr>
              <a:t>Cost plan and revenue structure</a:t>
            </a:r>
            <a:endParaRPr sz="1733" dirty="0"/>
          </a:p>
        </p:txBody>
      </p:sp>
      <p:sp>
        <p:nvSpPr>
          <p:cNvPr id="135" name="Google Shape;135;p3"/>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2" name="Ellipszis 1">
            <a:extLst>
              <a:ext uri="{FF2B5EF4-FFF2-40B4-BE49-F238E27FC236}">
                <a16:creationId xmlns:a16="http://schemas.microsoft.com/office/drawing/2014/main" id="{37F71D3D-D4E1-46EC-A94E-3383AA2F57D2}"/>
              </a:ext>
            </a:extLst>
          </p:cNvPr>
          <p:cNvSpPr/>
          <p:nvPr/>
        </p:nvSpPr>
        <p:spPr>
          <a:xfrm>
            <a:off x="741680" y="1858743"/>
            <a:ext cx="1639981" cy="9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Why?</a:t>
            </a:r>
          </a:p>
        </p:txBody>
      </p:sp>
      <p:sp>
        <p:nvSpPr>
          <p:cNvPr id="21" name="Ellipszis 20">
            <a:extLst>
              <a:ext uri="{FF2B5EF4-FFF2-40B4-BE49-F238E27FC236}">
                <a16:creationId xmlns:a16="http://schemas.microsoft.com/office/drawing/2014/main" id="{5AE18D72-14A6-4752-8AF0-EABB54167CC6}"/>
              </a:ext>
            </a:extLst>
          </p:cNvPr>
          <p:cNvSpPr/>
          <p:nvPr/>
        </p:nvSpPr>
        <p:spPr>
          <a:xfrm>
            <a:off x="741680" y="3678236"/>
            <a:ext cx="1639981" cy="9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What? </a:t>
            </a:r>
          </a:p>
          <a:p>
            <a:pPr algn="ctr"/>
            <a:r>
              <a:rPr lang="hu-HU" sz="1600" dirty="0"/>
              <a:t>For whom?</a:t>
            </a:r>
          </a:p>
        </p:txBody>
      </p:sp>
      <p:sp>
        <p:nvSpPr>
          <p:cNvPr id="22" name="Ellipszis 21">
            <a:extLst>
              <a:ext uri="{FF2B5EF4-FFF2-40B4-BE49-F238E27FC236}">
                <a16:creationId xmlns:a16="http://schemas.microsoft.com/office/drawing/2014/main" id="{7DCC8EEE-0E16-4AF7-9880-46F08E8FFC43}"/>
              </a:ext>
            </a:extLst>
          </p:cNvPr>
          <p:cNvSpPr/>
          <p:nvPr/>
        </p:nvSpPr>
        <p:spPr>
          <a:xfrm>
            <a:off x="9764358" y="2107806"/>
            <a:ext cx="1639981" cy="9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How?</a:t>
            </a:r>
          </a:p>
        </p:txBody>
      </p:sp>
      <p:sp>
        <p:nvSpPr>
          <p:cNvPr id="23" name="Ellipszis 22">
            <a:extLst>
              <a:ext uri="{FF2B5EF4-FFF2-40B4-BE49-F238E27FC236}">
                <a16:creationId xmlns:a16="http://schemas.microsoft.com/office/drawing/2014/main" id="{09093766-03F8-4326-853E-CD8404F0E099}"/>
              </a:ext>
            </a:extLst>
          </p:cNvPr>
          <p:cNvSpPr/>
          <p:nvPr/>
        </p:nvSpPr>
        <p:spPr>
          <a:xfrm>
            <a:off x="9936771" y="3866612"/>
            <a:ext cx="2143469" cy="99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600" dirty="0"/>
              <a:t>How sustainable is it?</a:t>
            </a:r>
          </a:p>
        </p:txBody>
      </p:sp>
      <p:sp>
        <p:nvSpPr>
          <p:cNvPr id="3" name="Google Shape;94;p1">
            <a:extLst>
              <a:ext uri="{FF2B5EF4-FFF2-40B4-BE49-F238E27FC236}">
                <a16:creationId xmlns:a16="http://schemas.microsoft.com/office/drawing/2014/main" id="{7B57B88B-DA38-1F91-85FC-B4FE8F2D8180}"/>
              </a:ext>
            </a:extLst>
          </p:cNvPr>
          <p:cNvSpPr/>
          <p:nvPr/>
        </p:nvSpPr>
        <p:spPr>
          <a:xfrm>
            <a:off x="428190" y="207707"/>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685800" y="2297332"/>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5. Key activities</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18" name="object 2">
            <a:extLst>
              <a:ext uri="{FF2B5EF4-FFF2-40B4-BE49-F238E27FC236}">
                <a16:creationId xmlns:a16="http://schemas.microsoft.com/office/drawing/2014/main" id="{4944BAA7-3F59-4744-83F7-B97C1C418D68}"/>
              </a:ext>
            </a:extLst>
          </p:cNvPr>
          <p:cNvSpPr txBox="1">
            <a:spLocks/>
          </p:cNvSpPr>
          <p:nvPr/>
        </p:nvSpPr>
        <p:spPr>
          <a:xfrm>
            <a:off x="474264" y="1138646"/>
            <a:ext cx="11243471" cy="480217"/>
          </a:xfrm>
          <a:prstGeom prst="rect">
            <a:avLst/>
          </a:prstGeom>
        </p:spPr>
        <p:txBody>
          <a:bodyPr vert="horz" wrap="square" lIns="0" tIns="8467"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8467">
              <a:lnSpc>
                <a:spcPts val="1823"/>
              </a:lnSpc>
              <a:spcBef>
                <a:spcPts val="67"/>
              </a:spcBef>
            </a:pPr>
            <a:r>
              <a:rPr lang="hu-HU" sz="2000" dirty="0">
                <a:solidFill>
                  <a:schemeClr val="accent3">
                    <a:lumMod val="50000"/>
                  </a:schemeClr>
                </a:solidFill>
              </a:rPr>
              <a:t>Different </a:t>
            </a:r>
            <a:r>
              <a:rPr lang="hu-HU" sz="2000" spc="-3" dirty="0">
                <a:solidFill>
                  <a:schemeClr val="accent3">
                    <a:lumMod val="50000"/>
                  </a:schemeClr>
                </a:solidFill>
              </a:rPr>
              <a:t>value propositions and target customer groups </a:t>
            </a:r>
            <a:r>
              <a:rPr lang="hu-HU" sz="2000" spc="-7" dirty="0">
                <a:solidFill>
                  <a:schemeClr val="accent3">
                    <a:lumMod val="50000"/>
                  </a:schemeClr>
                </a:solidFill>
              </a:rPr>
              <a:t>require </a:t>
            </a:r>
            <a:r>
              <a:rPr lang="hu-HU" sz="2000" spc="-3" dirty="0">
                <a:solidFill>
                  <a:schemeClr val="accent3">
                    <a:lumMod val="50000"/>
                  </a:schemeClr>
                </a:solidFill>
              </a:rPr>
              <a:t>different key </a:t>
            </a:r>
            <a:r>
              <a:rPr lang="hu-HU" sz="2000" spc="-7" dirty="0">
                <a:solidFill>
                  <a:schemeClr val="accent3">
                    <a:lumMod val="50000"/>
                  </a:schemeClr>
                </a:solidFill>
              </a:rPr>
              <a:t>activities, </a:t>
            </a:r>
            <a:r>
              <a:rPr lang="hu-HU" sz="2000" dirty="0">
                <a:solidFill>
                  <a:schemeClr val="accent3">
                    <a:lumMod val="50000"/>
                  </a:schemeClr>
                </a:solidFill>
              </a:rPr>
              <a:t>even within the</a:t>
            </a:r>
            <a:r>
              <a:rPr lang="hu-HU" sz="2000" spc="-3" dirty="0">
                <a:solidFill>
                  <a:schemeClr val="accent3">
                    <a:lumMod val="50000"/>
                  </a:schemeClr>
                </a:solidFill>
              </a:rPr>
              <a:t> same </a:t>
            </a:r>
            <a:r>
              <a:rPr lang="hu-HU" sz="2000" dirty="0">
                <a:solidFill>
                  <a:schemeClr val="accent3">
                    <a:lumMod val="50000"/>
                  </a:schemeClr>
                </a:solidFill>
              </a:rPr>
              <a:t>industry</a:t>
            </a:r>
            <a:r>
              <a:rPr lang="hu-HU" sz="2000" spc="-7" dirty="0">
                <a:solidFill>
                  <a:schemeClr val="accent3">
                    <a:lumMod val="50000"/>
                  </a:schemeClr>
                </a:solidFill>
              </a:rPr>
              <a:t>.</a:t>
            </a:r>
          </a:p>
        </p:txBody>
      </p:sp>
      <p:sp>
        <p:nvSpPr>
          <p:cNvPr id="19" name="object 3">
            <a:extLst>
              <a:ext uri="{FF2B5EF4-FFF2-40B4-BE49-F238E27FC236}">
                <a16:creationId xmlns:a16="http://schemas.microsoft.com/office/drawing/2014/main" id="{5B58CA78-5985-4A0D-992B-C160AEB7DB06}"/>
              </a:ext>
            </a:extLst>
          </p:cNvPr>
          <p:cNvSpPr/>
          <p:nvPr/>
        </p:nvSpPr>
        <p:spPr>
          <a:xfrm>
            <a:off x="1785644" y="1715044"/>
            <a:ext cx="3633179" cy="2347987"/>
          </a:xfrm>
          <a:prstGeom prst="rect">
            <a:avLst/>
          </a:prstGeom>
          <a:blipFill>
            <a:blip r:embed="rId4" cstate="print"/>
            <a:stretch>
              <a:fillRect/>
            </a:stretch>
          </a:blipFill>
        </p:spPr>
        <p:txBody>
          <a:bodyPr wrap="square" lIns="0" tIns="0" rIns="0" bIns="0" rtlCol="0"/>
          <a:lstStyle/>
          <a:p>
            <a:endParaRPr sz="1200"/>
          </a:p>
        </p:txBody>
      </p:sp>
      <p:sp>
        <p:nvSpPr>
          <p:cNvPr id="20" name="object 4">
            <a:extLst>
              <a:ext uri="{FF2B5EF4-FFF2-40B4-BE49-F238E27FC236}">
                <a16:creationId xmlns:a16="http://schemas.microsoft.com/office/drawing/2014/main" id="{92A59D66-E64C-4FD3-83A0-B7F342547E85}"/>
              </a:ext>
            </a:extLst>
          </p:cNvPr>
          <p:cNvSpPr/>
          <p:nvPr/>
        </p:nvSpPr>
        <p:spPr>
          <a:xfrm>
            <a:off x="7292442" y="1695887"/>
            <a:ext cx="2453231" cy="2584824"/>
          </a:xfrm>
          <a:prstGeom prst="rect">
            <a:avLst/>
          </a:prstGeom>
          <a:blipFill>
            <a:blip r:embed="rId5" cstate="print"/>
            <a:stretch>
              <a:fillRect/>
            </a:stretch>
          </a:blipFill>
        </p:spPr>
        <p:txBody>
          <a:bodyPr wrap="square" lIns="0" tIns="0" rIns="0" bIns="0" rtlCol="0"/>
          <a:lstStyle/>
          <a:p>
            <a:endParaRPr sz="1200"/>
          </a:p>
        </p:txBody>
      </p:sp>
      <p:sp>
        <p:nvSpPr>
          <p:cNvPr id="21" name="object 5">
            <a:extLst>
              <a:ext uri="{FF2B5EF4-FFF2-40B4-BE49-F238E27FC236}">
                <a16:creationId xmlns:a16="http://schemas.microsoft.com/office/drawing/2014/main" id="{28B8E565-7357-49AB-81D0-8111390860CC}"/>
              </a:ext>
            </a:extLst>
          </p:cNvPr>
          <p:cNvSpPr txBox="1"/>
          <p:nvPr/>
        </p:nvSpPr>
        <p:spPr>
          <a:xfrm>
            <a:off x="1785644" y="4427794"/>
            <a:ext cx="3836377" cy="1194600"/>
          </a:xfrm>
          <a:prstGeom prst="rect">
            <a:avLst/>
          </a:prstGeom>
          <a:solidFill>
            <a:srgbClr val="E8E8E8"/>
          </a:solidFill>
        </p:spPr>
        <p:txBody>
          <a:bodyPr vert="horz" wrap="square" lIns="0" tIns="58843" rIns="0" bIns="0" rtlCol="0">
            <a:spAutoFit/>
          </a:bodyPr>
          <a:lstStyle/>
          <a:p>
            <a:pPr marL="345457" indent="-175692">
              <a:spcBef>
                <a:spcPts val="463"/>
              </a:spcBef>
              <a:buClr>
                <a:srgbClr val="008BC7"/>
              </a:buClr>
              <a:buSzPct val="78125"/>
              <a:buFont typeface="Wingdings"/>
              <a:buChar char=""/>
              <a:tabLst>
                <a:tab pos="345457" algn="l"/>
                <a:tab pos="345881" algn="l"/>
              </a:tabLst>
            </a:pPr>
            <a:r>
              <a:rPr sz="1467" spc="-3" dirty="0">
                <a:latin typeface="Arial"/>
                <a:cs typeface="Arial"/>
              </a:rPr>
              <a:t>Site selection and fit-out</a:t>
            </a:r>
            <a:endParaRPr sz="1467" dirty="0">
              <a:latin typeface="Arial"/>
              <a:cs typeface="Arial"/>
            </a:endParaRPr>
          </a:p>
          <a:p>
            <a:pPr marL="345457" indent="-175692">
              <a:spcBef>
                <a:spcPts val="790"/>
              </a:spcBef>
              <a:buClr>
                <a:srgbClr val="008BC7"/>
              </a:buClr>
              <a:buSzPct val="78125"/>
              <a:buFont typeface="Wingdings"/>
              <a:buChar char=""/>
              <a:tabLst>
                <a:tab pos="345457" algn="l"/>
                <a:tab pos="345881" algn="l"/>
              </a:tabLst>
            </a:pPr>
            <a:r>
              <a:rPr sz="1467" spc="-3" dirty="0">
                <a:latin typeface="Arial"/>
                <a:cs typeface="Arial"/>
              </a:rPr>
              <a:t>Marketing</a:t>
            </a:r>
            <a:endParaRPr sz="1467" dirty="0">
              <a:latin typeface="Arial"/>
              <a:cs typeface="Arial"/>
            </a:endParaRPr>
          </a:p>
          <a:p>
            <a:pPr marL="345457" marR="138014" indent="-175692">
              <a:lnSpc>
                <a:spcPct val="120000"/>
              </a:lnSpc>
              <a:spcBef>
                <a:spcPts val="523"/>
              </a:spcBef>
              <a:buClr>
                <a:srgbClr val="008BC7"/>
              </a:buClr>
              <a:buSzPct val="78125"/>
              <a:buFont typeface="Wingdings"/>
              <a:buChar char=""/>
              <a:tabLst>
                <a:tab pos="345457" algn="l"/>
                <a:tab pos="345881" algn="l"/>
              </a:tabLst>
            </a:pPr>
            <a:r>
              <a:rPr sz="1467" spc="-3" dirty="0">
                <a:latin typeface="Arial"/>
                <a:cs typeface="Arial"/>
              </a:rPr>
              <a:t>Service (greeting X seconds, serving Y seconds, </a:t>
            </a:r>
            <a:r>
              <a:rPr sz="1467" spc="-7" dirty="0">
                <a:latin typeface="Arial"/>
                <a:cs typeface="Arial"/>
              </a:rPr>
              <a:t>writing </a:t>
            </a:r>
            <a:r>
              <a:rPr sz="1467" spc="-3" dirty="0">
                <a:latin typeface="Arial"/>
                <a:cs typeface="Arial"/>
              </a:rPr>
              <a:t>name</a:t>
            </a:r>
            <a:r>
              <a:rPr sz="1467" spc="-7" dirty="0">
                <a:latin typeface="Arial"/>
                <a:cs typeface="Arial"/>
              </a:rPr>
              <a:t>...)</a:t>
            </a:r>
            <a:endParaRPr sz="1467" dirty="0">
              <a:latin typeface="Arial"/>
              <a:cs typeface="Arial"/>
            </a:endParaRPr>
          </a:p>
        </p:txBody>
      </p:sp>
      <p:sp>
        <p:nvSpPr>
          <p:cNvPr id="22" name="object 6">
            <a:extLst>
              <a:ext uri="{FF2B5EF4-FFF2-40B4-BE49-F238E27FC236}">
                <a16:creationId xmlns:a16="http://schemas.microsoft.com/office/drawing/2014/main" id="{98C3F3F4-DA34-470F-9962-AFBE201595D5}"/>
              </a:ext>
            </a:extLst>
          </p:cNvPr>
          <p:cNvSpPr txBox="1"/>
          <p:nvPr/>
        </p:nvSpPr>
        <p:spPr>
          <a:xfrm>
            <a:off x="6721865" y="4573227"/>
            <a:ext cx="3286482" cy="941903"/>
          </a:xfrm>
          <a:prstGeom prst="rect">
            <a:avLst/>
          </a:prstGeom>
          <a:solidFill>
            <a:srgbClr val="E8E8E8"/>
          </a:solidFill>
        </p:spPr>
        <p:txBody>
          <a:bodyPr vert="horz" wrap="square" lIns="0" tIns="58843" rIns="0" bIns="0" rtlCol="0">
            <a:spAutoFit/>
          </a:bodyPr>
          <a:lstStyle/>
          <a:p>
            <a:pPr marL="346304" indent="-175692">
              <a:spcBef>
                <a:spcPts val="463"/>
              </a:spcBef>
              <a:buClr>
                <a:srgbClr val="008BC7"/>
              </a:buClr>
              <a:buSzPct val="78125"/>
              <a:buFont typeface="Wingdings"/>
              <a:buChar char=""/>
              <a:tabLst>
                <a:tab pos="346304" algn="l"/>
                <a:tab pos="346727" algn="l"/>
              </a:tabLst>
            </a:pPr>
            <a:r>
              <a:rPr sz="1467" spc="-7" dirty="0">
                <a:latin typeface="Arial"/>
                <a:cs typeface="Arial"/>
              </a:rPr>
              <a:t>Deployment</a:t>
            </a:r>
            <a:endParaRPr sz="1467" dirty="0">
              <a:latin typeface="Arial"/>
              <a:cs typeface="Arial"/>
            </a:endParaRPr>
          </a:p>
          <a:p>
            <a:pPr marL="346304" indent="-175692">
              <a:spcBef>
                <a:spcPts val="790"/>
              </a:spcBef>
              <a:buClr>
                <a:srgbClr val="008BC7"/>
              </a:buClr>
              <a:buSzPct val="78125"/>
              <a:buFont typeface="Wingdings"/>
              <a:buChar char=""/>
              <a:tabLst>
                <a:tab pos="346304" algn="l"/>
                <a:tab pos="346727" algn="l"/>
              </a:tabLst>
            </a:pPr>
            <a:r>
              <a:rPr sz="1467" spc="-7" dirty="0">
                <a:latin typeface="Arial"/>
                <a:cs typeface="Arial"/>
              </a:rPr>
              <a:t>Regular </a:t>
            </a:r>
            <a:r>
              <a:rPr sz="1467" spc="-3" dirty="0">
                <a:latin typeface="Arial"/>
                <a:cs typeface="Arial"/>
              </a:rPr>
              <a:t>restocking and checks</a:t>
            </a:r>
            <a:endParaRPr sz="1467" dirty="0">
              <a:latin typeface="Arial"/>
              <a:cs typeface="Arial"/>
            </a:endParaRPr>
          </a:p>
          <a:p>
            <a:pPr marL="346304" indent="-175692">
              <a:spcBef>
                <a:spcPts val="780"/>
              </a:spcBef>
              <a:buClr>
                <a:srgbClr val="008BC7"/>
              </a:buClr>
              <a:buSzPct val="78125"/>
              <a:buFont typeface="Wingdings"/>
              <a:buChar char=""/>
              <a:tabLst>
                <a:tab pos="346304" algn="l"/>
                <a:tab pos="346727" algn="l"/>
              </a:tabLst>
            </a:pPr>
            <a:r>
              <a:rPr sz="1467" spc="-3" dirty="0">
                <a:latin typeface="Arial"/>
                <a:cs typeface="Arial"/>
              </a:rPr>
              <a:t>24-hour </a:t>
            </a:r>
            <a:r>
              <a:rPr sz="1467" spc="-7" dirty="0">
                <a:latin typeface="Arial"/>
                <a:cs typeface="Arial"/>
              </a:rPr>
              <a:t>service</a:t>
            </a:r>
            <a:endParaRPr sz="1467" dirty="0">
              <a:latin typeface="Arial"/>
              <a:cs typeface="Arial"/>
            </a:endParaRPr>
          </a:p>
        </p:txBody>
      </p:sp>
      <p:sp>
        <p:nvSpPr>
          <p:cNvPr id="23" name="object 14">
            <a:extLst>
              <a:ext uri="{FF2B5EF4-FFF2-40B4-BE49-F238E27FC236}">
                <a16:creationId xmlns:a16="http://schemas.microsoft.com/office/drawing/2014/main" id="{49F6910E-5BB9-4EE2-9F6D-0D9CF54FCBB8}"/>
              </a:ext>
            </a:extLst>
          </p:cNvPr>
          <p:cNvSpPr txBox="1"/>
          <p:nvPr/>
        </p:nvSpPr>
        <p:spPr>
          <a:xfrm>
            <a:off x="818029" y="6015411"/>
            <a:ext cx="10215731" cy="290250"/>
          </a:xfrm>
          <a:prstGeom prst="rect">
            <a:avLst/>
          </a:prstGeom>
          <a:solidFill>
            <a:srgbClr val="FFC000"/>
          </a:solidFill>
          <a:ln w="12192">
            <a:solidFill>
              <a:srgbClr val="D9D9D9"/>
            </a:solidFill>
          </a:ln>
        </p:spPr>
        <p:txBody>
          <a:bodyPr vert="horz" wrap="square" lIns="0" tIns="43603" rIns="0" bIns="0" rtlCol="0">
            <a:spAutoFit/>
          </a:bodyPr>
          <a:lstStyle/>
          <a:p>
            <a:pPr marL="265443" algn="ctr">
              <a:spcBef>
                <a:spcPts val="343"/>
              </a:spcBef>
            </a:pPr>
            <a:r>
              <a:rPr sz="1600" spc="-7" dirty="0">
                <a:latin typeface="Arial"/>
                <a:cs typeface="Arial"/>
              </a:rPr>
              <a:t>Thinking through </a:t>
            </a:r>
            <a:r>
              <a:rPr sz="1600" spc="-3" dirty="0">
                <a:latin typeface="Arial"/>
                <a:cs typeface="Arial"/>
              </a:rPr>
              <a:t>/ simulating the </a:t>
            </a:r>
            <a:r>
              <a:rPr sz="1600" b="1" spc="-7" dirty="0">
                <a:latin typeface="Arial"/>
                <a:cs typeface="Arial"/>
              </a:rPr>
              <a:t>customer experience </a:t>
            </a:r>
            <a:r>
              <a:rPr sz="1600" spc="-3" dirty="0">
                <a:latin typeface="Arial"/>
                <a:cs typeface="Arial"/>
              </a:rPr>
              <a:t>further helps to identify the key </a:t>
            </a:r>
            <a:r>
              <a:rPr sz="1600" spc="-7" dirty="0">
                <a:latin typeface="Arial"/>
                <a:cs typeface="Arial"/>
              </a:rPr>
              <a:t>factors</a:t>
            </a:r>
            <a:r>
              <a:rPr sz="1600" spc="-3" dirty="0">
                <a:latin typeface="Arial"/>
                <a:cs typeface="Arial"/>
              </a:rPr>
              <a:t>!</a:t>
            </a:r>
            <a:endParaRPr sz="1600" dirty="0">
              <a:latin typeface="Arial"/>
              <a:cs typeface="Arial"/>
            </a:endParaRPr>
          </a:p>
        </p:txBody>
      </p:sp>
      <p:sp>
        <p:nvSpPr>
          <p:cNvPr id="2" name="Google Shape;94;p1">
            <a:extLst>
              <a:ext uri="{FF2B5EF4-FFF2-40B4-BE49-F238E27FC236}">
                <a16:creationId xmlns:a16="http://schemas.microsoft.com/office/drawing/2014/main" id="{BCE834D0-580D-61B5-ECE6-776A3CE2530A}"/>
              </a:ext>
            </a:extLst>
          </p:cNvPr>
          <p:cNvSpPr/>
          <p:nvPr/>
        </p:nvSpPr>
        <p:spPr>
          <a:xfrm>
            <a:off x="9514992" y="17066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6">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613211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685800" y="2297332"/>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8" y="280879"/>
            <a:ext cx="6606641"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5. Key activities: planning</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13" name="Picture 2">
            <a:extLst>
              <a:ext uri="{FF2B5EF4-FFF2-40B4-BE49-F238E27FC236}">
                <a16:creationId xmlns:a16="http://schemas.microsoft.com/office/drawing/2014/main" id="{DAF0846B-D1B0-4D44-A988-241106F36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332" y="1183503"/>
            <a:ext cx="10340869" cy="53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Google Shape;94;p1">
            <a:extLst>
              <a:ext uri="{FF2B5EF4-FFF2-40B4-BE49-F238E27FC236}">
                <a16:creationId xmlns:a16="http://schemas.microsoft.com/office/drawing/2014/main" id="{B9D0ED18-DC1D-9A85-BE97-81EBF205DA70}"/>
              </a:ext>
            </a:extLst>
          </p:cNvPr>
          <p:cNvSpPr/>
          <p:nvPr/>
        </p:nvSpPr>
        <p:spPr>
          <a:xfrm>
            <a:off x="9514992" y="17066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4" name="Picture 3">
            <a:extLst>
              <a:ext uri="{FF2B5EF4-FFF2-40B4-BE49-F238E27FC236}">
                <a16:creationId xmlns:a16="http://schemas.microsoft.com/office/drawing/2014/main" id="{15A94DB2-7773-5D73-8D10-7E4212F95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332" y="655499"/>
            <a:ext cx="11026668" cy="6031840"/>
          </a:xfrm>
          <a:prstGeom prst="rect">
            <a:avLst/>
          </a:prstGeom>
        </p:spPr>
      </p:pic>
    </p:spTree>
    <p:extLst>
      <p:ext uri="{BB962C8B-B14F-4D97-AF65-F5344CB8AC3E}">
        <p14:creationId xmlns:p14="http://schemas.microsoft.com/office/powerpoint/2010/main" val="4163464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6. Key resources</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18" name="object 2">
            <a:extLst>
              <a:ext uri="{FF2B5EF4-FFF2-40B4-BE49-F238E27FC236}">
                <a16:creationId xmlns:a16="http://schemas.microsoft.com/office/drawing/2014/main" id="{4944BAA7-3F59-4744-83F7-B97C1C418D68}"/>
              </a:ext>
            </a:extLst>
          </p:cNvPr>
          <p:cNvSpPr txBox="1">
            <a:spLocks/>
          </p:cNvSpPr>
          <p:nvPr/>
        </p:nvSpPr>
        <p:spPr>
          <a:xfrm>
            <a:off x="474264" y="833883"/>
            <a:ext cx="11243471" cy="1321473"/>
          </a:xfrm>
          <a:prstGeom prst="rect">
            <a:avLst/>
          </a:prstGeom>
        </p:spPr>
        <p:txBody>
          <a:bodyPr vert="horz" wrap="square" lIns="0" tIns="8467"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hu-HU" sz="2133" i="1" dirty="0">
                <a:solidFill>
                  <a:schemeClr val="accent3">
                    <a:lumMod val="50000"/>
                  </a:schemeClr>
                </a:solidFill>
              </a:rPr>
              <a:t>Key resources: </a:t>
            </a:r>
            <a:r>
              <a:rPr lang="hu-HU" sz="2133" dirty="0">
                <a:solidFill>
                  <a:schemeClr val="accent3">
                    <a:lumMod val="50000"/>
                  </a:schemeClr>
                </a:solidFill>
              </a:rPr>
              <a:t>the most important ‘tools’ required to operate the business model</a:t>
            </a:r>
          </a:p>
          <a:p>
            <a:endParaRPr lang="hu-HU" sz="2133" dirty="0">
              <a:solidFill>
                <a:schemeClr val="accent3">
                  <a:lumMod val="50000"/>
                </a:schemeClr>
              </a:solidFill>
            </a:endParaRPr>
          </a:p>
          <a:p>
            <a:r>
              <a:rPr lang="hu-HU" sz="2133" dirty="0">
                <a:solidFill>
                  <a:schemeClr val="accent3">
                    <a:lumMod val="50000"/>
                  </a:schemeClr>
                </a:solidFill>
              </a:rPr>
              <a:t>These are the prerequisites for developing the value proposition, entering the market, maintaining customer relationships, and generating revenue.</a:t>
            </a:r>
          </a:p>
        </p:txBody>
      </p:sp>
      <p:graphicFrame>
        <p:nvGraphicFramePr>
          <p:cNvPr id="2" name="Diagram 1">
            <a:extLst>
              <a:ext uri="{FF2B5EF4-FFF2-40B4-BE49-F238E27FC236}">
                <a16:creationId xmlns:a16="http://schemas.microsoft.com/office/drawing/2014/main" id="{59E9C9EE-924C-4DD9-8FA6-49076CB644A6}"/>
              </a:ext>
            </a:extLst>
          </p:cNvPr>
          <p:cNvGraphicFramePr/>
          <p:nvPr/>
        </p:nvGraphicFramePr>
        <p:xfrm>
          <a:off x="6833277" y="2690707"/>
          <a:ext cx="4744183" cy="2114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226614C-8695-41E1-9588-8BA291D671CA}"/>
              </a:ext>
            </a:extLst>
          </p:cNvPr>
          <p:cNvGraphicFramePr/>
          <p:nvPr>
            <p:extLst>
              <p:ext uri="{D42A27DB-BD31-4B8C-83A1-F6EECF244321}">
                <p14:modId xmlns:p14="http://schemas.microsoft.com/office/powerpoint/2010/main" val="1071042947"/>
              </p:ext>
            </p:extLst>
          </p:nvPr>
        </p:nvGraphicFramePr>
        <p:xfrm>
          <a:off x="274320" y="2307493"/>
          <a:ext cx="6742370" cy="42696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Google Shape;94;p1">
            <a:extLst>
              <a:ext uri="{FF2B5EF4-FFF2-40B4-BE49-F238E27FC236}">
                <a16:creationId xmlns:a16="http://schemas.microsoft.com/office/drawing/2014/main" id="{383F6B5B-D345-65E1-F4CC-BB9ACB70B9D1}"/>
              </a:ext>
            </a:extLst>
          </p:cNvPr>
          <p:cNvSpPr/>
          <p:nvPr/>
        </p:nvSpPr>
        <p:spPr>
          <a:xfrm>
            <a:off x="9514992" y="17066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1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696596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64" y="106271"/>
            <a:ext cx="10515600" cy="1325563"/>
          </a:xfrm>
        </p:spPr>
        <p:txBody>
          <a:bodyPr>
            <a:normAutofit/>
          </a:bodyPr>
          <a:lstStyle/>
          <a:p>
            <a:r>
              <a:rPr lang="hu-HU" sz="4000" b="1" dirty="0">
                <a:solidFill>
                  <a:schemeClr val="accent3">
                    <a:lumMod val="50000"/>
                  </a:schemeClr>
                </a:solidFill>
              </a:rPr>
              <a:t>6. Key resources </a:t>
            </a:r>
          </a:p>
        </p:txBody>
      </p:sp>
      <p:sp>
        <p:nvSpPr>
          <p:cNvPr id="6" name="Content Placeholder 5"/>
          <p:cNvSpPr>
            <a:spLocks noGrp="1"/>
          </p:cNvSpPr>
          <p:nvPr>
            <p:ph idx="1"/>
          </p:nvPr>
        </p:nvSpPr>
        <p:spPr>
          <a:xfrm>
            <a:off x="304800" y="1066800"/>
            <a:ext cx="9318849" cy="4403611"/>
          </a:xfrm>
        </p:spPr>
        <p:txBody>
          <a:bodyPr>
            <a:normAutofit fontScale="70000" lnSpcReduction="20000"/>
          </a:bodyPr>
          <a:lstStyle/>
          <a:p>
            <a:pPr marL="76204" indent="0">
              <a:buNone/>
            </a:pPr>
            <a:r>
              <a:rPr lang="hu-HU" i="1" dirty="0"/>
              <a:t>A few things to bear in mind when planning activities and resources…</a:t>
            </a:r>
          </a:p>
          <a:p>
            <a:pPr marL="76204" indent="0">
              <a:spcAft>
                <a:spcPts val="400"/>
              </a:spcAft>
              <a:buNone/>
            </a:pPr>
            <a:endParaRPr lang="hu-HU" dirty="0"/>
          </a:p>
          <a:p>
            <a:pPr marL="237079" marR="370012" algn="just">
              <a:spcBef>
                <a:spcPts val="63"/>
              </a:spcBef>
              <a:spcAft>
                <a:spcPts val="400"/>
              </a:spcAft>
              <a:buClr>
                <a:srgbClr val="008BC7"/>
              </a:buClr>
              <a:buFont typeface="Wingdings"/>
              <a:buChar char=""/>
              <a:tabLst>
                <a:tab pos="236655" algn="l"/>
                <a:tab pos="237079" algn="l"/>
              </a:tabLst>
            </a:pPr>
            <a:r>
              <a:rPr lang="hu-HU" sz="2600" spc="-3" dirty="0">
                <a:latin typeface="Arial"/>
                <a:cs typeface="Arial"/>
              </a:rPr>
              <a:t>To define activities and resources, we need to </a:t>
            </a:r>
            <a:r>
              <a:rPr lang="hu-HU" sz="2600" spc="-7" dirty="0">
                <a:latin typeface="Arial"/>
                <a:cs typeface="Arial"/>
              </a:rPr>
              <a:t>understand the industry!</a:t>
            </a:r>
            <a:endParaRPr lang="hu-HU" sz="2600" dirty="0">
              <a:latin typeface="Arial"/>
              <a:cs typeface="Arial"/>
            </a:endParaRPr>
          </a:p>
          <a:p>
            <a:pPr marL="237079" marR="3387" algn="just">
              <a:lnSpc>
                <a:spcPct val="120000"/>
              </a:lnSpc>
              <a:spcBef>
                <a:spcPts val="757"/>
              </a:spcBef>
              <a:buClr>
                <a:srgbClr val="008BC7"/>
              </a:buClr>
              <a:buFont typeface="Wingdings"/>
              <a:buChar char=""/>
              <a:tabLst>
                <a:tab pos="236655" algn="l"/>
                <a:tab pos="237079" algn="l"/>
              </a:tabLst>
            </a:pPr>
            <a:r>
              <a:rPr lang="hu-HU" sz="2600" spc="-3" dirty="0">
                <a:latin typeface="Arial"/>
                <a:cs typeface="Arial"/>
              </a:rPr>
              <a:t>For</a:t>
            </a:r>
            <a:r>
              <a:rPr lang="hu-HU" sz="2600" spc="-7" dirty="0">
                <a:latin typeface="Arial"/>
                <a:cs typeface="Arial"/>
              </a:rPr>
              <a:t> larger </a:t>
            </a:r>
            <a:r>
              <a:rPr lang="hu-HU" sz="2600" spc="-3" dirty="0">
                <a:latin typeface="Arial"/>
                <a:cs typeface="Arial"/>
              </a:rPr>
              <a:t>costs, consider which is </a:t>
            </a:r>
            <a:r>
              <a:rPr lang="hu-HU" sz="2600" spc="-7" dirty="0">
                <a:latin typeface="Arial"/>
                <a:cs typeface="Arial"/>
              </a:rPr>
              <a:t>more</a:t>
            </a:r>
            <a:r>
              <a:rPr lang="hu-HU" sz="2600" spc="-3" dirty="0">
                <a:latin typeface="Arial"/>
                <a:cs typeface="Arial"/>
              </a:rPr>
              <a:t> cost-effective</a:t>
            </a:r>
            <a:r>
              <a:rPr lang="hu-HU" sz="2600" spc="-7" dirty="0">
                <a:latin typeface="Arial"/>
                <a:cs typeface="Arial"/>
              </a:rPr>
              <a:t>: buying </a:t>
            </a:r>
            <a:r>
              <a:rPr lang="hu-HU" sz="2600" spc="-3" dirty="0">
                <a:latin typeface="Arial"/>
                <a:cs typeface="Arial"/>
              </a:rPr>
              <a:t>or manufacturing? Outsourcing </a:t>
            </a:r>
            <a:r>
              <a:rPr lang="hu-HU" sz="2600" spc="-7" dirty="0">
                <a:latin typeface="Arial"/>
                <a:cs typeface="Arial"/>
              </a:rPr>
              <a:t>to a subcontractor </a:t>
            </a:r>
            <a:r>
              <a:rPr lang="hu-HU" sz="2600" spc="-3" dirty="0">
                <a:latin typeface="Arial"/>
                <a:cs typeface="Arial"/>
              </a:rPr>
              <a:t>or developing the expertise </a:t>
            </a:r>
            <a:r>
              <a:rPr lang="hu-HU" sz="2600" spc="-7" dirty="0">
                <a:latin typeface="Arial"/>
                <a:cs typeface="Arial"/>
              </a:rPr>
              <a:t>in-house</a:t>
            </a:r>
            <a:r>
              <a:rPr lang="hu-HU" sz="2600" spc="-3" dirty="0">
                <a:latin typeface="Arial"/>
                <a:cs typeface="Arial"/>
              </a:rPr>
              <a:t>? </a:t>
            </a:r>
            <a:r>
              <a:rPr lang="hu-HU" sz="2600" spc="-7" dirty="0">
                <a:latin typeface="Arial"/>
                <a:cs typeface="Arial"/>
              </a:rPr>
              <a:t>Buying </a:t>
            </a:r>
            <a:r>
              <a:rPr lang="hu-HU" sz="2600" spc="-3" dirty="0">
                <a:latin typeface="Arial"/>
                <a:cs typeface="Arial"/>
              </a:rPr>
              <a:t>or </a:t>
            </a:r>
            <a:r>
              <a:rPr lang="hu-HU" sz="2600" spc="-7" dirty="0">
                <a:latin typeface="Arial"/>
                <a:cs typeface="Arial"/>
              </a:rPr>
              <a:t>renting </a:t>
            </a:r>
            <a:r>
              <a:rPr lang="hu-HU" sz="2600" spc="-3" dirty="0">
                <a:latin typeface="Arial"/>
                <a:cs typeface="Arial"/>
              </a:rPr>
              <a:t>our </a:t>
            </a:r>
            <a:r>
              <a:rPr lang="hu-HU" sz="2600" spc="-7" dirty="0" err="1">
                <a:latin typeface="Arial"/>
                <a:cs typeface="Arial"/>
              </a:rPr>
              <a:t>machinery</a:t>
            </a:r>
            <a:r>
              <a:rPr lang="hu-HU" sz="2600" spc="-7" dirty="0">
                <a:latin typeface="Arial"/>
                <a:cs typeface="Arial"/>
              </a:rPr>
              <a:t>? </a:t>
            </a:r>
          </a:p>
          <a:p>
            <a:pPr marL="8467" marR="3387" indent="0" algn="just">
              <a:spcBef>
                <a:spcPts val="757"/>
              </a:spcBef>
              <a:buClr>
                <a:srgbClr val="008BC7"/>
              </a:buClr>
              <a:buNone/>
              <a:tabLst>
                <a:tab pos="236655" algn="l"/>
                <a:tab pos="237079" algn="l"/>
              </a:tabLst>
            </a:pPr>
            <a:endParaRPr lang="hu-HU" u="sng" spc="-3" dirty="0">
              <a:latin typeface="Arial"/>
              <a:cs typeface="Arial"/>
            </a:endParaRPr>
          </a:p>
          <a:p>
            <a:pPr marL="8467" marR="3387" indent="0" algn="just">
              <a:spcBef>
                <a:spcPts val="757"/>
              </a:spcBef>
              <a:buClr>
                <a:srgbClr val="008BC7"/>
              </a:buClr>
              <a:buNone/>
              <a:tabLst>
                <a:tab pos="236655" algn="l"/>
                <a:tab pos="237079" algn="l"/>
              </a:tabLst>
            </a:pPr>
            <a:r>
              <a:rPr lang="hu-HU" u="sng" spc="-3" dirty="0">
                <a:latin typeface="Arial"/>
                <a:cs typeface="Arial"/>
              </a:rPr>
              <a:t>Possible considerations:</a:t>
            </a:r>
            <a:endParaRPr lang="hu-HU" u="sng" dirty="0">
              <a:latin typeface="Arial"/>
              <a:cs typeface="Arial"/>
            </a:endParaRPr>
          </a:p>
          <a:p>
            <a:pPr marL="541894" lvl="1" algn="just">
              <a:spcBef>
                <a:spcPts val="757"/>
              </a:spcBef>
              <a:buClr>
                <a:srgbClr val="008BC7"/>
              </a:buClr>
              <a:buFont typeface="Wingdings"/>
              <a:buChar char=""/>
              <a:tabLst>
                <a:tab pos="541470" algn="l"/>
                <a:tab pos="541894" algn="l"/>
              </a:tabLst>
            </a:pPr>
            <a:r>
              <a:rPr lang="hu-HU" b="1" spc="-7" dirty="0">
                <a:latin typeface="Arial"/>
                <a:cs typeface="Arial"/>
              </a:rPr>
              <a:t>Duration </a:t>
            </a:r>
            <a:r>
              <a:rPr lang="hu-HU" b="1" spc="-3" dirty="0">
                <a:latin typeface="Arial"/>
                <a:cs typeface="Arial"/>
              </a:rPr>
              <a:t>and </a:t>
            </a:r>
            <a:r>
              <a:rPr lang="hu-HU" b="1" spc="-7" dirty="0">
                <a:latin typeface="Arial"/>
                <a:cs typeface="Arial"/>
              </a:rPr>
              <a:t>scale </a:t>
            </a:r>
            <a:r>
              <a:rPr lang="hu-HU" b="1" spc="-3" dirty="0">
                <a:latin typeface="Arial"/>
                <a:cs typeface="Arial"/>
              </a:rPr>
              <a:t>of demand </a:t>
            </a:r>
            <a:r>
              <a:rPr lang="hu-HU" spc="-7" dirty="0">
                <a:latin typeface="Arial"/>
                <a:cs typeface="Arial"/>
              </a:rPr>
              <a:t>(One-off </a:t>
            </a:r>
            <a:r>
              <a:rPr lang="hu-HU" spc="-3" dirty="0">
                <a:latin typeface="Arial"/>
                <a:cs typeface="Arial"/>
              </a:rPr>
              <a:t>or </a:t>
            </a:r>
            <a:r>
              <a:rPr lang="hu-HU" spc="-7" dirty="0">
                <a:latin typeface="Arial"/>
                <a:cs typeface="Arial"/>
              </a:rPr>
              <a:t>ongoing? </a:t>
            </a:r>
            <a:r>
              <a:rPr lang="hu-HU" spc="-3" dirty="0">
                <a:latin typeface="Arial"/>
                <a:cs typeface="Arial"/>
              </a:rPr>
              <a:t>Small or large?)</a:t>
            </a:r>
            <a:endParaRPr lang="hu-HU" dirty="0">
              <a:latin typeface="Arial"/>
              <a:cs typeface="Arial"/>
            </a:endParaRPr>
          </a:p>
          <a:p>
            <a:pPr marL="541894" lvl="1" algn="just">
              <a:spcBef>
                <a:spcPts val="757"/>
              </a:spcBef>
              <a:buClr>
                <a:srgbClr val="008BC7"/>
              </a:buClr>
              <a:buFont typeface="Wingdings"/>
              <a:buChar char=""/>
              <a:tabLst>
                <a:tab pos="541470" algn="l"/>
                <a:tab pos="541894" algn="l"/>
              </a:tabLst>
            </a:pPr>
            <a:r>
              <a:rPr lang="hu-HU" b="1" spc="-7" dirty="0">
                <a:latin typeface="Arial"/>
                <a:cs typeface="Arial"/>
              </a:rPr>
              <a:t>Replicability </a:t>
            </a:r>
            <a:r>
              <a:rPr lang="hu-HU" b="1" spc="-3" dirty="0">
                <a:latin typeface="Arial"/>
                <a:cs typeface="Arial"/>
              </a:rPr>
              <a:t>/ </a:t>
            </a:r>
            <a:r>
              <a:rPr lang="hu-HU" b="1" spc="-7" dirty="0">
                <a:latin typeface="Arial"/>
                <a:cs typeface="Arial"/>
              </a:rPr>
              <a:t>uniqueness </a:t>
            </a:r>
            <a:r>
              <a:rPr lang="hu-HU" spc="-7" dirty="0">
                <a:latin typeface="Arial"/>
                <a:cs typeface="Arial"/>
              </a:rPr>
              <a:t>(Widely available </a:t>
            </a:r>
            <a:r>
              <a:rPr lang="hu-HU" spc="-3" dirty="0">
                <a:latin typeface="Arial"/>
                <a:cs typeface="Arial"/>
              </a:rPr>
              <a:t>or do we have to compete </a:t>
            </a:r>
            <a:r>
              <a:rPr lang="hu-HU" spc="-7" dirty="0">
                <a:latin typeface="Arial"/>
                <a:cs typeface="Arial"/>
              </a:rPr>
              <a:t>for it?)</a:t>
            </a:r>
            <a:endParaRPr lang="hu-HU" dirty="0">
              <a:latin typeface="Arial"/>
              <a:cs typeface="Arial"/>
            </a:endParaRPr>
          </a:p>
          <a:p>
            <a:pPr marL="541894" lvl="1" algn="just">
              <a:spcBef>
                <a:spcPts val="760"/>
              </a:spcBef>
              <a:buClr>
                <a:srgbClr val="008BC7"/>
              </a:buClr>
              <a:buFont typeface="Wingdings"/>
              <a:buChar char=""/>
              <a:tabLst>
                <a:tab pos="541470" algn="l"/>
                <a:tab pos="541894" algn="l"/>
              </a:tabLst>
            </a:pPr>
            <a:r>
              <a:rPr lang="hu-HU" b="1" spc="-3" dirty="0">
                <a:latin typeface="Arial"/>
                <a:cs typeface="Arial"/>
              </a:rPr>
              <a:t>Quality </a:t>
            </a:r>
            <a:r>
              <a:rPr lang="hu-HU" spc="-7" dirty="0">
                <a:latin typeface="Arial"/>
                <a:cs typeface="Arial"/>
              </a:rPr>
              <a:t>(How high are </a:t>
            </a:r>
            <a:r>
              <a:rPr lang="hu-HU" spc="-3" dirty="0">
                <a:latin typeface="Arial"/>
                <a:cs typeface="Arial"/>
              </a:rPr>
              <a:t>the </a:t>
            </a:r>
            <a:r>
              <a:rPr lang="hu-HU" spc="-7" dirty="0">
                <a:latin typeface="Arial"/>
                <a:cs typeface="Arial"/>
              </a:rPr>
              <a:t>expectations? How </a:t>
            </a:r>
            <a:r>
              <a:rPr lang="hu-HU" spc="-3" dirty="0">
                <a:latin typeface="Arial"/>
                <a:cs typeface="Arial"/>
              </a:rPr>
              <a:t>important is it </a:t>
            </a:r>
            <a:r>
              <a:rPr lang="hu-HU" spc="-7" dirty="0">
                <a:latin typeface="Arial"/>
                <a:cs typeface="Arial"/>
              </a:rPr>
              <a:t>to meet them?)</a:t>
            </a:r>
            <a:endParaRPr lang="hu-HU" dirty="0">
              <a:latin typeface="Arial"/>
              <a:cs typeface="Arial"/>
            </a:endParaRPr>
          </a:p>
          <a:p>
            <a:pPr marL="541894" marR="333603" lvl="1" algn="just">
              <a:spcBef>
                <a:spcPts val="760"/>
              </a:spcBef>
              <a:buClr>
                <a:srgbClr val="008BC7"/>
              </a:buClr>
              <a:buFont typeface="Wingdings"/>
              <a:buChar char=""/>
              <a:tabLst>
                <a:tab pos="541470" algn="l"/>
                <a:tab pos="541894" algn="l"/>
              </a:tabLst>
            </a:pPr>
            <a:r>
              <a:rPr lang="hu-HU" b="1" spc="-3" dirty="0">
                <a:latin typeface="Arial"/>
                <a:cs typeface="Arial"/>
              </a:rPr>
              <a:t>Costs and </a:t>
            </a:r>
            <a:r>
              <a:rPr lang="hu-HU" b="1" spc="-7" dirty="0">
                <a:latin typeface="Arial"/>
                <a:cs typeface="Arial"/>
              </a:rPr>
              <a:t>financial </a:t>
            </a:r>
            <a:r>
              <a:rPr lang="hu-HU" b="1" spc="-3" dirty="0">
                <a:latin typeface="Arial"/>
                <a:cs typeface="Arial"/>
              </a:rPr>
              <a:t>options </a:t>
            </a:r>
            <a:r>
              <a:rPr lang="hu-HU" spc="-7" dirty="0">
                <a:latin typeface="Arial"/>
                <a:cs typeface="Arial"/>
              </a:rPr>
              <a:t>(Which </a:t>
            </a:r>
            <a:r>
              <a:rPr lang="hu-HU" spc="-3" dirty="0">
                <a:latin typeface="Arial"/>
                <a:cs typeface="Arial"/>
              </a:rPr>
              <a:t>is </a:t>
            </a:r>
            <a:r>
              <a:rPr lang="hu-HU" spc="-7" dirty="0">
                <a:latin typeface="Arial"/>
                <a:cs typeface="Arial"/>
              </a:rPr>
              <a:t>better</a:t>
            </a:r>
            <a:r>
              <a:rPr lang="hu-HU" spc="-3" dirty="0">
                <a:latin typeface="Arial"/>
                <a:cs typeface="Arial"/>
              </a:rPr>
              <a:t> for me in the </a:t>
            </a:r>
            <a:r>
              <a:rPr lang="hu-HU" spc="-7" dirty="0">
                <a:latin typeface="Arial"/>
                <a:cs typeface="Arial"/>
              </a:rPr>
              <a:t>long </a:t>
            </a:r>
            <a:r>
              <a:rPr lang="hu-HU" spc="-3" dirty="0">
                <a:latin typeface="Arial"/>
                <a:cs typeface="Arial"/>
              </a:rPr>
              <a:t>and short term?)</a:t>
            </a:r>
            <a:endParaRPr lang="hu-HU" dirty="0">
              <a:latin typeface="Arial"/>
              <a:cs typeface="Arial"/>
            </a:endParaRPr>
          </a:p>
          <a:p>
            <a:pPr marL="541894" lvl="1" algn="just">
              <a:spcBef>
                <a:spcPts val="760"/>
              </a:spcBef>
              <a:buClr>
                <a:srgbClr val="008BC7"/>
              </a:buClr>
              <a:buFont typeface="Wingdings"/>
              <a:buChar char=""/>
              <a:tabLst>
                <a:tab pos="541470" algn="l"/>
                <a:tab pos="541894" algn="l"/>
              </a:tabLst>
            </a:pPr>
            <a:r>
              <a:rPr lang="hu-HU" b="1" spc="-7" dirty="0">
                <a:latin typeface="Arial"/>
                <a:cs typeface="Arial"/>
              </a:rPr>
              <a:t>Risks </a:t>
            </a:r>
            <a:r>
              <a:rPr lang="hu-HU" spc="-7" dirty="0">
                <a:latin typeface="Arial"/>
                <a:cs typeface="Arial"/>
              </a:rPr>
              <a:t>(</a:t>
            </a:r>
            <a:r>
              <a:rPr lang="hu-HU" spc="-3" dirty="0">
                <a:latin typeface="Arial"/>
                <a:cs typeface="Arial"/>
              </a:rPr>
              <a:t>Does this help me avoid </a:t>
            </a:r>
            <a:r>
              <a:rPr lang="hu-HU" spc="-7" dirty="0">
                <a:latin typeface="Arial"/>
                <a:cs typeface="Arial"/>
              </a:rPr>
              <a:t>significant </a:t>
            </a:r>
            <a:r>
              <a:rPr lang="hu-HU" spc="-3" dirty="0">
                <a:latin typeface="Arial"/>
                <a:cs typeface="Arial"/>
              </a:rPr>
              <a:t>risks? </a:t>
            </a:r>
            <a:r>
              <a:rPr lang="hu-HU" spc="-13" dirty="0">
                <a:latin typeface="Arial"/>
                <a:cs typeface="Arial"/>
              </a:rPr>
              <a:t>Is it likely? Is </a:t>
            </a:r>
            <a:r>
              <a:rPr lang="hu-HU" spc="-7" dirty="0">
                <a:latin typeface="Arial"/>
                <a:cs typeface="Arial"/>
              </a:rPr>
              <a:t>it serious?)</a:t>
            </a:r>
            <a:endParaRPr lang="hu-HU" dirty="0">
              <a:latin typeface="Arial"/>
              <a:cs typeface="Arial"/>
            </a:endParaRPr>
          </a:p>
          <a:p>
            <a:pPr marL="541894" lvl="1" algn="just">
              <a:spcBef>
                <a:spcPts val="760"/>
              </a:spcBef>
              <a:buClr>
                <a:srgbClr val="008BC7"/>
              </a:buClr>
              <a:buFont typeface="Wingdings"/>
              <a:buChar char=""/>
              <a:tabLst>
                <a:tab pos="541470" algn="l"/>
                <a:tab pos="541894" algn="l"/>
              </a:tabLst>
            </a:pPr>
            <a:r>
              <a:rPr lang="hu-HU" b="1" spc="-3" dirty="0">
                <a:latin typeface="Arial"/>
                <a:cs typeface="Arial"/>
              </a:rPr>
              <a:t>Importance </a:t>
            </a:r>
            <a:r>
              <a:rPr lang="hu-HU" spc="-7" dirty="0">
                <a:latin typeface="Arial"/>
                <a:cs typeface="Arial"/>
              </a:rPr>
              <a:t>(</a:t>
            </a:r>
            <a:r>
              <a:rPr lang="hu-HU" spc="-3" dirty="0">
                <a:latin typeface="Arial"/>
                <a:cs typeface="Arial"/>
              </a:rPr>
              <a:t>Is it </a:t>
            </a:r>
            <a:r>
              <a:rPr lang="hu-HU" spc="-7" dirty="0">
                <a:latin typeface="Arial"/>
                <a:cs typeface="Arial"/>
              </a:rPr>
              <a:t>really </a:t>
            </a:r>
            <a:r>
              <a:rPr lang="hu-HU" spc="-3" dirty="0">
                <a:latin typeface="Arial"/>
                <a:cs typeface="Arial"/>
              </a:rPr>
              <a:t>necessary? Does it need to be this good, e.g. fabric for clothing?)</a:t>
            </a:r>
            <a:endParaRPr lang="hu-HU" dirty="0">
              <a:latin typeface="Arial"/>
              <a:cs typeface="Arial"/>
            </a:endParaRPr>
          </a:p>
          <a:p>
            <a:pPr marL="76204" indent="0">
              <a:buNone/>
            </a:pPr>
            <a:endParaRPr lang="hu-HU" dirty="0"/>
          </a:p>
          <a:p>
            <a:pPr marL="76204" indent="0">
              <a:buNone/>
            </a:pPr>
            <a:endParaRPr lang="hu-HU" dirty="0"/>
          </a:p>
        </p:txBody>
      </p:sp>
      <p:sp>
        <p:nvSpPr>
          <p:cNvPr id="4" name="Google Shape;157;p5">
            <a:extLst>
              <a:ext uri="{FF2B5EF4-FFF2-40B4-BE49-F238E27FC236}">
                <a16:creationId xmlns:a16="http://schemas.microsoft.com/office/drawing/2014/main" id="{6E8992B0-4562-478B-81BD-8A55CCAF92D7}"/>
              </a:ext>
            </a:extLst>
          </p:cNvPr>
          <p:cNvSpPr/>
          <p:nvPr/>
        </p:nvSpPr>
        <p:spPr>
          <a:xfrm>
            <a:off x="9842728" y="1"/>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5" name="Google Shape;160;p5">
            <a:extLst>
              <a:ext uri="{FF2B5EF4-FFF2-40B4-BE49-F238E27FC236}">
                <a16:creationId xmlns:a16="http://schemas.microsoft.com/office/drawing/2014/main" id="{E38140A1-18F1-412F-B3D7-81B1BF446494}"/>
              </a:ext>
            </a:extLst>
          </p:cNvPr>
          <p:cNvSpPr/>
          <p:nvPr/>
        </p:nvSpPr>
        <p:spPr>
          <a:xfrm>
            <a:off x="9188666" y="12700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id="{2E72CF91-83BD-4F41-AABC-1F7E28F83104}"/>
              </a:ext>
            </a:extLst>
          </p:cNvPr>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sz="1200" dirty="0"/>
          </a:p>
        </p:txBody>
      </p:sp>
      <p:sp>
        <p:nvSpPr>
          <p:cNvPr id="3" name="Akciógomb: Súgó 2">
            <a:hlinkClick r:id="" action="ppaction://noaction" highlightClick="1"/>
            <a:extLst>
              <a:ext uri="{FF2B5EF4-FFF2-40B4-BE49-F238E27FC236}">
                <a16:creationId xmlns:a16="http://schemas.microsoft.com/office/drawing/2014/main" id="{E8770E6F-4324-403A-9E9E-21FE3F3C1FDF}"/>
              </a:ext>
            </a:extLst>
          </p:cNvPr>
          <p:cNvSpPr/>
          <p:nvPr/>
        </p:nvSpPr>
        <p:spPr>
          <a:xfrm>
            <a:off x="9842728" y="3220720"/>
            <a:ext cx="2044473" cy="1991360"/>
          </a:xfrm>
          <a:prstGeom prst="actionButtonHelp">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sz="1200"/>
          </a:p>
        </p:txBody>
      </p:sp>
      <p:sp>
        <p:nvSpPr>
          <p:cNvPr id="8" name="Google Shape;94;p1">
            <a:extLst>
              <a:ext uri="{FF2B5EF4-FFF2-40B4-BE49-F238E27FC236}">
                <a16:creationId xmlns:a16="http://schemas.microsoft.com/office/drawing/2014/main" id="{8BF96148-F67A-D220-0277-C5EDCDA0527E}"/>
              </a:ext>
            </a:extLst>
          </p:cNvPr>
          <p:cNvSpPr/>
          <p:nvPr/>
        </p:nvSpPr>
        <p:spPr>
          <a:xfrm>
            <a:off x="9623649" y="609563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926973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685800" y="5624637"/>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lvl="0" algn="ctr"/>
            <a:r>
              <a:rPr lang="hu-HU" sz="1467" dirty="0">
                <a:solidFill>
                  <a:schemeClr val="bg1"/>
                </a:solidFill>
              </a:rPr>
              <a:t>Optimising the business model and improving its efficiency</a:t>
            </a:r>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182880" y="2001308"/>
            <a:ext cx="4480560" cy="1169551"/>
          </a:xfrm>
          <a:prstGeom prst="rect">
            <a:avLst/>
          </a:prstGeom>
          <a:noFill/>
          <a:ln>
            <a:noFill/>
          </a:ln>
        </p:spPr>
        <p:txBody>
          <a:bodyPr spcFirstLastPara="1" wrap="square" lIns="0" tIns="0" rIns="0" bIns="0" anchor="t" anchorCtr="0">
            <a:spAutoFit/>
          </a:bodyPr>
          <a:lstStyle/>
          <a:p>
            <a:pPr>
              <a:lnSpc>
                <a:spcPct val="95000"/>
              </a:lnSpc>
            </a:pPr>
            <a:r>
              <a:rPr lang="hu-HU" sz="4000" b="1" dirty="0">
                <a:solidFill>
                  <a:srgbClr val="141414"/>
                </a:solidFill>
                <a:latin typeface="Nunito Sans Black"/>
                <a:ea typeface="Nunito Sans Black"/>
                <a:cs typeface="Nunito Sans Black"/>
                <a:sym typeface="Nunito Sans Black"/>
              </a:rPr>
              <a:t>7. Key partners</a:t>
            </a:r>
            <a:endParaRPr sz="4000" dirty="0"/>
          </a:p>
        </p:txBody>
      </p:sp>
      <p:sp>
        <p:nvSpPr>
          <p:cNvPr id="162" name="Google Shape;162;p5"/>
          <p:cNvSpPr txBox="1"/>
          <p:nvPr/>
        </p:nvSpPr>
        <p:spPr>
          <a:xfrm>
            <a:off x="275239" y="3733862"/>
            <a:ext cx="4638040" cy="1929759"/>
          </a:xfrm>
          <a:prstGeom prst="rect">
            <a:avLst/>
          </a:prstGeom>
          <a:noFill/>
          <a:ln>
            <a:noFill/>
          </a:ln>
        </p:spPr>
        <p:txBody>
          <a:bodyPr spcFirstLastPara="1" wrap="square" lIns="0" tIns="0" rIns="0" bIns="0" anchor="t" anchorCtr="0">
            <a:spAutoFit/>
          </a:bodyPr>
          <a:lstStyle/>
          <a:p>
            <a:pPr lvl="0">
              <a:lnSpc>
                <a:spcPct val="94972"/>
              </a:lnSpc>
            </a:pPr>
            <a:r>
              <a:rPr lang="hu-HU" sz="2400" b="1" dirty="0">
                <a:solidFill>
                  <a:srgbClr val="487307"/>
                </a:solidFill>
                <a:latin typeface="Nunito Sans"/>
                <a:sym typeface="Nunito Sans"/>
              </a:rPr>
              <a:t>Suppliers and collaborators who contribute to the success of the business model from outside!</a:t>
            </a:r>
          </a:p>
          <a:p>
            <a:pPr>
              <a:lnSpc>
                <a:spcPct val="94972"/>
              </a:lnSpc>
            </a:pPr>
            <a:endParaRPr lang="hu-HU" sz="2400" b="1" dirty="0">
              <a:solidFill>
                <a:srgbClr val="487307"/>
              </a:solidFill>
              <a:latin typeface="Nunito Sans"/>
              <a:sym typeface="Nunito Sans"/>
            </a:endParaRPr>
          </a:p>
          <a:p>
            <a:pPr>
              <a:lnSpc>
                <a:spcPct val="94972"/>
              </a:lnSpc>
            </a:pPr>
            <a:endParaRPr lang="hu-HU" sz="2400" b="1" dirty="0">
              <a:solidFill>
                <a:srgbClr val="487307"/>
              </a:solidFill>
              <a:latin typeface="Nunito Sans"/>
              <a:sym typeface="Nunito Sans"/>
            </a:endParaRPr>
          </a:p>
          <a:p>
            <a:pPr>
              <a:lnSpc>
                <a:spcPct val="94972"/>
              </a:lnSpc>
            </a:pPr>
            <a:endParaRPr sz="1200" dirty="0"/>
          </a:p>
        </p:txBody>
      </p:sp>
      <p:graphicFrame>
        <p:nvGraphicFramePr>
          <p:cNvPr id="2" name="Diagram 1">
            <a:extLst>
              <a:ext uri="{FF2B5EF4-FFF2-40B4-BE49-F238E27FC236}">
                <a16:creationId xmlns:a16="http://schemas.microsoft.com/office/drawing/2014/main" id="{0A8DFAD6-E242-4D3E-9838-5EBC82D30049}"/>
              </a:ext>
            </a:extLst>
          </p:cNvPr>
          <p:cNvGraphicFramePr/>
          <p:nvPr>
            <p:extLst>
              <p:ext uri="{D42A27DB-BD31-4B8C-83A1-F6EECF244321}">
                <p14:modId xmlns:p14="http://schemas.microsoft.com/office/powerpoint/2010/main" val="2938341926"/>
              </p:ext>
            </p:extLst>
          </p:nvPr>
        </p:nvGraphicFramePr>
        <p:xfrm>
          <a:off x="4663440" y="278752"/>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Google Shape;158;p5">
            <a:extLst>
              <a:ext uri="{FF2B5EF4-FFF2-40B4-BE49-F238E27FC236}">
                <a16:creationId xmlns:a16="http://schemas.microsoft.com/office/drawing/2014/main" id="{00B2D863-2DE1-499C-B7AC-74C7EBB9309F}"/>
              </a:ext>
            </a:extLst>
          </p:cNvPr>
          <p:cNvSpPr/>
          <p:nvPr/>
        </p:nvSpPr>
        <p:spPr>
          <a:xfrm>
            <a:off x="3436649" y="5614675"/>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lgn="ctr"/>
            <a:r>
              <a:rPr lang="hu-HU" sz="1467" dirty="0">
                <a:solidFill>
                  <a:schemeClr val="bg1"/>
                </a:solidFill>
              </a:rPr>
              <a:t>Procurement of resources</a:t>
            </a:r>
            <a:endParaRPr sz="1467" dirty="0">
              <a:solidFill>
                <a:schemeClr val="bg1"/>
              </a:solidFill>
            </a:endParaRPr>
          </a:p>
        </p:txBody>
      </p:sp>
      <p:sp>
        <p:nvSpPr>
          <p:cNvPr id="15" name="Google Shape;158;p5">
            <a:extLst>
              <a:ext uri="{FF2B5EF4-FFF2-40B4-BE49-F238E27FC236}">
                <a16:creationId xmlns:a16="http://schemas.microsoft.com/office/drawing/2014/main" id="{C366E7FA-FE11-4261-A6A3-C9E7B9E087A6}"/>
              </a:ext>
            </a:extLst>
          </p:cNvPr>
          <p:cNvSpPr/>
          <p:nvPr/>
        </p:nvSpPr>
        <p:spPr>
          <a:xfrm>
            <a:off x="6187499" y="5614675"/>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algn="ctr"/>
            <a:r>
              <a:rPr lang="hu-HU" sz="1467" dirty="0">
                <a:solidFill>
                  <a:schemeClr val="bg1"/>
                </a:solidFill>
              </a:rPr>
              <a:t>Risk mitigation</a:t>
            </a:r>
            <a:endParaRPr sz="1467" dirty="0">
              <a:solidFill>
                <a:schemeClr val="bg1"/>
              </a:solidFill>
            </a:endParaRPr>
          </a:p>
        </p:txBody>
      </p:sp>
      <p:sp>
        <p:nvSpPr>
          <p:cNvPr id="3" name="Google Shape;94;p1">
            <a:extLst>
              <a:ext uri="{FF2B5EF4-FFF2-40B4-BE49-F238E27FC236}">
                <a16:creationId xmlns:a16="http://schemas.microsoft.com/office/drawing/2014/main" id="{887BA370-E125-0FEA-8A94-F3519EBFD673}"/>
              </a:ext>
            </a:extLst>
          </p:cNvPr>
          <p:cNvSpPr/>
          <p:nvPr/>
        </p:nvSpPr>
        <p:spPr>
          <a:xfrm>
            <a:off x="9623649" y="609563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9">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54374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7. Key partners</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Google Shape;94;p1">
            <a:extLst>
              <a:ext uri="{FF2B5EF4-FFF2-40B4-BE49-F238E27FC236}">
                <a16:creationId xmlns:a16="http://schemas.microsoft.com/office/drawing/2014/main" id="{2884CCF1-57D2-70DB-402B-6692768B9842}"/>
              </a:ext>
            </a:extLst>
          </p:cNvPr>
          <p:cNvSpPr/>
          <p:nvPr/>
        </p:nvSpPr>
        <p:spPr>
          <a:xfrm>
            <a:off x="9721972" y="29499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5" name="Picture 4">
            <a:extLst>
              <a:ext uri="{FF2B5EF4-FFF2-40B4-BE49-F238E27FC236}">
                <a16:creationId xmlns:a16="http://schemas.microsoft.com/office/drawing/2014/main" id="{EA57A001-7A3E-6257-FBB6-57E4C5334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16" y="1757635"/>
            <a:ext cx="10248768" cy="4224063"/>
          </a:xfrm>
          <a:prstGeom prst="rect">
            <a:avLst/>
          </a:prstGeom>
        </p:spPr>
      </p:pic>
    </p:spTree>
    <p:extLst>
      <p:ext uri="{BB962C8B-B14F-4D97-AF65-F5344CB8AC3E}">
        <p14:creationId xmlns:p14="http://schemas.microsoft.com/office/powerpoint/2010/main" val="3712070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565"/>
            <a:ext cx="10515600" cy="1325563"/>
          </a:xfrm>
        </p:spPr>
        <p:txBody>
          <a:bodyPr>
            <a:normAutofit/>
          </a:bodyPr>
          <a:lstStyle/>
          <a:p>
            <a:r>
              <a:rPr lang="hu-HU" sz="2930" b="1" dirty="0">
                <a:solidFill>
                  <a:schemeClr val="accent3">
                    <a:lumMod val="50000"/>
                  </a:schemeClr>
                </a:solidFill>
              </a:rPr>
              <a:t>7. Key partners: competitors </a:t>
            </a:r>
          </a:p>
        </p:txBody>
      </p:sp>
      <p:sp>
        <p:nvSpPr>
          <p:cNvPr id="6" name="Content Placeholder 5"/>
          <p:cNvSpPr>
            <a:spLocks noGrp="1"/>
          </p:cNvSpPr>
          <p:nvPr>
            <p:ph idx="1"/>
          </p:nvPr>
        </p:nvSpPr>
        <p:spPr>
          <a:xfrm>
            <a:off x="304800" y="1066800"/>
            <a:ext cx="6289041" cy="4403611"/>
          </a:xfrm>
        </p:spPr>
        <p:txBody>
          <a:bodyPr>
            <a:normAutofit fontScale="92500"/>
          </a:bodyPr>
          <a:lstStyle/>
          <a:p>
            <a:pPr marL="8467" marR="3387" algn="just">
              <a:lnSpc>
                <a:spcPct val="100000"/>
              </a:lnSpc>
              <a:spcBef>
                <a:spcPts val="67"/>
              </a:spcBef>
            </a:pPr>
            <a:r>
              <a:rPr lang="hu-HU" sz="2100" i="1" dirty="0">
                <a:solidFill>
                  <a:schemeClr val="accent3">
                    <a:lumMod val="50000"/>
                  </a:schemeClr>
                </a:solidFill>
                <a:latin typeface="Arial"/>
                <a:cs typeface="Arial"/>
              </a:rPr>
              <a:t>Any business or organisation offering a product that attracts the interest of potential customers can be our competitor.</a:t>
            </a:r>
          </a:p>
          <a:p>
            <a:pPr marL="8467" marR="3387" algn="just">
              <a:lnSpc>
                <a:spcPct val="100000"/>
              </a:lnSpc>
              <a:spcBef>
                <a:spcPts val="67"/>
              </a:spcBef>
            </a:pPr>
            <a:endParaRPr lang="hu-HU" sz="2100" dirty="0">
              <a:solidFill>
                <a:schemeClr val="accent3">
                  <a:lumMod val="50000"/>
                </a:schemeClr>
              </a:solidFill>
              <a:latin typeface="Arial"/>
              <a:cs typeface="Arial"/>
            </a:endParaRPr>
          </a:p>
          <a:p>
            <a:pPr marL="8467" marR="3387" algn="just">
              <a:lnSpc>
                <a:spcPct val="100000"/>
              </a:lnSpc>
              <a:spcBef>
                <a:spcPts val="67"/>
              </a:spcBef>
            </a:pPr>
            <a:r>
              <a:rPr lang="hu-HU" sz="2100" dirty="0">
                <a:solidFill>
                  <a:schemeClr val="accent3">
                    <a:lumMod val="50000"/>
                  </a:schemeClr>
                </a:solidFill>
                <a:latin typeface="Arial"/>
                <a:cs typeface="Arial"/>
              </a:rPr>
              <a:t>Competition always exists, even if there is currently no other company selling exactly the same product as us! There are still similar or easily substitutable products on the market.  </a:t>
            </a:r>
          </a:p>
          <a:p>
            <a:pPr marL="8467" marR="3387" algn="just">
              <a:lnSpc>
                <a:spcPct val="100000"/>
              </a:lnSpc>
              <a:spcBef>
                <a:spcPts val="67"/>
              </a:spcBef>
            </a:pPr>
            <a:endParaRPr lang="hu-HU" sz="2100" dirty="0">
              <a:solidFill>
                <a:schemeClr val="accent3">
                  <a:lumMod val="50000"/>
                </a:schemeClr>
              </a:solidFill>
              <a:latin typeface="Arial"/>
              <a:cs typeface="Arial"/>
            </a:endParaRPr>
          </a:p>
          <a:p>
            <a:pPr marL="0" marR="3387" indent="0" algn="just">
              <a:lnSpc>
                <a:spcPct val="100000"/>
              </a:lnSpc>
              <a:spcBef>
                <a:spcPts val="67"/>
              </a:spcBef>
              <a:buNone/>
            </a:pPr>
            <a:r>
              <a:rPr lang="hu-HU" sz="2100" b="1" dirty="0">
                <a:solidFill>
                  <a:schemeClr val="accent3">
                    <a:lumMod val="50000"/>
                  </a:schemeClr>
                </a:solidFill>
                <a:latin typeface="Arial"/>
                <a:cs typeface="Arial"/>
              </a:rPr>
              <a:t>When identifying competitors, consider those who: </a:t>
            </a:r>
          </a:p>
          <a:p>
            <a:pPr marL="198977" marR="3387" indent="-190510" algn="just">
              <a:lnSpc>
                <a:spcPct val="100000"/>
              </a:lnSpc>
              <a:spcBef>
                <a:spcPts val="67"/>
              </a:spcBef>
            </a:pPr>
            <a:r>
              <a:rPr lang="hu-HU" sz="2100" dirty="0">
                <a:solidFill>
                  <a:schemeClr val="accent3">
                    <a:lumMod val="50000"/>
                  </a:schemeClr>
                </a:solidFill>
                <a:latin typeface="Arial"/>
                <a:cs typeface="Arial"/>
              </a:rPr>
              <a:t>Offer the same product/service (direct competitors);</a:t>
            </a:r>
          </a:p>
          <a:p>
            <a:pPr marL="198977" marR="3387" indent="-190510" algn="just">
              <a:lnSpc>
                <a:spcPct val="100000"/>
              </a:lnSpc>
              <a:spcBef>
                <a:spcPts val="67"/>
              </a:spcBef>
            </a:pPr>
            <a:r>
              <a:rPr lang="hu-HU" sz="2100" dirty="0">
                <a:solidFill>
                  <a:schemeClr val="accent3">
                    <a:lumMod val="50000"/>
                  </a:schemeClr>
                </a:solidFill>
                <a:latin typeface="Arial"/>
                <a:cs typeface="Arial"/>
              </a:rPr>
              <a:t>Offer a similar product/service (indirect competitor);</a:t>
            </a:r>
          </a:p>
          <a:p>
            <a:pPr marL="198977" marR="3387" indent="-190510" algn="just">
              <a:lnSpc>
                <a:spcPct val="100000"/>
              </a:lnSpc>
              <a:spcBef>
                <a:spcPts val="67"/>
              </a:spcBef>
            </a:pPr>
            <a:r>
              <a:rPr lang="hu-HU" sz="2100" dirty="0">
                <a:solidFill>
                  <a:schemeClr val="accent3">
                    <a:lumMod val="50000"/>
                  </a:schemeClr>
                </a:solidFill>
                <a:latin typeface="Arial"/>
                <a:cs typeface="Arial"/>
              </a:rPr>
              <a:t>Offer a different product or service that appeals to our potential customers (substitute product).</a:t>
            </a:r>
          </a:p>
          <a:p>
            <a:pPr marL="76204" indent="0">
              <a:buNone/>
            </a:pPr>
            <a:endParaRPr lang="hu-HU" dirty="0"/>
          </a:p>
          <a:p>
            <a:pPr marL="76204" indent="0">
              <a:buNone/>
            </a:pPr>
            <a:endParaRPr lang="hu-HU" dirty="0"/>
          </a:p>
        </p:txBody>
      </p:sp>
      <p:sp>
        <p:nvSpPr>
          <p:cNvPr id="4" name="Google Shape;157;p5">
            <a:extLst>
              <a:ext uri="{FF2B5EF4-FFF2-40B4-BE49-F238E27FC236}">
                <a16:creationId xmlns:a16="http://schemas.microsoft.com/office/drawing/2014/main" id="{6E8992B0-4562-478B-81BD-8A55CCAF92D7}"/>
              </a:ext>
            </a:extLst>
          </p:cNvPr>
          <p:cNvSpPr/>
          <p:nvPr/>
        </p:nvSpPr>
        <p:spPr>
          <a:xfrm>
            <a:off x="9842728" y="1"/>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5" name="Google Shape;160;p5">
            <a:extLst>
              <a:ext uri="{FF2B5EF4-FFF2-40B4-BE49-F238E27FC236}">
                <a16:creationId xmlns:a16="http://schemas.microsoft.com/office/drawing/2014/main" id="{E38140A1-18F1-412F-B3D7-81B1BF446494}"/>
              </a:ext>
            </a:extLst>
          </p:cNvPr>
          <p:cNvSpPr/>
          <p:nvPr/>
        </p:nvSpPr>
        <p:spPr>
          <a:xfrm>
            <a:off x="9623648" y="183093"/>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id="{2E72CF91-83BD-4F41-AABC-1F7E28F83104}"/>
              </a:ext>
            </a:extLst>
          </p:cNvPr>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sz="1200" dirty="0"/>
          </a:p>
        </p:txBody>
      </p:sp>
      <p:sp>
        <p:nvSpPr>
          <p:cNvPr id="3" name="Google Shape;94;p1">
            <a:extLst>
              <a:ext uri="{FF2B5EF4-FFF2-40B4-BE49-F238E27FC236}">
                <a16:creationId xmlns:a16="http://schemas.microsoft.com/office/drawing/2014/main" id="{F0DD0F92-C01C-2A86-7EC6-58523526DD45}"/>
              </a:ext>
            </a:extLst>
          </p:cNvPr>
          <p:cNvSpPr/>
          <p:nvPr/>
        </p:nvSpPr>
        <p:spPr>
          <a:xfrm>
            <a:off x="509146" y="6009257"/>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11" name="Picture 10">
            <a:extLst>
              <a:ext uri="{FF2B5EF4-FFF2-40B4-BE49-F238E27FC236}">
                <a16:creationId xmlns:a16="http://schemas.microsoft.com/office/drawing/2014/main" id="{4E16E258-0386-5B60-07F7-3343D2EF21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8641" y="1948732"/>
            <a:ext cx="4945295" cy="3248794"/>
          </a:xfrm>
          <a:prstGeom prst="rect">
            <a:avLst/>
          </a:prstGeom>
        </p:spPr>
      </p:pic>
    </p:spTree>
    <p:extLst>
      <p:ext uri="{BB962C8B-B14F-4D97-AF65-F5344CB8AC3E}">
        <p14:creationId xmlns:p14="http://schemas.microsoft.com/office/powerpoint/2010/main" val="1086238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1732617" y="1603466"/>
            <a:ext cx="5416997" cy="935641"/>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7. Key partners: </a:t>
            </a:r>
            <a:r>
              <a:rPr lang="en-GB" sz="3200" b="1" dirty="0">
                <a:solidFill>
                  <a:srgbClr val="141414"/>
                </a:solidFill>
                <a:latin typeface="Nunito Sans Black"/>
                <a:ea typeface="Nunito Sans Black"/>
                <a:cs typeface="Nunito Sans Black"/>
                <a:sym typeface="Nunito Sans Black"/>
              </a:rPr>
              <a:t>  </a:t>
            </a:r>
            <a:r>
              <a:rPr lang="hu-HU" sz="3200" b="1" dirty="0">
                <a:solidFill>
                  <a:srgbClr val="141414"/>
                </a:solidFill>
                <a:latin typeface="Nunito Sans Black"/>
                <a:ea typeface="Nunito Sans Black"/>
                <a:cs typeface="Nunito Sans Black"/>
                <a:sym typeface="Nunito Sans Black"/>
              </a:rPr>
              <a:t>Competitor analysis</a:t>
            </a:r>
            <a:endParaRPr sz="3200" dirty="0"/>
          </a:p>
        </p:txBody>
      </p:sp>
      <p:sp>
        <p:nvSpPr>
          <p:cNvPr id="162" name="Google Shape;162;p5"/>
          <p:cNvSpPr txBox="1"/>
          <p:nvPr/>
        </p:nvSpPr>
        <p:spPr>
          <a:xfrm>
            <a:off x="254919" y="3381239"/>
            <a:ext cx="4638040" cy="526298"/>
          </a:xfrm>
          <a:prstGeom prst="rect">
            <a:avLst/>
          </a:prstGeom>
          <a:noFill/>
          <a:ln>
            <a:noFill/>
          </a:ln>
        </p:spPr>
        <p:txBody>
          <a:bodyPr spcFirstLastPara="1" wrap="square" lIns="0" tIns="0" rIns="0" bIns="0" anchor="t" anchorCtr="0">
            <a:spAutoFit/>
          </a:bodyPr>
          <a:lstStyle/>
          <a:p>
            <a:pPr>
              <a:lnSpc>
                <a:spcPct val="94972"/>
              </a:lnSpc>
            </a:pPr>
            <a:endParaRPr lang="hu-HU" sz="2400" b="1" dirty="0">
              <a:solidFill>
                <a:srgbClr val="487307"/>
              </a:solidFill>
              <a:latin typeface="Nunito Sans"/>
              <a:sym typeface="Nunito Sans"/>
            </a:endParaRPr>
          </a:p>
          <a:p>
            <a:pPr>
              <a:lnSpc>
                <a:spcPct val="94972"/>
              </a:lnSpc>
            </a:pPr>
            <a:endParaRPr sz="1200" dirty="0"/>
          </a:p>
        </p:txBody>
      </p:sp>
      <p:graphicFrame>
        <p:nvGraphicFramePr>
          <p:cNvPr id="2" name="Diagram 1">
            <a:extLst>
              <a:ext uri="{FF2B5EF4-FFF2-40B4-BE49-F238E27FC236}">
                <a16:creationId xmlns:a16="http://schemas.microsoft.com/office/drawing/2014/main" id="{03120E8F-58F5-4A02-AB40-EF4A807B7EB1}"/>
              </a:ext>
            </a:extLst>
          </p:cNvPr>
          <p:cNvGraphicFramePr/>
          <p:nvPr/>
        </p:nvGraphicFramePr>
        <p:xfrm>
          <a:off x="4892959" y="171027"/>
          <a:ext cx="8128000" cy="5904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25DFCC2D-5DCC-4B8F-9D79-2A2DF610B346}"/>
              </a:ext>
            </a:extLst>
          </p:cNvPr>
          <p:cNvGraphicFramePr/>
          <p:nvPr>
            <p:extLst>
              <p:ext uri="{D42A27DB-BD31-4B8C-83A1-F6EECF244321}">
                <p14:modId xmlns:p14="http://schemas.microsoft.com/office/powerpoint/2010/main" val="1435920370"/>
              </p:ext>
            </p:extLst>
          </p:nvPr>
        </p:nvGraphicFramePr>
        <p:xfrm>
          <a:off x="820752" y="2854960"/>
          <a:ext cx="6055360" cy="38320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Google Shape;94;p1">
            <a:extLst>
              <a:ext uri="{FF2B5EF4-FFF2-40B4-BE49-F238E27FC236}">
                <a16:creationId xmlns:a16="http://schemas.microsoft.com/office/drawing/2014/main" id="{35D33388-7505-7E94-74AC-4913174F5DC1}"/>
              </a:ext>
            </a:extLst>
          </p:cNvPr>
          <p:cNvSpPr/>
          <p:nvPr/>
        </p:nvSpPr>
        <p:spPr>
          <a:xfrm>
            <a:off x="9999407" y="6282813"/>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1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128127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3146323" y="234741"/>
            <a:ext cx="8700085" cy="935641"/>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7. Competitor Analysis –</a:t>
            </a:r>
            <a:endParaRPr lang="en-GB" sz="3200" b="1" dirty="0">
              <a:solidFill>
                <a:srgbClr val="141414"/>
              </a:solidFill>
              <a:latin typeface="Nunito Sans Black"/>
              <a:ea typeface="Nunito Sans Black"/>
              <a:cs typeface="Nunito Sans Black"/>
              <a:sym typeface="Nunito Sans Black"/>
            </a:endParaRPr>
          </a:p>
          <a:p>
            <a:pPr>
              <a:lnSpc>
                <a:spcPct val="95000"/>
              </a:lnSpc>
            </a:pPr>
            <a:r>
              <a:rPr lang="hu-HU" sz="3200" b="1" dirty="0">
                <a:solidFill>
                  <a:srgbClr val="141414"/>
                </a:solidFill>
                <a:latin typeface="Nunito Sans Black"/>
                <a:ea typeface="Nunito Sans Black"/>
                <a:cs typeface="Nunito Sans Black"/>
                <a:sym typeface="Nunito Sans Black"/>
              </a:rPr>
              <a:t> </a:t>
            </a:r>
            <a:r>
              <a:rPr lang="en-GB" sz="3200" b="1" dirty="0">
                <a:solidFill>
                  <a:srgbClr val="141414"/>
                </a:solidFill>
                <a:latin typeface="Nunito Sans Black"/>
                <a:ea typeface="Nunito Sans Black"/>
                <a:cs typeface="Nunito Sans Black"/>
                <a:sym typeface="Nunito Sans Black"/>
              </a:rPr>
              <a:t>   </a:t>
            </a:r>
            <a:r>
              <a:rPr lang="hu-HU" sz="3200" b="1" dirty="0">
                <a:solidFill>
                  <a:srgbClr val="141414"/>
                </a:solidFill>
                <a:latin typeface="Nunito Sans Black"/>
                <a:ea typeface="Nunito Sans Black"/>
                <a:cs typeface="Nunito Sans Black"/>
                <a:sym typeface="Nunito Sans Black"/>
              </a:rPr>
              <a:t>Company Analysis </a:t>
            </a:r>
            <a:endParaRPr sz="3200" dirty="0"/>
          </a:p>
        </p:txBody>
      </p:sp>
      <p:sp>
        <p:nvSpPr>
          <p:cNvPr id="162" name="Google Shape;162;p5"/>
          <p:cNvSpPr txBox="1"/>
          <p:nvPr/>
        </p:nvSpPr>
        <p:spPr>
          <a:xfrm>
            <a:off x="254919" y="3381239"/>
            <a:ext cx="4638040" cy="526298"/>
          </a:xfrm>
          <a:prstGeom prst="rect">
            <a:avLst/>
          </a:prstGeom>
          <a:noFill/>
          <a:ln>
            <a:noFill/>
          </a:ln>
        </p:spPr>
        <p:txBody>
          <a:bodyPr spcFirstLastPara="1" wrap="square" lIns="0" tIns="0" rIns="0" bIns="0" anchor="t" anchorCtr="0">
            <a:spAutoFit/>
          </a:bodyPr>
          <a:lstStyle/>
          <a:p>
            <a:pPr>
              <a:lnSpc>
                <a:spcPct val="94972"/>
              </a:lnSpc>
            </a:pPr>
            <a:endParaRPr lang="hu-HU" sz="2400" b="1" dirty="0">
              <a:solidFill>
                <a:srgbClr val="487307"/>
              </a:solidFill>
              <a:latin typeface="Nunito Sans"/>
              <a:sym typeface="Nunito Sans"/>
            </a:endParaRPr>
          </a:p>
          <a:p>
            <a:pPr>
              <a:lnSpc>
                <a:spcPct val="94972"/>
              </a:lnSpc>
            </a:pPr>
            <a:endParaRPr sz="1200" dirty="0"/>
          </a:p>
        </p:txBody>
      </p:sp>
      <p:pic>
        <p:nvPicPr>
          <p:cNvPr id="4" name="Kép 3">
            <a:extLst>
              <a:ext uri="{FF2B5EF4-FFF2-40B4-BE49-F238E27FC236}">
                <a16:creationId xmlns:a16="http://schemas.microsoft.com/office/drawing/2014/main" id="{52289CA6-BAB1-422B-982F-608475D84365}"/>
              </a:ext>
            </a:extLst>
          </p:cNvPr>
          <p:cNvPicPr>
            <a:picLocks noChangeAspect="1"/>
          </p:cNvPicPr>
          <p:nvPr/>
        </p:nvPicPr>
        <p:blipFill>
          <a:blip r:embed="rId4"/>
          <a:stretch>
            <a:fillRect/>
          </a:stretch>
        </p:blipFill>
        <p:spPr>
          <a:xfrm>
            <a:off x="254920" y="1938060"/>
            <a:ext cx="5359941" cy="2663062"/>
          </a:xfrm>
          <a:prstGeom prst="rect">
            <a:avLst/>
          </a:prstGeom>
        </p:spPr>
      </p:pic>
      <p:pic>
        <p:nvPicPr>
          <p:cNvPr id="5" name="Kép 4">
            <a:extLst>
              <a:ext uri="{FF2B5EF4-FFF2-40B4-BE49-F238E27FC236}">
                <a16:creationId xmlns:a16="http://schemas.microsoft.com/office/drawing/2014/main" id="{A8052BEA-CD70-45F1-A6D8-8E06D3C06DF6}"/>
              </a:ext>
            </a:extLst>
          </p:cNvPr>
          <p:cNvPicPr>
            <a:picLocks noChangeAspect="1"/>
          </p:cNvPicPr>
          <p:nvPr/>
        </p:nvPicPr>
        <p:blipFill>
          <a:blip r:embed="rId5"/>
          <a:stretch>
            <a:fillRect/>
          </a:stretch>
        </p:blipFill>
        <p:spPr>
          <a:xfrm>
            <a:off x="6388771" y="1938060"/>
            <a:ext cx="5160184" cy="2542189"/>
          </a:xfrm>
          <a:prstGeom prst="rect">
            <a:avLst/>
          </a:prstGeom>
        </p:spPr>
      </p:pic>
      <p:sp>
        <p:nvSpPr>
          <p:cNvPr id="6" name="Szövegdoboz 5">
            <a:extLst>
              <a:ext uri="{FF2B5EF4-FFF2-40B4-BE49-F238E27FC236}">
                <a16:creationId xmlns:a16="http://schemas.microsoft.com/office/drawing/2014/main" id="{341BFC9C-B526-42AA-8A6F-3066BC28474E}"/>
              </a:ext>
            </a:extLst>
          </p:cNvPr>
          <p:cNvSpPr txBox="1"/>
          <p:nvPr/>
        </p:nvSpPr>
        <p:spPr>
          <a:xfrm>
            <a:off x="558800" y="4947920"/>
            <a:ext cx="4765040" cy="830997"/>
          </a:xfrm>
          <a:prstGeom prst="rect">
            <a:avLst/>
          </a:prstGeom>
          <a:noFill/>
        </p:spPr>
        <p:txBody>
          <a:bodyPr wrap="square" rtlCol="0">
            <a:spAutoFit/>
          </a:bodyPr>
          <a:lstStyle/>
          <a:p>
            <a:pPr algn="ctr"/>
            <a:r>
              <a:rPr lang="hu-HU" sz="1600" dirty="0"/>
              <a:t>Free and paid services, various packages </a:t>
            </a:r>
          </a:p>
          <a:p>
            <a:pPr algn="ctr"/>
            <a:r>
              <a:rPr lang="hu-HU" sz="1600" i="1" dirty="0"/>
              <a:t>(comprehensive business and operational data, analyses)</a:t>
            </a:r>
          </a:p>
        </p:txBody>
      </p:sp>
      <p:sp>
        <p:nvSpPr>
          <p:cNvPr id="13" name="Szövegdoboz 12">
            <a:extLst>
              <a:ext uri="{FF2B5EF4-FFF2-40B4-BE49-F238E27FC236}">
                <a16:creationId xmlns:a16="http://schemas.microsoft.com/office/drawing/2014/main" id="{9F2F23C3-4C02-4903-8E10-BD5FD4CDDC34}"/>
              </a:ext>
            </a:extLst>
          </p:cNvPr>
          <p:cNvSpPr txBox="1"/>
          <p:nvPr/>
        </p:nvSpPr>
        <p:spPr>
          <a:xfrm>
            <a:off x="6695440" y="4999056"/>
            <a:ext cx="4765040" cy="584775"/>
          </a:xfrm>
          <a:prstGeom prst="rect">
            <a:avLst/>
          </a:prstGeom>
          <a:noFill/>
        </p:spPr>
        <p:txBody>
          <a:bodyPr wrap="square" rtlCol="0">
            <a:spAutoFit/>
          </a:bodyPr>
          <a:lstStyle/>
          <a:p>
            <a:pPr algn="ctr"/>
            <a:r>
              <a:rPr lang="hu-HU" sz="1600" dirty="0"/>
              <a:t>Free listing and download of the e-company register </a:t>
            </a:r>
            <a:r>
              <a:rPr lang="hu-HU" sz="1600" i="1" dirty="0"/>
              <a:t>(company extract)</a:t>
            </a:r>
          </a:p>
        </p:txBody>
      </p:sp>
      <p:sp>
        <p:nvSpPr>
          <p:cNvPr id="2" name="Google Shape;94;p1">
            <a:extLst>
              <a:ext uri="{FF2B5EF4-FFF2-40B4-BE49-F238E27FC236}">
                <a16:creationId xmlns:a16="http://schemas.microsoft.com/office/drawing/2014/main" id="{EA92DE94-9C64-F977-F26A-EE6F5FC128FE}"/>
              </a:ext>
            </a:extLst>
          </p:cNvPr>
          <p:cNvSpPr/>
          <p:nvPr/>
        </p:nvSpPr>
        <p:spPr>
          <a:xfrm>
            <a:off x="9733936" y="6219099"/>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6">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400015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685800" y="2297332"/>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818029" y="424607"/>
            <a:ext cx="5640020"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a:sym typeface="Nunito Sans"/>
              </a:rPr>
              <a:t>8. Cost structure</a:t>
            </a:r>
            <a:endParaRPr sz="3200"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3" name="object 14">
            <a:extLst>
              <a:ext uri="{FF2B5EF4-FFF2-40B4-BE49-F238E27FC236}">
                <a16:creationId xmlns:a16="http://schemas.microsoft.com/office/drawing/2014/main" id="{49F6910E-5BB9-4EE2-9F6D-0D9CF54FCBB8}"/>
              </a:ext>
            </a:extLst>
          </p:cNvPr>
          <p:cNvSpPr txBox="1"/>
          <p:nvPr/>
        </p:nvSpPr>
        <p:spPr>
          <a:xfrm>
            <a:off x="899308" y="4075595"/>
            <a:ext cx="10688169" cy="536471"/>
          </a:xfrm>
          <a:prstGeom prst="rect">
            <a:avLst/>
          </a:prstGeom>
          <a:solidFill>
            <a:srgbClr val="FFC000"/>
          </a:solidFill>
          <a:ln w="12192">
            <a:solidFill>
              <a:srgbClr val="D9D9D9"/>
            </a:solidFill>
          </a:ln>
        </p:spPr>
        <p:txBody>
          <a:bodyPr vert="horz" wrap="square" lIns="0" tIns="43603" rIns="0" bIns="0" rtlCol="0">
            <a:spAutoFit/>
          </a:bodyPr>
          <a:lstStyle/>
          <a:p>
            <a:pPr marL="265443">
              <a:spcBef>
                <a:spcPts val="343"/>
              </a:spcBef>
            </a:pPr>
            <a:r>
              <a:rPr lang="hu-HU" sz="1600" dirty="0"/>
              <a:t>			Cost-oriented model                        Value-oriented model</a:t>
            </a:r>
            <a:endParaRPr sz="1600" dirty="0">
              <a:latin typeface="Arial"/>
              <a:cs typeface="Arial"/>
            </a:endParaRPr>
          </a:p>
        </p:txBody>
      </p:sp>
      <p:sp>
        <p:nvSpPr>
          <p:cNvPr id="18" name="object 2">
            <a:extLst>
              <a:ext uri="{FF2B5EF4-FFF2-40B4-BE49-F238E27FC236}">
                <a16:creationId xmlns:a16="http://schemas.microsoft.com/office/drawing/2014/main" id="{4944BAA7-3F59-4744-83F7-B97C1C418D68}"/>
              </a:ext>
            </a:extLst>
          </p:cNvPr>
          <p:cNvSpPr txBox="1">
            <a:spLocks/>
          </p:cNvSpPr>
          <p:nvPr/>
        </p:nvSpPr>
        <p:spPr>
          <a:xfrm>
            <a:off x="818029" y="1026995"/>
            <a:ext cx="11243471" cy="2347844"/>
          </a:xfrm>
          <a:prstGeom prst="rect">
            <a:avLst/>
          </a:prstGeom>
        </p:spPr>
        <p:txBody>
          <a:bodyPr vert="horz" wrap="square" lIns="0" tIns="8467" rIns="0" bIns="0" rtlCol="0" anchor="ctr">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hu-HU" sz="1867" dirty="0">
                <a:solidFill>
                  <a:schemeClr val="accent3">
                    <a:lumMod val="50000"/>
                  </a:schemeClr>
                </a:solidFill>
              </a:rPr>
              <a:t>The cost structure describes all the cost elements required to operate the model!</a:t>
            </a:r>
          </a:p>
          <a:p>
            <a:endParaRPr lang="hu-HU" sz="1867" dirty="0">
              <a:solidFill>
                <a:schemeClr val="accent3">
                  <a:lumMod val="50000"/>
                </a:schemeClr>
              </a:solidFill>
            </a:endParaRPr>
          </a:p>
          <a:p>
            <a:r>
              <a:rPr lang="hu-HU" sz="2000" b="1" dirty="0">
                <a:solidFill>
                  <a:schemeClr val="accent3">
                    <a:lumMod val="50000"/>
                  </a:schemeClr>
                </a:solidFill>
              </a:rPr>
              <a:t>Planning the cost structure</a:t>
            </a:r>
          </a:p>
          <a:p>
            <a:pPr marL="228611" lvl="1" indent="-228611">
              <a:buFont typeface="Arial" panose="020B0604020202020204" pitchFamily="34" charset="0"/>
              <a:buChar char="•"/>
            </a:pPr>
            <a:r>
              <a:rPr lang="hu-HU" sz="2000" dirty="0">
                <a:solidFill>
                  <a:schemeClr val="accent3">
                    <a:lumMod val="50000"/>
                  </a:schemeClr>
                </a:solidFill>
              </a:rPr>
              <a:t>Key activities</a:t>
            </a:r>
          </a:p>
          <a:p>
            <a:pPr marL="228611" lvl="1" indent="-228611">
              <a:buFont typeface="Arial" panose="020B0604020202020204" pitchFamily="34" charset="0"/>
              <a:buChar char="•"/>
            </a:pPr>
            <a:r>
              <a:rPr lang="hu-HU" sz="2000" dirty="0">
                <a:solidFill>
                  <a:schemeClr val="accent3">
                    <a:lumMod val="50000"/>
                  </a:schemeClr>
                </a:solidFill>
              </a:rPr>
              <a:t>Key resources</a:t>
            </a:r>
          </a:p>
          <a:p>
            <a:pPr marL="228611" lvl="1" indent="-228611">
              <a:buFont typeface="Arial" panose="020B0604020202020204" pitchFamily="34" charset="0"/>
              <a:buChar char="•"/>
            </a:pPr>
            <a:r>
              <a:rPr lang="hu-HU" sz="2000" dirty="0">
                <a:solidFill>
                  <a:schemeClr val="accent3">
                    <a:lumMod val="50000"/>
                  </a:schemeClr>
                </a:solidFill>
              </a:rPr>
              <a:t>Key partners</a:t>
            </a:r>
          </a:p>
          <a:p>
            <a:pPr lvl="1"/>
            <a:endParaRPr lang="hu-HU" sz="1600" dirty="0">
              <a:solidFill>
                <a:schemeClr val="accent3">
                  <a:lumMod val="50000"/>
                </a:schemeClr>
              </a:solidFill>
            </a:endParaRPr>
          </a:p>
          <a:p>
            <a:r>
              <a:rPr lang="hu-HU" sz="1867" dirty="0">
                <a:solidFill>
                  <a:schemeClr val="accent3">
                    <a:lumMod val="50000"/>
                  </a:schemeClr>
                </a:solidFill>
              </a:rPr>
              <a:t>Different business models are cost-sensitive to varying degrees.</a:t>
            </a:r>
          </a:p>
        </p:txBody>
      </p:sp>
      <p:sp>
        <p:nvSpPr>
          <p:cNvPr id="2" name="Nyíl: balra-jobbra mutató 1">
            <a:extLst>
              <a:ext uri="{FF2B5EF4-FFF2-40B4-BE49-F238E27FC236}">
                <a16:creationId xmlns:a16="http://schemas.microsoft.com/office/drawing/2014/main" id="{48595990-509B-4CF0-819E-649576A83141}"/>
              </a:ext>
            </a:extLst>
          </p:cNvPr>
          <p:cNvSpPr/>
          <p:nvPr/>
        </p:nvSpPr>
        <p:spPr>
          <a:xfrm>
            <a:off x="2600959" y="3560392"/>
            <a:ext cx="7528511" cy="381005"/>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sz="1200"/>
          </a:p>
        </p:txBody>
      </p:sp>
      <p:graphicFrame>
        <p:nvGraphicFramePr>
          <p:cNvPr id="14" name="Content Placeholder 2">
            <a:extLst>
              <a:ext uri="{FF2B5EF4-FFF2-40B4-BE49-F238E27FC236}">
                <a16:creationId xmlns:a16="http://schemas.microsoft.com/office/drawing/2014/main" id="{AC5F9D96-B6AF-4D5F-A677-5F81274BE917}"/>
              </a:ext>
            </a:extLst>
          </p:cNvPr>
          <p:cNvGraphicFramePr>
            <a:graphicFrameLocks/>
          </p:cNvGraphicFramePr>
          <p:nvPr/>
        </p:nvGraphicFramePr>
        <p:xfrm>
          <a:off x="3286801" y="4652198"/>
          <a:ext cx="5618398" cy="1781195"/>
        </p:xfrm>
        <a:graphic>
          <a:graphicData uri="http://schemas.openxmlformats.org/drawingml/2006/table">
            <a:tbl>
              <a:tblPr firstRow="1" bandRow="1">
                <a:tableStyleId>{93296810-A885-4BE3-A3E7-6D5BEEA58F35}</a:tableStyleId>
              </a:tblPr>
              <a:tblGrid>
                <a:gridCol w="2809199">
                  <a:extLst>
                    <a:ext uri="{9D8B030D-6E8A-4147-A177-3AD203B41FA5}">
                      <a16:colId xmlns:a16="http://schemas.microsoft.com/office/drawing/2014/main" val="20000"/>
                    </a:ext>
                  </a:extLst>
                </a:gridCol>
                <a:gridCol w="2809199">
                  <a:extLst>
                    <a:ext uri="{9D8B030D-6E8A-4147-A177-3AD203B41FA5}">
                      <a16:colId xmlns:a16="http://schemas.microsoft.com/office/drawing/2014/main" val="20001"/>
                    </a:ext>
                  </a:extLst>
                </a:gridCol>
              </a:tblGrid>
              <a:tr h="287675">
                <a:tc gridSpan="2">
                  <a:txBody>
                    <a:bodyPr/>
                    <a:lstStyle/>
                    <a:p>
                      <a:pPr algn="ctr"/>
                      <a:r>
                        <a:rPr lang="hu-HU" sz="1200" dirty="0"/>
                        <a:t>Business models from a cost structure perspective</a:t>
                      </a:r>
                    </a:p>
                  </a:txBody>
                  <a:tcPr marL="60960" marR="60960" marT="30480" marB="30480" anchor="ctr"/>
                </a:tc>
                <a:tc hMerge="1">
                  <a:txBody>
                    <a:bodyPr/>
                    <a:lstStyle/>
                    <a:p>
                      <a:endParaRPr lang="hu-HU" dirty="0"/>
                    </a:p>
                  </a:txBody>
                  <a:tcPr/>
                </a:tc>
                <a:extLst>
                  <a:ext uri="{0D108BD9-81ED-4DB2-BD59-A6C34878D82A}">
                    <a16:rowId xmlns:a16="http://schemas.microsoft.com/office/drawing/2014/main" val="10000"/>
                  </a:ext>
                </a:extLst>
              </a:tr>
              <a:tr h="426720">
                <a:tc>
                  <a:txBody>
                    <a:bodyPr/>
                    <a:lstStyle/>
                    <a:p>
                      <a:pPr algn="ctr"/>
                      <a:r>
                        <a:rPr lang="hu-HU" sz="1200" b="1" dirty="0"/>
                        <a:t>Cost-oriented </a:t>
                      </a:r>
                    </a:p>
                    <a:p>
                      <a:pPr algn="ctr"/>
                      <a:r>
                        <a:rPr lang="hu-HU" sz="1200" b="1" dirty="0"/>
                        <a:t>model</a:t>
                      </a:r>
                    </a:p>
                  </a:txBody>
                  <a:tcPr marL="60960" marR="60960" marT="30480" marB="30480"/>
                </a:tc>
                <a:tc>
                  <a:txBody>
                    <a:bodyPr/>
                    <a:lstStyle/>
                    <a:p>
                      <a:pPr algn="ctr"/>
                      <a:r>
                        <a:rPr lang="hu-HU" sz="1200" b="1" dirty="0"/>
                        <a:t>Value-oriented</a:t>
                      </a:r>
                    </a:p>
                    <a:p>
                      <a:pPr algn="ctr"/>
                      <a:r>
                        <a:rPr lang="hu-HU" sz="1200" b="1" dirty="0"/>
                        <a:t>model</a:t>
                      </a:r>
                    </a:p>
                  </a:txBody>
                  <a:tcPr marL="60960" marR="60960" marT="30480" marB="30480"/>
                </a:tc>
                <a:extLst>
                  <a:ext uri="{0D108BD9-81ED-4DB2-BD59-A6C34878D82A}">
                    <a16:rowId xmlns:a16="http://schemas.microsoft.com/office/drawing/2014/main" val="10001"/>
                  </a:ext>
                </a:extLst>
              </a:tr>
              <a:tr h="1064002">
                <a:tc>
                  <a:txBody>
                    <a:bodyPr/>
                    <a:lstStyle/>
                    <a:p>
                      <a:pPr marL="285750" indent="-285750" algn="just">
                        <a:buFont typeface="Arial" panose="020B0604020202020204" pitchFamily="34" charset="0"/>
                        <a:buChar char="•"/>
                      </a:pPr>
                      <a:r>
                        <a:rPr lang="hu-HU" sz="1100" dirty="0"/>
                        <a:t>The aim is </a:t>
                      </a:r>
                      <a:r>
                        <a:rPr lang="hu-HU" sz="1100" baseline="0" dirty="0"/>
                        <a:t>to reduce </a:t>
                      </a:r>
                      <a:r>
                        <a:rPr lang="hu-HU" sz="1100" dirty="0"/>
                        <a:t>costs</a:t>
                      </a:r>
                      <a:r>
                        <a:rPr lang="hu-HU" sz="1100" baseline="0" dirty="0"/>
                        <a:t>.</a:t>
                      </a:r>
                    </a:p>
                    <a:p>
                      <a:pPr marL="285750" indent="-285750" algn="just">
                        <a:buFont typeface="Arial" panose="020B0604020202020204" pitchFamily="34" charset="0"/>
                        <a:buChar char="•"/>
                      </a:pPr>
                      <a:r>
                        <a:rPr lang="hu-HU" sz="1100" baseline="0" dirty="0"/>
                        <a:t>Maximum cost-effectiveness!</a:t>
                      </a:r>
                    </a:p>
                    <a:p>
                      <a:pPr marL="285750" indent="-285750" algn="just">
                        <a:buFont typeface="Arial" panose="020B0604020202020204" pitchFamily="34" charset="0"/>
                        <a:buChar char="•"/>
                      </a:pPr>
                      <a:r>
                        <a:rPr lang="hu-HU" sz="1100" baseline="0" dirty="0"/>
                        <a:t>Low-cost products</a:t>
                      </a:r>
                    </a:p>
                    <a:p>
                      <a:pPr marL="285750" indent="-285750" algn="just">
                        <a:buFont typeface="Arial" panose="020B0604020202020204" pitchFamily="34" charset="0"/>
                        <a:buChar char="•"/>
                      </a:pPr>
                      <a:r>
                        <a:rPr lang="hu-HU" sz="1100" baseline="0" dirty="0"/>
                        <a:t>Automated processes</a:t>
                      </a:r>
                    </a:p>
                    <a:p>
                      <a:pPr marL="285750" indent="-285750" algn="just">
                        <a:buFont typeface="Arial" panose="020B0604020202020204" pitchFamily="34" charset="0"/>
                        <a:buChar char="•"/>
                      </a:pPr>
                      <a:r>
                        <a:rPr lang="hu-HU" sz="1100" baseline="0" dirty="0"/>
                        <a:t>Significant outsourcing</a:t>
                      </a:r>
                    </a:p>
                    <a:p>
                      <a:pPr marL="285750" indent="-285750" algn="just">
                        <a:buFont typeface="Arial" panose="020B0604020202020204" pitchFamily="34" charset="0"/>
                        <a:buChar char="•"/>
                      </a:pPr>
                      <a:r>
                        <a:rPr lang="hu-HU" sz="1100" baseline="0" dirty="0"/>
                        <a:t>E.g. Low-cost airlines</a:t>
                      </a:r>
                      <a:endParaRPr lang="hu-HU" sz="1100" dirty="0"/>
                    </a:p>
                  </a:txBody>
                  <a:tcPr marL="60960" marR="60960" marT="30480" marB="30480"/>
                </a:tc>
                <a:tc>
                  <a:txBody>
                    <a:bodyPr/>
                    <a:lstStyle/>
                    <a:p>
                      <a:pPr marL="285750" indent="-285750">
                        <a:buFont typeface="Arial" panose="020B0604020202020204" pitchFamily="34" charset="0"/>
                        <a:buChar char="•"/>
                      </a:pPr>
                      <a:r>
                        <a:rPr lang="hu-HU" sz="1100" dirty="0"/>
                        <a:t>The aim is </a:t>
                      </a:r>
                      <a:r>
                        <a:rPr lang="hu-HU" sz="1100" baseline="0" dirty="0"/>
                        <a:t>to create value</a:t>
                      </a:r>
                    </a:p>
                    <a:p>
                      <a:pPr marL="285750" indent="-285750">
                        <a:buFont typeface="Arial" panose="020B0604020202020204" pitchFamily="34" charset="0"/>
                        <a:buChar char="•"/>
                      </a:pPr>
                      <a:r>
                        <a:rPr lang="hu-HU" sz="1100" baseline="0" dirty="0"/>
                        <a:t>Premium value propositions</a:t>
                      </a:r>
                    </a:p>
                    <a:p>
                      <a:pPr marL="285750" indent="-285750">
                        <a:buFont typeface="Arial" panose="020B0604020202020204" pitchFamily="34" charset="0"/>
                        <a:buChar char="•"/>
                      </a:pPr>
                      <a:r>
                        <a:rPr lang="hu-HU" sz="1100" baseline="0" dirty="0"/>
                        <a:t>Personalised, exclusive services</a:t>
                      </a:r>
                    </a:p>
                    <a:p>
                      <a:pPr marL="285750" indent="-285750">
                        <a:buFont typeface="Arial" panose="020B0604020202020204" pitchFamily="34" charset="0"/>
                        <a:buChar char="•"/>
                      </a:pPr>
                      <a:r>
                        <a:rPr lang="hu-HU" sz="1100" baseline="0" dirty="0"/>
                        <a:t>E.g. luxury hotels</a:t>
                      </a:r>
                      <a:endParaRPr lang="hu-HU" sz="1100" dirty="0"/>
                    </a:p>
                  </a:txBody>
                  <a:tcPr marL="60960" marR="60960" marT="30480" marB="30480"/>
                </a:tc>
                <a:extLst>
                  <a:ext uri="{0D108BD9-81ED-4DB2-BD59-A6C34878D82A}">
                    <a16:rowId xmlns:a16="http://schemas.microsoft.com/office/drawing/2014/main" val="10002"/>
                  </a:ext>
                </a:extLst>
              </a:tr>
            </a:tbl>
          </a:graphicData>
        </a:graphic>
      </p:graphicFrame>
      <p:sp>
        <p:nvSpPr>
          <p:cNvPr id="3" name="Google Shape;94;p1">
            <a:extLst>
              <a:ext uri="{FF2B5EF4-FFF2-40B4-BE49-F238E27FC236}">
                <a16:creationId xmlns:a16="http://schemas.microsoft.com/office/drawing/2014/main" id="{978A3691-9532-93DE-85D8-9998730E9C76}"/>
              </a:ext>
            </a:extLst>
          </p:cNvPr>
          <p:cNvSpPr/>
          <p:nvPr/>
        </p:nvSpPr>
        <p:spPr>
          <a:xfrm>
            <a:off x="10091641" y="280879"/>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29022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en-GB" dirty="0"/>
          </a:p>
        </p:txBody>
      </p:sp>
      <p:sp>
        <p:nvSpPr>
          <p:cNvPr id="105" name="Google Shape;105;p2"/>
          <p:cNvSpPr/>
          <p:nvPr/>
        </p:nvSpPr>
        <p:spPr>
          <a:xfrm>
            <a:off x="157316" y="890205"/>
            <a:ext cx="11128861" cy="5764427"/>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dirty="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113" name="Google Shape;113;p2"/>
          <p:cNvSpPr txBox="1"/>
          <p:nvPr/>
        </p:nvSpPr>
        <p:spPr>
          <a:xfrm>
            <a:off x="868440" y="1265268"/>
            <a:ext cx="7361160" cy="350865"/>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Entrepreneurial facts and myths: which is which? </a:t>
            </a:r>
            <a:endParaRPr sz="1200" dirty="0"/>
          </a:p>
        </p:txBody>
      </p:sp>
      <p:sp>
        <p:nvSpPr>
          <p:cNvPr id="2" name="Google Shape;94;p1">
            <a:extLst>
              <a:ext uri="{FF2B5EF4-FFF2-40B4-BE49-F238E27FC236}">
                <a16:creationId xmlns:a16="http://schemas.microsoft.com/office/drawing/2014/main" id="{31F0A213-BE61-50A8-FCB6-2BCC0AA37493}"/>
              </a:ext>
            </a:extLst>
          </p:cNvPr>
          <p:cNvSpPr/>
          <p:nvPr/>
        </p:nvSpPr>
        <p:spPr>
          <a:xfrm>
            <a:off x="685800" y="276768"/>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graphicFrame>
        <p:nvGraphicFramePr>
          <p:cNvPr id="3" name="Google Shape;140;p14">
            <a:extLst>
              <a:ext uri="{FF2B5EF4-FFF2-40B4-BE49-F238E27FC236}">
                <a16:creationId xmlns:a16="http://schemas.microsoft.com/office/drawing/2014/main" id="{51F00C96-154E-4C82-20EE-57F1AE7DB198}"/>
              </a:ext>
            </a:extLst>
          </p:cNvPr>
          <p:cNvGraphicFramePr/>
          <p:nvPr>
            <p:extLst>
              <p:ext uri="{D42A27DB-BD31-4B8C-83A1-F6EECF244321}">
                <p14:modId xmlns:p14="http://schemas.microsoft.com/office/powerpoint/2010/main" val="636300404"/>
              </p:ext>
            </p:extLst>
          </p:nvPr>
        </p:nvGraphicFramePr>
        <p:xfrm>
          <a:off x="875074" y="1765578"/>
          <a:ext cx="8917855" cy="4754960"/>
        </p:xfrm>
        <a:graphic>
          <a:graphicData uri="http://schemas.openxmlformats.org/drawingml/2006/table">
            <a:tbl>
              <a:tblPr firstRow="1" bandRow="1">
                <a:noFill/>
              </a:tblPr>
              <a:tblGrid>
                <a:gridCol w="8917855">
                  <a:extLst>
                    <a:ext uri="{9D8B030D-6E8A-4147-A177-3AD203B41FA5}">
                      <a16:colId xmlns:a16="http://schemas.microsoft.com/office/drawing/2014/main" val="20000"/>
                    </a:ext>
                  </a:extLst>
                </a:gridCol>
              </a:tblGrid>
              <a:tr h="641855">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If your product is good, you'll be successful—all you need is a good idea!</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641855">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People prefer sustainable products—they are willing to pay more for them.</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641855">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As an entrepreneur, you have to take big risks and work hard on both fronts.</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356589">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At first, you have to do everything on your own.</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356589">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Our revenue is also our profit.</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356589">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Entrepreneurship thrives solely on ingenuity and skill.</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356589">
                <a:tc>
                  <a:txBody>
                    <a:bodyPr/>
                    <a:lstStyle/>
                    <a:p>
                      <a:pPr marL="0" marR="0" lvl="0" indent="0" algn="l" rtl="0">
                        <a:lnSpc>
                          <a:spcPct val="100000"/>
                        </a:lnSpc>
                        <a:spcBef>
                          <a:spcPts val="0"/>
                        </a:spcBef>
                        <a:spcAft>
                          <a:spcPts val="0"/>
                        </a:spcAft>
                        <a:buNone/>
                      </a:pPr>
                      <a:r>
                        <a:rPr lang="en-GB" sz="2400" b="0" u="none" strike="noStrike" cap="none" dirty="0">
                          <a:latin typeface="+mn-lt"/>
                          <a:ea typeface="Calibri"/>
                          <a:cs typeface="Calibri"/>
                          <a:sym typeface="Calibri"/>
                        </a:rPr>
                        <a:t>You have to succeed right from the start.</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356589">
                <a:tc>
                  <a:txBody>
                    <a:bodyPr/>
                    <a:lstStyle/>
                    <a:p>
                      <a:pPr marL="0" marR="0" lvl="0" indent="0" algn="l" rtl="0">
                        <a:lnSpc>
                          <a:spcPct val="100000"/>
                        </a:lnSpc>
                        <a:spcBef>
                          <a:spcPts val="0"/>
                        </a:spcBef>
                        <a:spcAft>
                          <a:spcPts val="0"/>
                        </a:spcAft>
                        <a:buNone/>
                      </a:pPr>
                      <a:r>
                        <a:rPr lang="hu-HU" sz="2400" b="0" u="none" strike="noStrike" cap="none" dirty="0">
                          <a:latin typeface="Calibri"/>
                          <a:ea typeface="Calibri"/>
                          <a:cs typeface="Calibri"/>
                          <a:sym typeface="Calibri"/>
                        </a:rPr>
                        <a:t>Never give up.</a:t>
                      </a:r>
                      <a:endParaRPr sz="2400" b="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41C60A57-60E4-D96D-A20E-3702E0604438}"/>
              </a:ext>
            </a:extLst>
          </p:cNvPr>
          <p:cNvSpPr txBox="1"/>
          <p:nvPr/>
        </p:nvSpPr>
        <p:spPr>
          <a:xfrm>
            <a:off x="447272" y="1966452"/>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6" name="TextBox 5">
            <a:extLst>
              <a:ext uri="{FF2B5EF4-FFF2-40B4-BE49-F238E27FC236}">
                <a16:creationId xmlns:a16="http://schemas.microsoft.com/office/drawing/2014/main" id="{C91F5F0A-18E5-4BF8-1866-248E1F4F9F78}"/>
              </a:ext>
            </a:extLst>
          </p:cNvPr>
          <p:cNvSpPr txBox="1"/>
          <p:nvPr/>
        </p:nvSpPr>
        <p:spPr>
          <a:xfrm>
            <a:off x="447272" y="2840240"/>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7" name="TextBox 6">
            <a:extLst>
              <a:ext uri="{FF2B5EF4-FFF2-40B4-BE49-F238E27FC236}">
                <a16:creationId xmlns:a16="http://schemas.microsoft.com/office/drawing/2014/main" id="{AB7B4C0B-5312-503E-EDCA-A990492F456E}"/>
              </a:ext>
            </a:extLst>
          </p:cNvPr>
          <p:cNvSpPr txBox="1"/>
          <p:nvPr/>
        </p:nvSpPr>
        <p:spPr>
          <a:xfrm>
            <a:off x="447272" y="3665947"/>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8" name="TextBox 7">
            <a:extLst>
              <a:ext uri="{FF2B5EF4-FFF2-40B4-BE49-F238E27FC236}">
                <a16:creationId xmlns:a16="http://schemas.microsoft.com/office/drawing/2014/main" id="{EF420106-FA4E-3F92-AF84-E75102F3AFDE}"/>
              </a:ext>
            </a:extLst>
          </p:cNvPr>
          <p:cNvSpPr txBox="1"/>
          <p:nvPr/>
        </p:nvSpPr>
        <p:spPr>
          <a:xfrm>
            <a:off x="438932" y="4306602"/>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9" name="TextBox 8">
            <a:extLst>
              <a:ext uri="{FF2B5EF4-FFF2-40B4-BE49-F238E27FC236}">
                <a16:creationId xmlns:a16="http://schemas.microsoft.com/office/drawing/2014/main" id="{3E034589-7295-5167-F528-E007A202D6E5}"/>
              </a:ext>
            </a:extLst>
          </p:cNvPr>
          <p:cNvSpPr txBox="1"/>
          <p:nvPr/>
        </p:nvSpPr>
        <p:spPr>
          <a:xfrm>
            <a:off x="434982" y="4762591"/>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10" name="TextBox 9">
            <a:extLst>
              <a:ext uri="{FF2B5EF4-FFF2-40B4-BE49-F238E27FC236}">
                <a16:creationId xmlns:a16="http://schemas.microsoft.com/office/drawing/2014/main" id="{958028EB-58AB-1FF8-A86D-AA2AB6999CD6}"/>
              </a:ext>
            </a:extLst>
          </p:cNvPr>
          <p:cNvSpPr txBox="1"/>
          <p:nvPr/>
        </p:nvSpPr>
        <p:spPr>
          <a:xfrm>
            <a:off x="422692" y="5217573"/>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12" name="TextBox 11">
            <a:extLst>
              <a:ext uri="{FF2B5EF4-FFF2-40B4-BE49-F238E27FC236}">
                <a16:creationId xmlns:a16="http://schemas.microsoft.com/office/drawing/2014/main" id="{E508CA98-18E1-EA17-9246-E0362F4F5807}"/>
              </a:ext>
            </a:extLst>
          </p:cNvPr>
          <p:cNvSpPr txBox="1"/>
          <p:nvPr/>
        </p:nvSpPr>
        <p:spPr>
          <a:xfrm>
            <a:off x="422692" y="5652796"/>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
        <p:nvSpPr>
          <p:cNvPr id="13" name="TextBox 12">
            <a:extLst>
              <a:ext uri="{FF2B5EF4-FFF2-40B4-BE49-F238E27FC236}">
                <a16:creationId xmlns:a16="http://schemas.microsoft.com/office/drawing/2014/main" id="{10529B15-5328-EB09-15C8-56FDA2DBAE4D}"/>
              </a:ext>
            </a:extLst>
          </p:cNvPr>
          <p:cNvSpPr txBox="1"/>
          <p:nvPr/>
        </p:nvSpPr>
        <p:spPr>
          <a:xfrm>
            <a:off x="422692" y="6143459"/>
            <a:ext cx="311304" cy="369332"/>
          </a:xfrm>
          <a:prstGeom prst="rect">
            <a:avLst/>
          </a:prstGeom>
          <a:noFill/>
        </p:spPr>
        <p:txBody>
          <a:bodyPr wrap="none" rtlCol="0">
            <a:spAutoFit/>
          </a:bodyPr>
          <a:lstStyle/>
          <a:p>
            <a:r>
              <a:rPr lang="hu-HU" b="1">
                <a:solidFill>
                  <a:srgbClr val="FF0000"/>
                </a:solidFill>
              </a:rPr>
              <a:t>X</a:t>
            </a:r>
            <a:endParaRPr lang="en-GB" b="1" dirty="0">
              <a:solidFill>
                <a:srgbClr val="FF0000"/>
              </a:solidFill>
            </a:endParaRPr>
          </a:p>
        </p:txBody>
      </p:sp>
    </p:spTree>
    <p:extLst>
      <p:ext uri="{BB962C8B-B14F-4D97-AF65-F5344CB8AC3E}">
        <p14:creationId xmlns:p14="http://schemas.microsoft.com/office/powerpoint/2010/main" val="3516148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71385" y="-346775"/>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txBody>
          <a:bodyPr/>
          <a:lstStyle/>
          <a:p>
            <a:endParaRPr lang="en-GB" dirty="0"/>
          </a:p>
        </p:txBody>
      </p:sp>
      <p:sp>
        <p:nvSpPr>
          <p:cNvPr id="161" name="Google Shape;161;p5"/>
          <p:cNvSpPr txBox="1"/>
          <p:nvPr/>
        </p:nvSpPr>
        <p:spPr>
          <a:xfrm>
            <a:off x="542964" y="1401567"/>
            <a:ext cx="5416997" cy="1403461"/>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8. Cost structure: the components of the cost structure</a:t>
            </a:r>
            <a:endParaRPr sz="3200" dirty="0"/>
          </a:p>
        </p:txBody>
      </p:sp>
      <p:sp>
        <p:nvSpPr>
          <p:cNvPr id="162" name="Google Shape;162;p5"/>
          <p:cNvSpPr txBox="1"/>
          <p:nvPr/>
        </p:nvSpPr>
        <p:spPr>
          <a:xfrm>
            <a:off x="254919" y="3381239"/>
            <a:ext cx="4638040" cy="526298"/>
          </a:xfrm>
          <a:prstGeom prst="rect">
            <a:avLst/>
          </a:prstGeom>
          <a:noFill/>
          <a:ln>
            <a:noFill/>
          </a:ln>
        </p:spPr>
        <p:txBody>
          <a:bodyPr spcFirstLastPara="1" wrap="square" lIns="0" tIns="0" rIns="0" bIns="0" anchor="t" anchorCtr="0">
            <a:spAutoFit/>
          </a:bodyPr>
          <a:lstStyle/>
          <a:p>
            <a:pPr>
              <a:lnSpc>
                <a:spcPct val="94972"/>
              </a:lnSpc>
            </a:pPr>
            <a:endParaRPr lang="hu-HU" sz="2400" b="1" dirty="0">
              <a:solidFill>
                <a:srgbClr val="487307"/>
              </a:solidFill>
              <a:latin typeface="Nunito Sans"/>
              <a:sym typeface="Nunito Sans"/>
            </a:endParaRPr>
          </a:p>
          <a:p>
            <a:pPr>
              <a:lnSpc>
                <a:spcPct val="94972"/>
              </a:lnSpc>
            </a:pPr>
            <a:endParaRPr sz="1200" dirty="0"/>
          </a:p>
        </p:txBody>
      </p:sp>
      <p:graphicFrame>
        <p:nvGraphicFramePr>
          <p:cNvPr id="4" name="Diagram 3">
            <a:extLst>
              <a:ext uri="{FF2B5EF4-FFF2-40B4-BE49-F238E27FC236}">
                <a16:creationId xmlns:a16="http://schemas.microsoft.com/office/drawing/2014/main" id="{8136C335-4445-4070-A4B7-B5DBAB6A8035}"/>
              </a:ext>
            </a:extLst>
          </p:cNvPr>
          <p:cNvGraphicFramePr/>
          <p:nvPr/>
        </p:nvGraphicFramePr>
        <p:xfrm>
          <a:off x="5862320" y="465667"/>
          <a:ext cx="6329680" cy="3070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elhő 4">
            <a:extLst>
              <a:ext uri="{FF2B5EF4-FFF2-40B4-BE49-F238E27FC236}">
                <a16:creationId xmlns:a16="http://schemas.microsoft.com/office/drawing/2014/main" id="{A5BB9D4B-BEA3-4799-AEC0-37DD6A8A80B8}"/>
              </a:ext>
            </a:extLst>
          </p:cNvPr>
          <p:cNvSpPr/>
          <p:nvPr/>
        </p:nvSpPr>
        <p:spPr>
          <a:xfrm>
            <a:off x="7995920" y="4521200"/>
            <a:ext cx="3068320" cy="1625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67" dirty="0"/>
              <a:t>Why do we concern ourselves with costs at all?</a:t>
            </a:r>
          </a:p>
        </p:txBody>
      </p:sp>
      <p:sp>
        <p:nvSpPr>
          <p:cNvPr id="2" name="Google Shape;94;p1">
            <a:extLst>
              <a:ext uri="{FF2B5EF4-FFF2-40B4-BE49-F238E27FC236}">
                <a16:creationId xmlns:a16="http://schemas.microsoft.com/office/drawing/2014/main" id="{FBDCE96E-8FFC-19CC-17BF-F43D5C7E83C4}"/>
              </a:ext>
            </a:extLst>
          </p:cNvPr>
          <p:cNvSpPr/>
          <p:nvPr/>
        </p:nvSpPr>
        <p:spPr>
          <a:xfrm>
            <a:off x="9999407" y="6282813"/>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9">
              <a:alphaModFix/>
              <a:extLst>
                <a:ext uri="{28A0092B-C50C-407E-A947-70E740481C1C}">
                  <a14:useLocalDpi xmlns:a14="http://schemas.microsoft.com/office/drawing/2010/main" val="0"/>
                </a:ext>
              </a:extLst>
            </a:blip>
            <a:stretch>
              <a:fillRect/>
            </a:stretch>
          </a:blipFill>
          <a:ln>
            <a:noFill/>
          </a:ln>
        </p:spPr>
      </p:sp>
      <p:pic>
        <p:nvPicPr>
          <p:cNvPr id="6" name="Picture 5">
            <a:extLst>
              <a:ext uri="{FF2B5EF4-FFF2-40B4-BE49-F238E27FC236}">
                <a16:creationId xmlns:a16="http://schemas.microsoft.com/office/drawing/2014/main" id="{21EFE6A6-2F77-7208-89A0-2FFE23642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671" y="2984468"/>
            <a:ext cx="6065625" cy="3542681"/>
          </a:xfrm>
          <a:prstGeom prst="rect">
            <a:avLst/>
          </a:prstGeom>
        </p:spPr>
      </p:pic>
    </p:spTree>
    <p:extLst>
      <p:ext uri="{BB962C8B-B14F-4D97-AF65-F5344CB8AC3E}">
        <p14:creationId xmlns:p14="http://schemas.microsoft.com/office/powerpoint/2010/main" val="2889367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a:ea typeface="Nunito Sans"/>
                <a:cs typeface="Nunito Sans"/>
                <a:sym typeface="Nunito Sans"/>
              </a:rPr>
              <a:t>8. Cost structure</a:t>
            </a:r>
            <a:endParaRPr sz="3200"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Google Shape;94;p1">
            <a:extLst>
              <a:ext uri="{FF2B5EF4-FFF2-40B4-BE49-F238E27FC236}">
                <a16:creationId xmlns:a16="http://schemas.microsoft.com/office/drawing/2014/main" id="{D23389D6-7FC8-6EC4-CDFC-A9601B8C8B9D}"/>
              </a:ext>
            </a:extLst>
          </p:cNvPr>
          <p:cNvSpPr/>
          <p:nvPr/>
        </p:nvSpPr>
        <p:spPr>
          <a:xfrm>
            <a:off x="9853879" y="280879"/>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4" name="Picture 3">
            <a:extLst>
              <a:ext uri="{FF2B5EF4-FFF2-40B4-BE49-F238E27FC236}">
                <a16:creationId xmlns:a16="http://schemas.microsoft.com/office/drawing/2014/main" id="{B4F1ADD5-B1CC-CA4D-9A41-E4959D596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71" y="966552"/>
            <a:ext cx="10220934" cy="5759087"/>
          </a:xfrm>
          <a:prstGeom prst="rect">
            <a:avLst/>
          </a:prstGeom>
        </p:spPr>
      </p:pic>
    </p:spTree>
    <p:extLst>
      <p:ext uri="{BB962C8B-B14F-4D97-AF65-F5344CB8AC3E}">
        <p14:creationId xmlns:p14="http://schemas.microsoft.com/office/powerpoint/2010/main" val="967409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a:ea typeface="Nunito Sans"/>
                <a:cs typeface="Nunito Sans"/>
                <a:sym typeface="Nunito Sans"/>
              </a:rPr>
              <a:t>8. Cost structure</a:t>
            </a:r>
            <a:endParaRPr sz="3200"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6" name="Picture 5">
            <a:extLst>
              <a:ext uri="{FF2B5EF4-FFF2-40B4-BE49-F238E27FC236}">
                <a16:creationId xmlns:a16="http://schemas.microsoft.com/office/drawing/2014/main" id="{7236BEC4-FDCF-E445-DE61-D292614A8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90" y="1168408"/>
            <a:ext cx="9600531" cy="5142269"/>
          </a:xfrm>
          <a:prstGeom prst="rect">
            <a:avLst/>
          </a:prstGeom>
        </p:spPr>
      </p:pic>
      <p:sp>
        <p:nvSpPr>
          <p:cNvPr id="2" name="Ellipszis 1">
            <a:extLst>
              <a:ext uri="{FF2B5EF4-FFF2-40B4-BE49-F238E27FC236}">
                <a16:creationId xmlns:a16="http://schemas.microsoft.com/office/drawing/2014/main" id="{6884E43B-E8B4-4271-AFAA-1AAA11739822}"/>
              </a:ext>
            </a:extLst>
          </p:cNvPr>
          <p:cNvSpPr/>
          <p:nvPr/>
        </p:nvSpPr>
        <p:spPr>
          <a:xfrm>
            <a:off x="9450670" y="4268614"/>
            <a:ext cx="2459189" cy="23872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467" b="1" dirty="0"/>
              <a:t>Commonly used, widely applied, standardized cost categories</a:t>
            </a:r>
          </a:p>
        </p:txBody>
      </p:sp>
      <p:sp>
        <p:nvSpPr>
          <p:cNvPr id="7" name="Google Shape;94;p1">
            <a:extLst>
              <a:ext uri="{FF2B5EF4-FFF2-40B4-BE49-F238E27FC236}">
                <a16:creationId xmlns:a16="http://schemas.microsoft.com/office/drawing/2014/main" id="{833059AA-C407-659A-ECF8-0649519A4F57}"/>
              </a:ext>
            </a:extLst>
          </p:cNvPr>
          <p:cNvSpPr/>
          <p:nvPr/>
        </p:nvSpPr>
        <p:spPr>
          <a:xfrm>
            <a:off x="9940000" y="344539"/>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00495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a:ea typeface="Nunito Sans"/>
                <a:cs typeface="Nunito Sans"/>
                <a:sym typeface="Nunito Sans"/>
              </a:rPr>
              <a:t>8. Cost structure</a:t>
            </a:r>
            <a:endParaRPr sz="3200"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Ellipszis 1">
            <a:extLst>
              <a:ext uri="{FF2B5EF4-FFF2-40B4-BE49-F238E27FC236}">
                <a16:creationId xmlns:a16="http://schemas.microsoft.com/office/drawing/2014/main" id="{6884E43B-E8B4-4271-AFAA-1AAA11739822}"/>
              </a:ext>
            </a:extLst>
          </p:cNvPr>
          <p:cNvSpPr/>
          <p:nvPr/>
        </p:nvSpPr>
        <p:spPr>
          <a:xfrm>
            <a:off x="8893292" y="3869552"/>
            <a:ext cx="2705652" cy="258063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600" spc="-3" dirty="0">
                <a:solidFill>
                  <a:schemeClr val="tx2"/>
                </a:solidFill>
              </a:rPr>
              <a:t>The general categories can be supplemented with the organisation’s own categories that are relevant, understandable and logical.</a:t>
            </a:r>
            <a:endParaRPr lang="hu-HU" sz="1600" dirty="0"/>
          </a:p>
        </p:txBody>
      </p:sp>
      <p:sp>
        <p:nvSpPr>
          <p:cNvPr id="3" name="Felhő 2">
            <a:extLst>
              <a:ext uri="{FF2B5EF4-FFF2-40B4-BE49-F238E27FC236}">
                <a16:creationId xmlns:a16="http://schemas.microsoft.com/office/drawing/2014/main" id="{94EF8E64-9C5D-4B90-9148-8C4319B865D0}"/>
              </a:ext>
            </a:extLst>
          </p:cNvPr>
          <p:cNvSpPr/>
          <p:nvPr/>
        </p:nvSpPr>
        <p:spPr>
          <a:xfrm>
            <a:off x="3524167" y="811977"/>
            <a:ext cx="3252021" cy="75184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1733" dirty="0"/>
              <a:t>EXAMPLE</a:t>
            </a:r>
          </a:p>
        </p:txBody>
      </p:sp>
      <p:sp>
        <p:nvSpPr>
          <p:cNvPr id="4" name="Google Shape;94;p1">
            <a:extLst>
              <a:ext uri="{FF2B5EF4-FFF2-40B4-BE49-F238E27FC236}">
                <a16:creationId xmlns:a16="http://schemas.microsoft.com/office/drawing/2014/main" id="{7D8B3D01-E465-3267-0673-C1354A35D47F}"/>
              </a:ext>
            </a:extLst>
          </p:cNvPr>
          <p:cNvSpPr/>
          <p:nvPr/>
        </p:nvSpPr>
        <p:spPr>
          <a:xfrm>
            <a:off x="10097730" y="407817"/>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graphicFrame>
        <p:nvGraphicFramePr>
          <p:cNvPr id="5" name="Table 4">
            <a:extLst>
              <a:ext uri="{FF2B5EF4-FFF2-40B4-BE49-F238E27FC236}">
                <a16:creationId xmlns:a16="http://schemas.microsoft.com/office/drawing/2014/main" id="{F035780C-54B8-D120-D55D-921A5E63974D}"/>
              </a:ext>
            </a:extLst>
          </p:cNvPr>
          <p:cNvGraphicFramePr>
            <a:graphicFrameLocks noGrp="1"/>
          </p:cNvGraphicFramePr>
          <p:nvPr>
            <p:extLst>
              <p:ext uri="{D42A27DB-BD31-4B8C-83A1-F6EECF244321}">
                <p14:modId xmlns:p14="http://schemas.microsoft.com/office/powerpoint/2010/main" val="3302352061"/>
              </p:ext>
            </p:extLst>
          </p:nvPr>
        </p:nvGraphicFramePr>
        <p:xfrm>
          <a:off x="1084900" y="1602659"/>
          <a:ext cx="8056294" cy="5059064"/>
        </p:xfrm>
        <a:graphic>
          <a:graphicData uri="http://schemas.openxmlformats.org/drawingml/2006/table">
            <a:tbl>
              <a:tblPr firstRow="1" firstCol="1" bandRow="1">
                <a:tableStyleId>{5C22544A-7EE6-4342-B048-85BDC9FD1C3A}</a:tableStyleId>
              </a:tblPr>
              <a:tblGrid>
                <a:gridCol w="1341836">
                  <a:extLst>
                    <a:ext uri="{9D8B030D-6E8A-4147-A177-3AD203B41FA5}">
                      <a16:colId xmlns:a16="http://schemas.microsoft.com/office/drawing/2014/main" val="3313190606"/>
                    </a:ext>
                  </a:extLst>
                </a:gridCol>
                <a:gridCol w="3357229">
                  <a:extLst>
                    <a:ext uri="{9D8B030D-6E8A-4147-A177-3AD203B41FA5}">
                      <a16:colId xmlns:a16="http://schemas.microsoft.com/office/drawing/2014/main" val="1337530096"/>
                    </a:ext>
                  </a:extLst>
                </a:gridCol>
                <a:gridCol w="3357229">
                  <a:extLst>
                    <a:ext uri="{9D8B030D-6E8A-4147-A177-3AD203B41FA5}">
                      <a16:colId xmlns:a16="http://schemas.microsoft.com/office/drawing/2014/main" val="3228536119"/>
                    </a:ext>
                  </a:extLst>
                </a:gridCol>
              </a:tblGrid>
              <a:tr h="825537">
                <a:tc>
                  <a:txBody>
                    <a:bodyPr/>
                    <a:lstStyle/>
                    <a:p>
                      <a:pPr>
                        <a:lnSpc>
                          <a:spcPct val="107000"/>
                        </a:lnSpc>
                        <a:spcAft>
                          <a:spcPts val="800"/>
                        </a:spcAft>
                        <a:buNone/>
                      </a:pPr>
                      <a:r>
                        <a:rPr lang="en-GB" sz="1100" kern="100" dirty="0">
                          <a:effectLst/>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100" kern="100" dirty="0">
                          <a:effectLst/>
                        </a:rPr>
                        <a:t> </a:t>
                      </a:r>
                    </a:p>
                    <a:p>
                      <a:pPr algn="ctr">
                        <a:lnSpc>
                          <a:spcPct val="107000"/>
                        </a:lnSpc>
                        <a:spcAft>
                          <a:spcPts val="800"/>
                        </a:spcAft>
                        <a:buNone/>
                      </a:pPr>
                      <a:r>
                        <a:rPr lang="en-GB" sz="1600" kern="100" dirty="0">
                          <a:effectLst/>
                        </a:rPr>
                        <a:t>RESTAURANT / CAFÉ</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100" kern="100" dirty="0">
                          <a:effectLst/>
                        </a:rPr>
                        <a:t> </a:t>
                      </a:r>
                    </a:p>
                    <a:p>
                      <a:pPr algn="ctr">
                        <a:lnSpc>
                          <a:spcPct val="107000"/>
                        </a:lnSpc>
                        <a:spcAft>
                          <a:spcPts val="800"/>
                        </a:spcAft>
                        <a:buNone/>
                      </a:pPr>
                      <a:r>
                        <a:rPr lang="en-GB" sz="1600" kern="100" dirty="0">
                          <a:effectLst/>
                        </a:rPr>
                        <a:t>ACCOMODATION</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7627319"/>
                  </a:ext>
                </a:extLst>
              </a:tr>
              <a:tr h="603867">
                <a:tc>
                  <a:txBody>
                    <a:bodyPr/>
                    <a:lstStyle/>
                    <a:p>
                      <a:pPr algn="ctr">
                        <a:lnSpc>
                          <a:spcPct val="107000"/>
                        </a:lnSpc>
                        <a:spcAft>
                          <a:spcPts val="800"/>
                        </a:spcAft>
                        <a:buNone/>
                      </a:pPr>
                      <a:r>
                        <a:rPr lang="en-GB" sz="1600" kern="100" dirty="0">
                          <a:effectLst/>
                        </a:rPr>
                        <a:t>Basic Activity</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1600" kern="100" dirty="0">
                          <a:effectLst/>
                        </a:rPr>
                        <a:t>Customer service process</a:t>
                      </a:r>
                    </a:p>
                    <a:p>
                      <a:pPr marL="342900" lvl="0" indent="-342900">
                        <a:lnSpc>
                          <a:spcPct val="107000"/>
                        </a:lnSpc>
                        <a:buFont typeface="Symbol" panose="05050102010706020507" pitchFamily="18" charset="2"/>
                        <a:buChar char=""/>
                      </a:pPr>
                      <a:r>
                        <a:rPr lang="en-GB" sz="1600" kern="100" dirty="0">
                          <a:effectLst/>
                        </a:rPr>
                        <a:t>Room renting process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800"/>
                        </a:spcAft>
                        <a:buFont typeface="Symbol" panose="05050102010706020507" pitchFamily="18" charset="2"/>
                        <a:buChar char=""/>
                      </a:pPr>
                      <a:r>
                        <a:rPr lang="en-GB" sz="1600" kern="100" dirty="0">
                          <a:effectLst/>
                        </a:rPr>
                        <a:t>Customer service process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2922434"/>
                  </a:ext>
                </a:extLst>
              </a:tr>
              <a:tr h="1765472">
                <a:tc>
                  <a:txBody>
                    <a:bodyPr/>
                    <a:lstStyle/>
                    <a:p>
                      <a:pPr algn="ctr">
                        <a:lnSpc>
                          <a:spcPct val="107000"/>
                        </a:lnSpc>
                        <a:spcAft>
                          <a:spcPts val="800"/>
                        </a:spcAft>
                        <a:buNone/>
                      </a:pPr>
                      <a:r>
                        <a:rPr lang="en-GB" sz="1100" kern="100" dirty="0">
                          <a:effectLst/>
                        </a:rPr>
                        <a:t> </a:t>
                      </a:r>
                    </a:p>
                    <a:p>
                      <a:pPr algn="ctr">
                        <a:lnSpc>
                          <a:spcPct val="107000"/>
                        </a:lnSpc>
                        <a:spcAft>
                          <a:spcPts val="800"/>
                        </a:spcAft>
                        <a:buNone/>
                      </a:pPr>
                      <a:r>
                        <a:rPr lang="en-GB" sz="1100" kern="100" dirty="0">
                          <a:effectLst/>
                        </a:rPr>
                        <a:t> </a:t>
                      </a:r>
                    </a:p>
                    <a:p>
                      <a:pPr algn="ctr">
                        <a:lnSpc>
                          <a:spcPct val="107000"/>
                        </a:lnSpc>
                        <a:spcAft>
                          <a:spcPts val="800"/>
                        </a:spcAft>
                        <a:buNone/>
                      </a:pPr>
                      <a:r>
                        <a:rPr lang="en-GB" sz="1600" kern="100" dirty="0">
                          <a:effectLst/>
                        </a:rPr>
                        <a:t>Directly </a:t>
                      </a:r>
                      <a:r>
                        <a:rPr lang="hu-HU" sz="1600" kern="100" dirty="0">
                          <a:effectLst/>
                        </a:rPr>
                        <a:t>related tasks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1600" b="1" kern="100" dirty="0">
                          <a:effectLst/>
                        </a:rPr>
                        <a:t>Marketing, sales: </a:t>
                      </a:r>
                      <a:r>
                        <a:rPr lang="en-GB" sz="1600" kern="100" dirty="0">
                          <a:effectLst/>
                        </a:rPr>
                        <a:t>webpage, FB,…</a:t>
                      </a:r>
                    </a:p>
                    <a:p>
                      <a:pPr marL="342900" lvl="0" indent="-342900">
                        <a:lnSpc>
                          <a:spcPct val="107000"/>
                        </a:lnSpc>
                        <a:buFont typeface="Symbol" panose="05050102010706020507" pitchFamily="18" charset="2"/>
                        <a:buChar char=""/>
                      </a:pPr>
                      <a:r>
                        <a:rPr lang="en-GB" sz="1600" b="1" kern="100" dirty="0">
                          <a:effectLst/>
                        </a:rPr>
                        <a:t>Supplies:</a:t>
                      </a:r>
                      <a:r>
                        <a:rPr lang="en-GB" sz="1600" kern="100" dirty="0">
                          <a:effectLst/>
                        </a:rPr>
                        <a:t> raw materials, ingredients</a:t>
                      </a:r>
                    </a:p>
                    <a:p>
                      <a:pPr marL="342900" lvl="0" indent="-342900">
                        <a:lnSpc>
                          <a:spcPct val="107000"/>
                        </a:lnSpc>
                        <a:buFont typeface="Symbol" panose="05050102010706020507" pitchFamily="18" charset="2"/>
                        <a:buChar char=""/>
                      </a:pPr>
                      <a:r>
                        <a:rPr lang="en-GB" sz="1600" b="1" kern="100" dirty="0">
                          <a:effectLst/>
                        </a:rPr>
                        <a:t>Leadership, management/ operational management duties</a:t>
                      </a:r>
                      <a:r>
                        <a:rPr lang="en-GB" sz="1600" kern="100" dirty="0">
                          <a:effectLst/>
                        </a:rPr>
                        <a:t>: designing the daily menu, scheduling the waitstaff</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1600" b="1" kern="100" dirty="0">
                          <a:effectLst/>
                        </a:rPr>
                        <a:t>Marketing, sales: </a:t>
                      </a:r>
                      <a:r>
                        <a:rPr lang="en-GB" sz="1600" kern="100" dirty="0">
                          <a:effectLst/>
                        </a:rPr>
                        <a:t>webpage, FB,…</a:t>
                      </a:r>
                    </a:p>
                    <a:p>
                      <a:pPr marL="342900" lvl="0" indent="-342900">
                        <a:lnSpc>
                          <a:spcPct val="107000"/>
                        </a:lnSpc>
                        <a:buFont typeface="Symbol" panose="05050102010706020507" pitchFamily="18" charset="2"/>
                        <a:buChar char=""/>
                      </a:pPr>
                      <a:r>
                        <a:rPr lang="en-GB" sz="1600" b="1" kern="100" dirty="0">
                          <a:effectLst/>
                        </a:rPr>
                        <a:t>Supplies</a:t>
                      </a:r>
                      <a:r>
                        <a:rPr lang="en-GB" sz="1600" kern="100" dirty="0">
                          <a:effectLst/>
                        </a:rPr>
                        <a:t>: shampoo, welcome gifts</a:t>
                      </a:r>
                    </a:p>
                    <a:p>
                      <a:pPr marL="342900" lvl="0" indent="-342900">
                        <a:lnSpc>
                          <a:spcPct val="107000"/>
                        </a:lnSpc>
                        <a:spcAft>
                          <a:spcPts val="800"/>
                        </a:spcAft>
                        <a:buFont typeface="Symbol" panose="05050102010706020507" pitchFamily="18" charset="2"/>
                        <a:buChar char=""/>
                      </a:pPr>
                      <a:r>
                        <a:rPr lang="en-GB" sz="1600" b="1" kern="100" dirty="0">
                          <a:effectLst/>
                        </a:rPr>
                        <a:t>Leadership, management/ operational management duties: </a:t>
                      </a:r>
                      <a:r>
                        <a:rPr lang="en-GB" sz="1600" kern="100" dirty="0">
                          <a:effectLst/>
                        </a:rPr>
                        <a:t>scheduling the cleaning staff</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9536665"/>
                  </a:ext>
                </a:extLst>
              </a:tr>
              <a:tr h="1765472">
                <a:tc>
                  <a:txBody>
                    <a:bodyPr/>
                    <a:lstStyle/>
                    <a:p>
                      <a:pPr algn="ctr">
                        <a:lnSpc>
                          <a:spcPct val="107000"/>
                        </a:lnSpc>
                        <a:spcAft>
                          <a:spcPts val="800"/>
                        </a:spcAft>
                        <a:buNone/>
                      </a:pPr>
                      <a:r>
                        <a:rPr lang="en-GB" sz="1100" kern="100" dirty="0">
                          <a:effectLst/>
                        </a:rPr>
                        <a:t> </a:t>
                      </a:r>
                    </a:p>
                    <a:p>
                      <a:pPr algn="ctr">
                        <a:lnSpc>
                          <a:spcPct val="107000"/>
                        </a:lnSpc>
                        <a:spcAft>
                          <a:spcPts val="800"/>
                        </a:spcAft>
                        <a:buNone/>
                      </a:pPr>
                      <a:r>
                        <a:rPr lang="en-GB" sz="1100" kern="100" dirty="0">
                          <a:effectLst/>
                        </a:rPr>
                        <a:t> </a:t>
                      </a:r>
                    </a:p>
                    <a:p>
                      <a:pPr algn="ctr">
                        <a:lnSpc>
                          <a:spcPct val="107000"/>
                        </a:lnSpc>
                        <a:spcAft>
                          <a:spcPts val="800"/>
                        </a:spcAft>
                        <a:buNone/>
                      </a:pPr>
                      <a:r>
                        <a:rPr lang="en-GB" sz="1600" kern="100" dirty="0">
                          <a:effectLst/>
                        </a:rPr>
                        <a:t>Indirect, supporting tasks</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1600" kern="100" dirty="0">
                          <a:effectLst/>
                        </a:rPr>
                        <a:t>Providing and maintaining </a:t>
                      </a:r>
                      <a:r>
                        <a:rPr lang="en-GB" sz="1600" b="1" kern="100" dirty="0">
                          <a:effectLst/>
                        </a:rPr>
                        <a:t>infrastructure</a:t>
                      </a:r>
                    </a:p>
                    <a:p>
                      <a:pPr marL="342900" lvl="0" indent="-342900">
                        <a:lnSpc>
                          <a:spcPct val="107000"/>
                        </a:lnSpc>
                        <a:buFont typeface="Symbol" panose="05050102010706020507" pitchFamily="18" charset="2"/>
                        <a:buChar char=""/>
                      </a:pPr>
                      <a:r>
                        <a:rPr lang="en-GB" sz="1600" b="1" kern="100" dirty="0">
                          <a:effectLst/>
                        </a:rPr>
                        <a:t>Personnel Requirements </a:t>
                      </a:r>
                      <a:r>
                        <a:rPr lang="en-GB" sz="1600" kern="100" dirty="0">
                          <a:effectLst/>
                        </a:rPr>
                        <a:t>(HR)</a:t>
                      </a:r>
                    </a:p>
                    <a:p>
                      <a:pPr marL="342900" lvl="0" indent="-342900">
                        <a:lnSpc>
                          <a:spcPct val="107000"/>
                        </a:lnSpc>
                        <a:buFont typeface="Symbol" panose="05050102010706020507" pitchFamily="18" charset="2"/>
                        <a:buChar char=""/>
                      </a:pPr>
                      <a:r>
                        <a:rPr lang="en-GB" sz="1600" b="1" kern="100" dirty="0">
                          <a:effectLst/>
                        </a:rPr>
                        <a:t>Administration:</a:t>
                      </a:r>
                      <a:r>
                        <a:rPr lang="en-GB" sz="1600" kern="100" dirty="0">
                          <a:effectLst/>
                        </a:rPr>
                        <a:t> bookkeeping, payroll</a:t>
                      </a:r>
                    </a:p>
                    <a:p>
                      <a:pPr marL="342900" lvl="0" indent="-342900">
                        <a:lnSpc>
                          <a:spcPct val="107000"/>
                        </a:lnSpc>
                        <a:buFont typeface="Symbol" panose="05050102010706020507" pitchFamily="18" charset="2"/>
                        <a:buChar char=""/>
                      </a:pPr>
                      <a:r>
                        <a:rPr lang="en-GB" sz="1600" b="1" kern="100" dirty="0">
                          <a:effectLst/>
                        </a:rPr>
                        <a:t>Leadership, management / strategic leadership</a:t>
                      </a:r>
                      <a:endParaRPr lang="en-GB"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GB" sz="1600" kern="100" dirty="0">
                          <a:effectLst/>
                        </a:rPr>
                        <a:t>Providing and maintaining </a:t>
                      </a:r>
                      <a:r>
                        <a:rPr lang="en-GB" sz="1600" b="1" kern="100" dirty="0">
                          <a:effectLst/>
                        </a:rPr>
                        <a:t>infrastructure</a:t>
                      </a:r>
                    </a:p>
                    <a:p>
                      <a:pPr marL="342900" lvl="0" indent="-342900">
                        <a:lnSpc>
                          <a:spcPct val="107000"/>
                        </a:lnSpc>
                        <a:buFont typeface="Symbol" panose="05050102010706020507" pitchFamily="18" charset="2"/>
                        <a:buChar char=""/>
                      </a:pPr>
                      <a:r>
                        <a:rPr lang="en-GB" sz="1600" b="1" kern="100" dirty="0">
                          <a:effectLst/>
                        </a:rPr>
                        <a:t>Personnel Requirements </a:t>
                      </a:r>
                      <a:r>
                        <a:rPr lang="en-GB" sz="1600" kern="100" dirty="0">
                          <a:effectLst/>
                        </a:rPr>
                        <a:t>(HR)</a:t>
                      </a:r>
                    </a:p>
                    <a:p>
                      <a:pPr marL="342900" lvl="0" indent="-342900">
                        <a:lnSpc>
                          <a:spcPct val="107000"/>
                        </a:lnSpc>
                        <a:buFont typeface="Symbol" panose="05050102010706020507" pitchFamily="18" charset="2"/>
                        <a:buChar char=""/>
                      </a:pPr>
                      <a:r>
                        <a:rPr lang="en-GB" sz="1600" b="1" kern="100" dirty="0">
                          <a:effectLst/>
                        </a:rPr>
                        <a:t>Administration:</a:t>
                      </a:r>
                      <a:r>
                        <a:rPr lang="en-GB" sz="1600" kern="100" dirty="0">
                          <a:effectLst/>
                        </a:rPr>
                        <a:t> bookkeeping, payroll</a:t>
                      </a:r>
                    </a:p>
                    <a:p>
                      <a:pPr marL="342900" lvl="0" indent="-342900">
                        <a:lnSpc>
                          <a:spcPct val="107000"/>
                        </a:lnSpc>
                        <a:spcAft>
                          <a:spcPts val="800"/>
                        </a:spcAft>
                        <a:buFont typeface="Symbol" panose="05050102010706020507" pitchFamily="18" charset="2"/>
                        <a:buChar char=""/>
                      </a:pPr>
                      <a:r>
                        <a:rPr lang="en-GB" sz="1600" b="1" kern="100" dirty="0">
                          <a:effectLst/>
                        </a:rPr>
                        <a:t>Leadership, management / strategic leadership</a:t>
                      </a:r>
                      <a:endParaRPr lang="en-GB"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2942113"/>
                  </a:ext>
                </a:extLst>
              </a:tr>
            </a:tbl>
          </a:graphicData>
        </a:graphic>
      </p:graphicFrame>
    </p:spTree>
    <p:extLst>
      <p:ext uri="{BB962C8B-B14F-4D97-AF65-F5344CB8AC3E}">
        <p14:creationId xmlns:p14="http://schemas.microsoft.com/office/powerpoint/2010/main" val="1426432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58" name="Google Shape;158;p5"/>
          <p:cNvSpPr/>
          <p:nvPr/>
        </p:nvSpPr>
        <p:spPr>
          <a:xfrm>
            <a:off x="498987" y="5467479"/>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pPr lvl="0" algn="ctr"/>
            <a:endParaRPr lang="hu-HU" sz="1467" dirty="0">
              <a:solidFill>
                <a:schemeClr val="bg1"/>
              </a:solidFill>
            </a:endParaRPr>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252151" y="2020800"/>
            <a:ext cx="4480560"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8. Cost structure</a:t>
            </a:r>
            <a:endParaRPr sz="3200" dirty="0"/>
          </a:p>
        </p:txBody>
      </p:sp>
      <p:sp>
        <p:nvSpPr>
          <p:cNvPr id="162" name="Google Shape;162;p5"/>
          <p:cNvSpPr txBox="1"/>
          <p:nvPr/>
        </p:nvSpPr>
        <p:spPr>
          <a:xfrm>
            <a:off x="94671" y="3024144"/>
            <a:ext cx="4638040" cy="1929759"/>
          </a:xfrm>
          <a:prstGeom prst="rect">
            <a:avLst/>
          </a:prstGeom>
          <a:noFill/>
          <a:ln>
            <a:noFill/>
          </a:ln>
        </p:spPr>
        <p:txBody>
          <a:bodyPr spcFirstLastPara="1" wrap="square" lIns="0" tIns="0" rIns="0" bIns="0" anchor="t" anchorCtr="0">
            <a:spAutoFit/>
          </a:bodyPr>
          <a:lstStyle/>
          <a:p>
            <a:pPr lvl="0" algn="ctr">
              <a:lnSpc>
                <a:spcPct val="94972"/>
              </a:lnSpc>
            </a:pPr>
            <a:r>
              <a:rPr lang="hu-HU" sz="2400" b="1" dirty="0">
                <a:solidFill>
                  <a:srgbClr val="487307"/>
                </a:solidFill>
                <a:latin typeface="Nunito Sans"/>
                <a:sym typeface="Nunito Sans"/>
              </a:rPr>
              <a:t>Costs that depend on and are independent of production volume (variable and fixed costs).</a:t>
            </a:r>
          </a:p>
          <a:p>
            <a:pPr>
              <a:lnSpc>
                <a:spcPct val="94972"/>
              </a:lnSpc>
            </a:pPr>
            <a:endParaRPr lang="hu-HU" sz="2400" b="1" dirty="0">
              <a:solidFill>
                <a:srgbClr val="487307"/>
              </a:solidFill>
              <a:latin typeface="Nunito Sans"/>
              <a:sym typeface="Nunito Sans"/>
            </a:endParaRPr>
          </a:p>
          <a:p>
            <a:pPr>
              <a:lnSpc>
                <a:spcPct val="94972"/>
              </a:lnSpc>
            </a:pPr>
            <a:endParaRPr lang="hu-HU" sz="2400" b="1" dirty="0">
              <a:solidFill>
                <a:srgbClr val="487307"/>
              </a:solidFill>
              <a:latin typeface="Nunito Sans"/>
              <a:sym typeface="Nunito Sans"/>
            </a:endParaRPr>
          </a:p>
          <a:p>
            <a:pPr>
              <a:lnSpc>
                <a:spcPct val="94972"/>
              </a:lnSpc>
            </a:pPr>
            <a:endParaRPr sz="1200" dirty="0"/>
          </a:p>
        </p:txBody>
      </p:sp>
      <p:sp>
        <p:nvSpPr>
          <p:cNvPr id="2" name="Robbanás: 8 ágú 1">
            <a:extLst>
              <a:ext uri="{FF2B5EF4-FFF2-40B4-BE49-F238E27FC236}">
                <a16:creationId xmlns:a16="http://schemas.microsoft.com/office/drawing/2014/main" id="{54A5A862-19A2-4A13-906A-83932DFFA50C}"/>
              </a:ext>
            </a:extLst>
          </p:cNvPr>
          <p:cNvSpPr/>
          <p:nvPr/>
        </p:nvSpPr>
        <p:spPr>
          <a:xfrm>
            <a:off x="6223819" y="5262880"/>
            <a:ext cx="4148649" cy="130771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dirty="0"/>
              <a:t>Where does the value of the work carried out by the entrepreneur appear? </a:t>
            </a:r>
          </a:p>
        </p:txBody>
      </p:sp>
      <p:sp>
        <p:nvSpPr>
          <p:cNvPr id="3" name="Google Shape;94;p1">
            <a:extLst>
              <a:ext uri="{FF2B5EF4-FFF2-40B4-BE49-F238E27FC236}">
                <a16:creationId xmlns:a16="http://schemas.microsoft.com/office/drawing/2014/main" id="{220277E3-0523-B671-AC6C-7A34252C3BAB}"/>
              </a:ext>
            </a:extLst>
          </p:cNvPr>
          <p:cNvSpPr/>
          <p:nvPr/>
        </p:nvSpPr>
        <p:spPr>
          <a:xfrm>
            <a:off x="10097730" y="407817"/>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5" name="Picture 4">
            <a:extLst>
              <a:ext uri="{FF2B5EF4-FFF2-40B4-BE49-F238E27FC236}">
                <a16:creationId xmlns:a16="http://schemas.microsoft.com/office/drawing/2014/main" id="{49FC9CD3-0D72-31A4-6944-9BA4B6B24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951" y="1086151"/>
            <a:ext cx="7353898" cy="4176729"/>
          </a:xfrm>
          <a:prstGeom prst="rect">
            <a:avLst/>
          </a:prstGeom>
        </p:spPr>
      </p:pic>
    </p:spTree>
    <p:extLst>
      <p:ext uri="{BB962C8B-B14F-4D97-AF65-F5344CB8AC3E}">
        <p14:creationId xmlns:p14="http://schemas.microsoft.com/office/powerpoint/2010/main" val="3144949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580" y="347038"/>
            <a:ext cx="10515600" cy="1325563"/>
          </a:xfrm>
        </p:spPr>
        <p:txBody>
          <a:bodyPr>
            <a:normAutofit/>
          </a:bodyPr>
          <a:lstStyle/>
          <a:p>
            <a:r>
              <a:rPr lang="hu-HU" sz="3200" b="1" dirty="0">
                <a:solidFill>
                  <a:schemeClr val="accent3">
                    <a:lumMod val="50000"/>
                  </a:schemeClr>
                </a:solidFill>
              </a:rPr>
              <a:t>8. Cost structure</a:t>
            </a:r>
          </a:p>
        </p:txBody>
      </p:sp>
      <p:sp>
        <p:nvSpPr>
          <p:cNvPr id="6" name="Content Placeholder 5"/>
          <p:cNvSpPr>
            <a:spLocks noGrp="1"/>
          </p:cNvSpPr>
          <p:nvPr>
            <p:ph idx="1"/>
          </p:nvPr>
        </p:nvSpPr>
        <p:spPr>
          <a:xfrm>
            <a:off x="304800" y="1198732"/>
            <a:ext cx="8883866" cy="3999575"/>
          </a:xfrm>
        </p:spPr>
        <p:txBody>
          <a:bodyPr>
            <a:normAutofit/>
          </a:bodyPr>
          <a:lstStyle/>
          <a:p>
            <a:pPr marL="76204" indent="0">
              <a:buNone/>
            </a:pPr>
            <a:r>
              <a:rPr lang="hu-HU" i="1" dirty="0"/>
              <a:t>The break-even point</a:t>
            </a:r>
          </a:p>
          <a:p>
            <a:pPr marL="76204" indent="0">
              <a:buNone/>
            </a:pPr>
            <a:endParaRPr lang="hu-HU" dirty="0"/>
          </a:p>
        </p:txBody>
      </p:sp>
      <p:sp>
        <p:nvSpPr>
          <p:cNvPr id="4" name="Google Shape;157;p5">
            <a:extLst>
              <a:ext uri="{FF2B5EF4-FFF2-40B4-BE49-F238E27FC236}">
                <a16:creationId xmlns:a16="http://schemas.microsoft.com/office/drawing/2014/main" id="{6E8992B0-4562-478B-81BD-8A55CCAF92D7}"/>
              </a:ext>
            </a:extLst>
          </p:cNvPr>
          <p:cNvSpPr/>
          <p:nvPr/>
        </p:nvSpPr>
        <p:spPr>
          <a:xfrm>
            <a:off x="9842728" y="1"/>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5" name="Google Shape;160;p5">
            <a:extLst>
              <a:ext uri="{FF2B5EF4-FFF2-40B4-BE49-F238E27FC236}">
                <a16:creationId xmlns:a16="http://schemas.microsoft.com/office/drawing/2014/main" id="{E38140A1-18F1-412F-B3D7-81B1BF446494}"/>
              </a:ext>
            </a:extLst>
          </p:cNvPr>
          <p:cNvSpPr/>
          <p:nvPr/>
        </p:nvSpPr>
        <p:spPr>
          <a:xfrm>
            <a:off x="9188666" y="12700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id="{2E72CF91-83BD-4F41-AABC-1F7E28F83104}"/>
              </a:ext>
            </a:extLst>
          </p:cNvPr>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sz="1200" dirty="0"/>
          </a:p>
        </p:txBody>
      </p:sp>
      <p:sp>
        <p:nvSpPr>
          <p:cNvPr id="3" name="Google Shape;94;p1">
            <a:extLst>
              <a:ext uri="{FF2B5EF4-FFF2-40B4-BE49-F238E27FC236}">
                <a16:creationId xmlns:a16="http://schemas.microsoft.com/office/drawing/2014/main" id="{0693B3CD-07B1-DEB5-3D61-C7B90344F832}"/>
              </a:ext>
            </a:extLst>
          </p:cNvPr>
          <p:cNvSpPr/>
          <p:nvPr/>
        </p:nvSpPr>
        <p:spPr>
          <a:xfrm>
            <a:off x="10032434" y="6290795"/>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10" name="Picture 9">
            <a:extLst>
              <a:ext uri="{FF2B5EF4-FFF2-40B4-BE49-F238E27FC236}">
                <a16:creationId xmlns:a16="http://schemas.microsoft.com/office/drawing/2014/main" id="{70B4808B-2488-8AE5-0A73-1A3E5706E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636" y="1672601"/>
            <a:ext cx="8113794" cy="4565239"/>
          </a:xfrm>
          <a:prstGeom prst="rect">
            <a:avLst/>
          </a:prstGeom>
        </p:spPr>
      </p:pic>
    </p:spTree>
    <p:extLst>
      <p:ext uri="{BB962C8B-B14F-4D97-AF65-F5344CB8AC3E}">
        <p14:creationId xmlns:p14="http://schemas.microsoft.com/office/powerpoint/2010/main" val="1868271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248640" y="1870501"/>
            <a:ext cx="5847360" cy="935641"/>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9. Revenue: types and pricing      strategies</a:t>
            </a:r>
            <a:endParaRPr sz="3200" dirty="0"/>
          </a:p>
        </p:txBody>
      </p:sp>
      <p:sp>
        <p:nvSpPr>
          <p:cNvPr id="162" name="Google Shape;162;p5"/>
          <p:cNvSpPr txBox="1"/>
          <p:nvPr/>
        </p:nvSpPr>
        <p:spPr>
          <a:xfrm>
            <a:off x="254919" y="3381239"/>
            <a:ext cx="4638040" cy="526298"/>
          </a:xfrm>
          <a:prstGeom prst="rect">
            <a:avLst/>
          </a:prstGeom>
          <a:noFill/>
          <a:ln>
            <a:noFill/>
          </a:ln>
        </p:spPr>
        <p:txBody>
          <a:bodyPr spcFirstLastPara="1" wrap="square" lIns="0" tIns="0" rIns="0" bIns="0" anchor="t" anchorCtr="0">
            <a:spAutoFit/>
          </a:bodyPr>
          <a:lstStyle/>
          <a:p>
            <a:pPr>
              <a:lnSpc>
                <a:spcPct val="94972"/>
              </a:lnSpc>
            </a:pPr>
            <a:endParaRPr lang="hu-HU" sz="2400" b="1" dirty="0">
              <a:solidFill>
                <a:srgbClr val="487307"/>
              </a:solidFill>
              <a:latin typeface="Nunito Sans"/>
              <a:sym typeface="Nunito Sans"/>
            </a:endParaRPr>
          </a:p>
          <a:p>
            <a:pPr>
              <a:lnSpc>
                <a:spcPct val="94972"/>
              </a:lnSpc>
            </a:pPr>
            <a:endParaRPr sz="1200" dirty="0"/>
          </a:p>
        </p:txBody>
      </p:sp>
      <p:graphicFrame>
        <p:nvGraphicFramePr>
          <p:cNvPr id="4" name="Diagram 3">
            <a:extLst>
              <a:ext uri="{FF2B5EF4-FFF2-40B4-BE49-F238E27FC236}">
                <a16:creationId xmlns:a16="http://schemas.microsoft.com/office/drawing/2014/main" id="{8136C335-4445-4070-A4B7-B5DBAB6A8035}"/>
              </a:ext>
            </a:extLst>
          </p:cNvPr>
          <p:cNvGraphicFramePr/>
          <p:nvPr/>
        </p:nvGraphicFramePr>
        <p:xfrm>
          <a:off x="5862320" y="465667"/>
          <a:ext cx="6329680" cy="30700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Felhő 4">
            <a:extLst>
              <a:ext uri="{FF2B5EF4-FFF2-40B4-BE49-F238E27FC236}">
                <a16:creationId xmlns:a16="http://schemas.microsoft.com/office/drawing/2014/main" id="{A5BB9D4B-BEA3-4799-AEC0-37DD6A8A80B8}"/>
              </a:ext>
            </a:extLst>
          </p:cNvPr>
          <p:cNvSpPr/>
          <p:nvPr/>
        </p:nvSpPr>
        <p:spPr>
          <a:xfrm>
            <a:off x="7995920" y="4521200"/>
            <a:ext cx="3068320" cy="1625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467" dirty="0"/>
              <a:t>Recurring or transactional revenue?</a:t>
            </a:r>
          </a:p>
        </p:txBody>
      </p:sp>
      <p:graphicFrame>
        <p:nvGraphicFramePr>
          <p:cNvPr id="11" name="Content Placeholder 2">
            <a:extLst>
              <a:ext uri="{FF2B5EF4-FFF2-40B4-BE49-F238E27FC236}">
                <a16:creationId xmlns:a16="http://schemas.microsoft.com/office/drawing/2014/main" id="{D6702B35-BE26-481C-9C62-605DB46B24E2}"/>
              </a:ext>
            </a:extLst>
          </p:cNvPr>
          <p:cNvGraphicFramePr>
            <a:graphicFrameLocks/>
          </p:cNvGraphicFramePr>
          <p:nvPr>
            <p:extLst>
              <p:ext uri="{D42A27DB-BD31-4B8C-83A1-F6EECF244321}">
                <p14:modId xmlns:p14="http://schemas.microsoft.com/office/powerpoint/2010/main" val="957274623"/>
              </p:ext>
            </p:extLst>
          </p:nvPr>
        </p:nvGraphicFramePr>
        <p:xfrm>
          <a:off x="1063882" y="2999172"/>
          <a:ext cx="5688294" cy="3351322"/>
        </p:xfrm>
        <a:graphic>
          <a:graphicData uri="http://schemas.openxmlformats.org/drawingml/2006/table">
            <a:tbl>
              <a:tblPr firstRow="1" bandRow="1">
                <a:tableStyleId>{93296810-A885-4BE3-A3E7-6D5BEEA58F35}</a:tableStyleId>
              </a:tblPr>
              <a:tblGrid>
                <a:gridCol w="2844147">
                  <a:extLst>
                    <a:ext uri="{9D8B030D-6E8A-4147-A177-3AD203B41FA5}">
                      <a16:colId xmlns:a16="http://schemas.microsoft.com/office/drawing/2014/main" val="20000"/>
                    </a:ext>
                  </a:extLst>
                </a:gridCol>
                <a:gridCol w="2844147">
                  <a:extLst>
                    <a:ext uri="{9D8B030D-6E8A-4147-A177-3AD203B41FA5}">
                      <a16:colId xmlns:a16="http://schemas.microsoft.com/office/drawing/2014/main" val="20001"/>
                    </a:ext>
                  </a:extLst>
                </a:gridCol>
              </a:tblGrid>
              <a:tr h="306281">
                <a:tc gridSpan="2">
                  <a:txBody>
                    <a:bodyPr/>
                    <a:lstStyle/>
                    <a:p>
                      <a:pPr algn="ctr"/>
                      <a:r>
                        <a:rPr lang="hu-HU" sz="1500" dirty="0"/>
                        <a:t>Pricing strategies</a:t>
                      </a:r>
                    </a:p>
                  </a:txBody>
                  <a:tcPr marL="58111" marR="58111" marT="30480" marB="30480" anchor="ctr"/>
                </a:tc>
                <a:tc hMerge="1">
                  <a:txBody>
                    <a:bodyPr/>
                    <a:lstStyle/>
                    <a:p>
                      <a:endParaRPr lang="hu-HU" dirty="0"/>
                    </a:p>
                  </a:txBody>
                  <a:tcPr/>
                </a:tc>
                <a:extLst>
                  <a:ext uri="{0D108BD9-81ED-4DB2-BD59-A6C34878D82A}">
                    <a16:rowId xmlns:a16="http://schemas.microsoft.com/office/drawing/2014/main" val="10000"/>
                  </a:ext>
                </a:extLst>
              </a:tr>
              <a:tr h="604171">
                <a:tc>
                  <a:txBody>
                    <a:bodyPr/>
                    <a:lstStyle/>
                    <a:p>
                      <a:pPr algn="ctr"/>
                      <a:r>
                        <a:rPr lang="hu-HU" sz="1100" b="1" dirty="0"/>
                        <a:t>Fixed pricing</a:t>
                      </a:r>
                    </a:p>
                    <a:p>
                      <a:pPr algn="ctr"/>
                      <a:r>
                        <a:rPr lang="hu-HU" sz="1100" b="1" dirty="0"/>
                        <a:t>Variable but pre-determined </a:t>
                      </a:r>
                      <a:r>
                        <a:rPr lang="hu-HU" sz="1100" b="1" baseline="0" dirty="0"/>
                        <a:t>pricing</a:t>
                      </a:r>
                      <a:endParaRPr lang="hu-HU" sz="1100" b="1" dirty="0"/>
                    </a:p>
                  </a:txBody>
                  <a:tcPr marL="58111" marR="58111" marT="30480" marB="30480" anchor="ctr"/>
                </a:tc>
                <a:tc>
                  <a:txBody>
                    <a:bodyPr/>
                    <a:lstStyle/>
                    <a:p>
                      <a:pPr algn="ctr"/>
                      <a:r>
                        <a:rPr lang="hu-HU" sz="1100" b="1" dirty="0"/>
                        <a:t>Dynamic pricing</a:t>
                      </a:r>
                    </a:p>
                    <a:p>
                      <a:pPr algn="ctr"/>
                      <a:r>
                        <a:rPr lang="hu-HU" sz="1100" b="1" dirty="0"/>
                        <a:t>Price </a:t>
                      </a:r>
                      <a:r>
                        <a:rPr lang="hu-HU" sz="1100" b="1" baseline="0" dirty="0"/>
                        <a:t>depends on market factors, changes continuously</a:t>
                      </a:r>
                      <a:endParaRPr lang="hu-HU" sz="1100" b="1" dirty="0"/>
                    </a:p>
                  </a:txBody>
                  <a:tcPr marL="58111" marR="58111" marT="30480" marB="30480" anchor="ctr"/>
                </a:tc>
                <a:extLst>
                  <a:ext uri="{0D108BD9-81ED-4DB2-BD59-A6C34878D82A}">
                    <a16:rowId xmlns:a16="http://schemas.microsoft.com/office/drawing/2014/main" val="10001"/>
                  </a:ext>
                </a:extLst>
              </a:tr>
              <a:tr h="427955">
                <a:tc>
                  <a:txBody>
                    <a:bodyPr/>
                    <a:lstStyle/>
                    <a:p>
                      <a:pPr algn="ctr"/>
                      <a:r>
                        <a:rPr lang="hu-HU" sz="1200" dirty="0"/>
                        <a:t>List price: fixed price for products and services (value propositions)</a:t>
                      </a:r>
                    </a:p>
                  </a:txBody>
                  <a:tcPr marL="58111" marR="58111" marT="30480" marB="30480"/>
                </a:tc>
                <a:tc>
                  <a:txBody>
                    <a:bodyPr/>
                    <a:lstStyle/>
                    <a:p>
                      <a:pPr algn="ctr"/>
                      <a:r>
                        <a:rPr lang="hu-HU" sz="1200" dirty="0"/>
                        <a:t>Negotiated price: agreed upon by two or more parties</a:t>
                      </a:r>
                    </a:p>
                  </a:txBody>
                  <a:tcPr marL="58111" marR="58111" marT="30480" marB="30480"/>
                </a:tc>
                <a:extLst>
                  <a:ext uri="{0D108BD9-81ED-4DB2-BD59-A6C34878D82A}">
                    <a16:rowId xmlns:a16="http://schemas.microsoft.com/office/drawing/2014/main" val="10002"/>
                  </a:ext>
                </a:extLst>
              </a:tr>
              <a:tr h="975360">
                <a:tc>
                  <a:txBody>
                    <a:bodyPr/>
                    <a:lstStyle/>
                    <a:p>
                      <a:pPr algn="ctr"/>
                      <a:r>
                        <a:rPr lang="hu-HU" sz="1200" dirty="0"/>
                        <a:t>Product-dependent price: The price depends on the quantity/quality of the value proposition’s features</a:t>
                      </a:r>
                    </a:p>
                  </a:txBody>
                  <a:tcPr marL="58111" marR="58111" marT="30480" marB="30480"/>
                </a:tc>
                <a:tc>
                  <a:txBody>
                    <a:bodyPr/>
                    <a:lstStyle/>
                    <a:p>
                      <a:pPr algn="ctr"/>
                      <a:r>
                        <a:rPr lang="hu-HU" sz="1200" dirty="0"/>
                        <a:t>Yield management: </a:t>
                      </a:r>
                      <a:r>
                        <a:rPr lang="hu-HU" sz="1200" baseline="0" dirty="0"/>
                        <a:t>a price determined </a:t>
                      </a:r>
                      <a:r>
                        <a:rPr lang="hu-HU" sz="1200" dirty="0"/>
                        <a:t>by inventory and booking time</a:t>
                      </a:r>
                      <a:r>
                        <a:rPr lang="hu-HU" sz="1200" baseline="0" dirty="0"/>
                        <a:t>, commonly seen for products with a short validity period (airline tickets, hotel rooms, concert tickets)</a:t>
                      </a:r>
                      <a:endParaRPr lang="hu-HU" sz="1200" dirty="0"/>
                    </a:p>
                  </a:txBody>
                  <a:tcPr marL="58111" marR="58111" marT="30480" marB="30480"/>
                </a:tc>
                <a:extLst>
                  <a:ext uri="{0D108BD9-81ED-4DB2-BD59-A6C34878D82A}">
                    <a16:rowId xmlns:a16="http://schemas.microsoft.com/office/drawing/2014/main" val="10003"/>
                  </a:ext>
                </a:extLst>
              </a:tr>
              <a:tr h="427955">
                <a:tc>
                  <a:txBody>
                    <a:bodyPr/>
                    <a:lstStyle/>
                    <a:p>
                      <a:pPr algn="ctr"/>
                      <a:r>
                        <a:rPr lang="hu-HU" sz="1200" dirty="0"/>
                        <a:t>Customer group-dependent pricing: The price depends </a:t>
                      </a:r>
                      <a:r>
                        <a:rPr lang="hu-HU" sz="1200" baseline="0" dirty="0"/>
                        <a:t>on</a:t>
                      </a:r>
                      <a:r>
                        <a:rPr lang="hu-HU" sz="1200" dirty="0"/>
                        <a:t> the type and </a:t>
                      </a:r>
                      <a:r>
                        <a:rPr lang="hu-HU" sz="1200" baseline="0" dirty="0"/>
                        <a:t>characteristics of </a:t>
                      </a:r>
                      <a:r>
                        <a:rPr lang="hu-HU" sz="1200" dirty="0"/>
                        <a:t>the customer group</a:t>
                      </a:r>
                    </a:p>
                  </a:txBody>
                  <a:tcPr marL="58111" marR="58111" marT="30480" marB="30480"/>
                </a:tc>
                <a:tc>
                  <a:txBody>
                    <a:bodyPr/>
                    <a:lstStyle/>
                    <a:p>
                      <a:pPr algn="ctr"/>
                      <a:r>
                        <a:rPr lang="hu-HU" sz="1200" dirty="0"/>
                        <a:t>Real-time market: prices dynamically determined by supply and demand</a:t>
                      </a:r>
                    </a:p>
                  </a:txBody>
                  <a:tcPr marL="58111" marR="58111" marT="30480" marB="30480"/>
                </a:tc>
                <a:extLst>
                  <a:ext uri="{0D108BD9-81ED-4DB2-BD59-A6C34878D82A}">
                    <a16:rowId xmlns:a16="http://schemas.microsoft.com/office/drawing/2014/main" val="10004"/>
                  </a:ext>
                </a:extLst>
              </a:tr>
              <a:tr h="427955">
                <a:tc>
                  <a:txBody>
                    <a:bodyPr/>
                    <a:lstStyle/>
                    <a:p>
                      <a:pPr algn="ctr"/>
                      <a:r>
                        <a:rPr lang="hu-HU" sz="1200" dirty="0"/>
                        <a:t>Quantity-dependent price: The price depends on the quantity purchased</a:t>
                      </a:r>
                    </a:p>
                  </a:txBody>
                  <a:tcPr marL="58111" marR="58111" marT="30480" marB="30480"/>
                </a:tc>
                <a:tc>
                  <a:txBody>
                    <a:bodyPr/>
                    <a:lstStyle/>
                    <a:p>
                      <a:pPr algn="ctr"/>
                      <a:r>
                        <a:rPr lang="hu-HU" sz="1200" dirty="0"/>
                        <a:t>Auction: </a:t>
                      </a:r>
                      <a:r>
                        <a:rPr lang="hu-HU" sz="1200" baseline="0" dirty="0"/>
                        <a:t>the price is determined by </a:t>
                      </a:r>
                      <a:r>
                        <a:rPr lang="hu-HU" sz="1200" dirty="0"/>
                        <a:t>the winning bid generated by bidders</a:t>
                      </a:r>
                      <a:r>
                        <a:rPr lang="hu-HU" sz="1200" baseline="0" dirty="0"/>
                        <a:t>.</a:t>
                      </a:r>
                      <a:endParaRPr lang="hu-HU" sz="1200" dirty="0"/>
                    </a:p>
                  </a:txBody>
                  <a:tcPr marL="58111" marR="58111" marT="30480" marB="30480"/>
                </a:tc>
                <a:extLst>
                  <a:ext uri="{0D108BD9-81ED-4DB2-BD59-A6C34878D82A}">
                    <a16:rowId xmlns:a16="http://schemas.microsoft.com/office/drawing/2014/main" val="10005"/>
                  </a:ext>
                </a:extLst>
              </a:tr>
            </a:tbl>
          </a:graphicData>
        </a:graphic>
      </p:graphicFrame>
      <p:sp>
        <p:nvSpPr>
          <p:cNvPr id="2" name="Google Shape;94;p1">
            <a:extLst>
              <a:ext uri="{FF2B5EF4-FFF2-40B4-BE49-F238E27FC236}">
                <a16:creationId xmlns:a16="http://schemas.microsoft.com/office/drawing/2014/main" id="{A9F12400-7C76-3DA9-C389-98A202C45C5B}"/>
              </a:ext>
            </a:extLst>
          </p:cNvPr>
          <p:cNvSpPr/>
          <p:nvPr/>
        </p:nvSpPr>
        <p:spPr>
          <a:xfrm>
            <a:off x="3908029" y="327188"/>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9">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71350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86360" y="216946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10049" y="280879"/>
            <a:ext cx="5640020"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9. Revenue</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2" name="Szövegdoboz 1">
            <a:extLst>
              <a:ext uri="{FF2B5EF4-FFF2-40B4-BE49-F238E27FC236}">
                <a16:creationId xmlns:a16="http://schemas.microsoft.com/office/drawing/2014/main" id="{7FDBF711-8A84-4AC0-B713-5B533AEA527D}"/>
              </a:ext>
            </a:extLst>
          </p:cNvPr>
          <p:cNvSpPr txBox="1"/>
          <p:nvPr/>
        </p:nvSpPr>
        <p:spPr>
          <a:xfrm>
            <a:off x="586739" y="1107767"/>
            <a:ext cx="11018520" cy="2862900"/>
          </a:xfrm>
          <a:prstGeom prst="rect">
            <a:avLst/>
          </a:prstGeom>
          <a:noFill/>
        </p:spPr>
        <p:txBody>
          <a:bodyPr wrap="square" rtlCol="0">
            <a:spAutoFit/>
          </a:bodyPr>
          <a:lstStyle/>
          <a:p>
            <a:r>
              <a:rPr lang="hu-HU" sz="1867" b="1" dirty="0"/>
              <a:t>A realistic, well-founded, accurate and well-documented revenue plan is attractive and vital...</a:t>
            </a:r>
          </a:p>
          <a:p>
            <a:endParaRPr lang="hu-HU" sz="1867" dirty="0"/>
          </a:p>
          <a:p>
            <a:pPr lvl="1"/>
            <a:r>
              <a:rPr lang="hu-HU" sz="1867" b="1" dirty="0"/>
              <a:t>It is necessary because without it...</a:t>
            </a:r>
          </a:p>
          <a:p>
            <a:pPr lvl="2"/>
            <a:r>
              <a:rPr lang="hu-HU" sz="1867" dirty="0"/>
              <a:t>... we get a false picture of the business’s sustainability,</a:t>
            </a:r>
          </a:p>
          <a:p>
            <a:pPr lvl="2"/>
            <a:r>
              <a:rPr lang="hu-HU" sz="1867" dirty="0"/>
              <a:t>... we cannot convince investors or lenders,</a:t>
            </a:r>
          </a:p>
          <a:p>
            <a:pPr lvl="2"/>
            <a:r>
              <a:rPr lang="hu-HU" sz="1867" dirty="0"/>
              <a:t>... we cannot optimally plan our business model, our work or our financing,</a:t>
            </a:r>
          </a:p>
          <a:p>
            <a:pPr lvl="2"/>
            <a:r>
              <a:rPr lang="hu-HU" sz="1867" dirty="0"/>
              <a:t>... we cannot benchmark, measure or take action,</a:t>
            </a:r>
          </a:p>
          <a:p>
            <a:pPr lvl="2"/>
            <a:r>
              <a:rPr lang="hu-HU" sz="1867" dirty="0"/>
              <a:t>... we cannot motivate the team based on performance.</a:t>
            </a:r>
          </a:p>
          <a:p>
            <a:pPr lvl="1" algn="ctr"/>
            <a:r>
              <a:rPr lang="hu-HU" sz="1867" b="1" dirty="0"/>
              <a:t>Yet, so many revenue plans are unrealistic, unfounded, inaccurate or not convincingly documented!  </a:t>
            </a:r>
          </a:p>
          <a:p>
            <a:endParaRPr lang="hu-HU" sz="1200" dirty="0"/>
          </a:p>
        </p:txBody>
      </p:sp>
      <p:pic>
        <p:nvPicPr>
          <p:cNvPr id="5" name="Picture 4">
            <a:extLst>
              <a:ext uri="{FF2B5EF4-FFF2-40B4-BE49-F238E27FC236}">
                <a16:creationId xmlns:a16="http://schemas.microsoft.com/office/drawing/2014/main" id="{442D9DFB-69CE-F3F2-4196-86E7EC248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3868392"/>
            <a:ext cx="5183349" cy="2913543"/>
          </a:xfrm>
          <a:prstGeom prst="rect">
            <a:avLst/>
          </a:prstGeom>
        </p:spPr>
      </p:pic>
      <p:sp>
        <p:nvSpPr>
          <p:cNvPr id="6" name="Google Shape;94;p1">
            <a:extLst>
              <a:ext uri="{FF2B5EF4-FFF2-40B4-BE49-F238E27FC236}">
                <a16:creationId xmlns:a16="http://schemas.microsoft.com/office/drawing/2014/main" id="{F009CEA3-1A94-A380-8389-92721D8B92E3}"/>
              </a:ext>
            </a:extLst>
          </p:cNvPr>
          <p:cNvSpPr/>
          <p:nvPr/>
        </p:nvSpPr>
        <p:spPr>
          <a:xfrm>
            <a:off x="10009240" y="305491"/>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624391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u-HU" sz="3200" b="1" dirty="0">
                <a:solidFill>
                  <a:schemeClr val="accent3">
                    <a:lumMod val="50000"/>
                  </a:schemeClr>
                </a:solidFill>
              </a:rPr>
              <a:t>9. Revenue: the importance of pricing</a:t>
            </a:r>
          </a:p>
        </p:txBody>
      </p:sp>
      <p:sp>
        <p:nvSpPr>
          <p:cNvPr id="4" name="Google Shape;157;p5">
            <a:extLst>
              <a:ext uri="{FF2B5EF4-FFF2-40B4-BE49-F238E27FC236}">
                <a16:creationId xmlns:a16="http://schemas.microsoft.com/office/drawing/2014/main" id="{6E8992B0-4562-478B-81BD-8A55CCAF92D7}"/>
              </a:ext>
            </a:extLst>
          </p:cNvPr>
          <p:cNvSpPr/>
          <p:nvPr/>
        </p:nvSpPr>
        <p:spPr>
          <a:xfrm>
            <a:off x="9842728" y="1"/>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5" name="Google Shape;160;p5">
            <a:extLst>
              <a:ext uri="{FF2B5EF4-FFF2-40B4-BE49-F238E27FC236}">
                <a16:creationId xmlns:a16="http://schemas.microsoft.com/office/drawing/2014/main" id="{E38140A1-18F1-412F-B3D7-81B1BF446494}"/>
              </a:ext>
            </a:extLst>
          </p:cNvPr>
          <p:cNvSpPr/>
          <p:nvPr/>
        </p:nvSpPr>
        <p:spPr>
          <a:xfrm>
            <a:off x="9188666" y="12700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9" name="Google Shape;118;p3">
            <a:extLst>
              <a:ext uri="{FF2B5EF4-FFF2-40B4-BE49-F238E27FC236}">
                <a16:creationId xmlns:a16="http://schemas.microsoft.com/office/drawing/2014/main" id="{2E72CF91-83BD-4F41-AABC-1F7E28F83104}"/>
              </a:ext>
            </a:extLst>
          </p:cNvPr>
          <p:cNvSpPr/>
          <p:nvPr/>
        </p:nvSpPr>
        <p:spPr>
          <a:xfrm>
            <a:off x="0" y="5470411"/>
            <a:ext cx="12192000" cy="1387589"/>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4">
              <a:alphaModFix/>
            </a:blip>
            <a:stretch>
              <a:fillRect t="-91868" b="-360191"/>
            </a:stretch>
          </a:blipFill>
          <a:ln>
            <a:noFill/>
          </a:ln>
        </p:spPr>
        <p:txBody>
          <a:bodyPr/>
          <a:lstStyle/>
          <a:p>
            <a:endParaRPr lang="hu-HU" sz="1200" dirty="0"/>
          </a:p>
        </p:txBody>
      </p:sp>
      <p:sp>
        <p:nvSpPr>
          <p:cNvPr id="6" name="Google Shape;94;p1">
            <a:extLst>
              <a:ext uri="{FF2B5EF4-FFF2-40B4-BE49-F238E27FC236}">
                <a16:creationId xmlns:a16="http://schemas.microsoft.com/office/drawing/2014/main" id="{AB4A4FCA-7850-F8BD-C8A5-39D82DC48761}"/>
              </a:ext>
            </a:extLst>
          </p:cNvPr>
          <p:cNvSpPr/>
          <p:nvPr/>
        </p:nvSpPr>
        <p:spPr>
          <a:xfrm>
            <a:off x="9909096" y="5760045"/>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10" name="Picture 9">
            <a:extLst>
              <a:ext uri="{FF2B5EF4-FFF2-40B4-BE49-F238E27FC236}">
                <a16:creationId xmlns:a16="http://schemas.microsoft.com/office/drawing/2014/main" id="{2BB88CF9-3CE9-758C-71B9-57D6984BDD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589" y="1550097"/>
            <a:ext cx="9359426" cy="3920314"/>
          </a:xfrm>
          <a:prstGeom prst="rect">
            <a:avLst/>
          </a:prstGeom>
        </p:spPr>
      </p:pic>
    </p:spTree>
    <p:extLst>
      <p:ext uri="{BB962C8B-B14F-4D97-AF65-F5344CB8AC3E}">
        <p14:creationId xmlns:p14="http://schemas.microsoft.com/office/powerpoint/2010/main" val="2686674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7" name="Google Shape;157;p5"/>
          <p:cNvSpPr/>
          <p:nvPr/>
        </p:nvSpPr>
        <p:spPr>
          <a:xfrm>
            <a:off x="685800" y="-127000"/>
            <a:ext cx="2349272" cy="1349127"/>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sp>
        <p:nvSpPr>
          <p:cNvPr id="160" name="Google Shape;160;p5"/>
          <p:cNvSpPr/>
          <p:nvPr/>
        </p:nvSpPr>
        <p:spPr>
          <a:xfrm>
            <a:off x="31738" y="1"/>
            <a:ext cx="1828698" cy="176563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3">
              <a:alphaModFix/>
            </a:blip>
            <a:stretch>
              <a:fillRect/>
            </a:stretch>
          </a:blipFill>
          <a:ln>
            <a:noFill/>
          </a:ln>
        </p:spPr>
      </p:sp>
      <p:sp>
        <p:nvSpPr>
          <p:cNvPr id="161" name="Google Shape;161;p5"/>
          <p:cNvSpPr txBox="1"/>
          <p:nvPr/>
        </p:nvSpPr>
        <p:spPr>
          <a:xfrm>
            <a:off x="1462982" y="1599953"/>
            <a:ext cx="8986223" cy="467820"/>
          </a:xfrm>
          <a:prstGeom prst="rect">
            <a:avLst/>
          </a:prstGeom>
          <a:noFill/>
          <a:ln>
            <a:noFill/>
          </a:ln>
        </p:spPr>
        <p:txBody>
          <a:bodyPr spcFirstLastPara="1" wrap="square" lIns="0" tIns="0" rIns="0" bIns="0" anchor="t" anchorCtr="0">
            <a:spAutoFit/>
          </a:bodyPr>
          <a:lstStyle/>
          <a:p>
            <a:pPr>
              <a:lnSpc>
                <a:spcPct val="95000"/>
              </a:lnSpc>
            </a:pPr>
            <a:r>
              <a:rPr lang="hu-HU" sz="3200" b="1" dirty="0">
                <a:solidFill>
                  <a:srgbClr val="141414"/>
                </a:solidFill>
                <a:latin typeface="Nunito Sans Black"/>
                <a:ea typeface="Nunito Sans Black"/>
                <a:cs typeface="Nunito Sans Black"/>
                <a:sym typeface="Nunito Sans Black"/>
              </a:rPr>
              <a:t>9. Revenue: pricing strategies</a:t>
            </a:r>
            <a:endParaRPr sz="3200" dirty="0"/>
          </a:p>
        </p:txBody>
      </p:sp>
      <p:sp>
        <p:nvSpPr>
          <p:cNvPr id="162" name="Google Shape;162;p5"/>
          <p:cNvSpPr txBox="1"/>
          <p:nvPr/>
        </p:nvSpPr>
        <p:spPr>
          <a:xfrm>
            <a:off x="254919" y="3381239"/>
            <a:ext cx="4638040" cy="526298"/>
          </a:xfrm>
          <a:prstGeom prst="rect">
            <a:avLst/>
          </a:prstGeom>
          <a:noFill/>
          <a:ln>
            <a:noFill/>
          </a:ln>
        </p:spPr>
        <p:txBody>
          <a:bodyPr spcFirstLastPara="1" wrap="square" lIns="0" tIns="0" rIns="0" bIns="0" anchor="t" anchorCtr="0">
            <a:spAutoFit/>
          </a:bodyPr>
          <a:lstStyle/>
          <a:p>
            <a:pPr>
              <a:lnSpc>
                <a:spcPct val="94972"/>
              </a:lnSpc>
            </a:pPr>
            <a:endParaRPr lang="hu-HU" sz="2400" b="1" dirty="0">
              <a:solidFill>
                <a:srgbClr val="487307"/>
              </a:solidFill>
              <a:latin typeface="Nunito Sans"/>
              <a:sym typeface="Nunito Sans"/>
            </a:endParaRPr>
          </a:p>
          <a:p>
            <a:pPr>
              <a:lnSpc>
                <a:spcPct val="94972"/>
              </a:lnSpc>
            </a:pPr>
            <a:endParaRPr sz="1200" dirty="0"/>
          </a:p>
        </p:txBody>
      </p:sp>
      <p:sp>
        <p:nvSpPr>
          <p:cNvPr id="2" name="Google Shape;94;p1">
            <a:extLst>
              <a:ext uri="{FF2B5EF4-FFF2-40B4-BE49-F238E27FC236}">
                <a16:creationId xmlns:a16="http://schemas.microsoft.com/office/drawing/2014/main" id="{A72FB98B-60C4-0445-44BF-EE81C29F1C5B}"/>
              </a:ext>
            </a:extLst>
          </p:cNvPr>
          <p:cNvSpPr/>
          <p:nvPr/>
        </p:nvSpPr>
        <p:spPr>
          <a:xfrm>
            <a:off x="3392130" y="286487"/>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4">
              <a:alphaModFix/>
              <a:extLst>
                <a:ext uri="{28A0092B-C50C-407E-A947-70E740481C1C}">
                  <a14:useLocalDpi xmlns:a14="http://schemas.microsoft.com/office/drawing/2010/main" val="0"/>
                </a:ext>
              </a:extLst>
            </a:blip>
            <a:stretch>
              <a:fillRect/>
            </a:stretch>
          </a:blipFill>
          <a:ln>
            <a:noFill/>
          </a:ln>
        </p:spPr>
      </p:sp>
      <p:pic>
        <p:nvPicPr>
          <p:cNvPr id="4" name="Picture 3">
            <a:extLst>
              <a:ext uri="{FF2B5EF4-FFF2-40B4-BE49-F238E27FC236}">
                <a16:creationId xmlns:a16="http://schemas.microsoft.com/office/drawing/2014/main" id="{BB01F8F0-58A6-2E94-FAF9-5E128F67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435" y="2143466"/>
            <a:ext cx="7932493" cy="4690014"/>
          </a:xfrm>
          <a:prstGeom prst="rect">
            <a:avLst/>
          </a:prstGeom>
        </p:spPr>
      </p:pic>
    </p:spTree>
    <p:extLst>
      <p:ext uri="{BB962C8B-B14F-4D97-AF65-F5344CB8AC3E}">
        <p14:creationId xmlns:p14="http://schemas.microsoft.com/office/powerpoint/2010/main" val="266395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1" name="Google Shape;141;p4"/>
          <p:cNvSpPr/>
          <p:nvPr/>
        </p:nvSpPr>
        <p:spPr>
          <a:xfrm>
            <a:off x="505135" y="257209"/>
            <a:ext cx="3122656" cy="3667878"/>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4517090" y="1069103"/>
            <a:ext cx="6606641" cy="779829"/>
          </a:xfrm>
          <a:prstGeom prst="rect">
            <a:avLst/>
          </a:prstGeom>
          <a:noFill/>
          <a:ln>
            <a:noFill/>
          </a:ln>
        </p:spPr>
        <p:txBody>
          <a:bodyPr spcFirstLastPara="1" wrap="square" lIns="0" tIns="0" rIns="0" bIns="0" anchor="t" anchorCtr="0">
            <a:spAutoFit/>
          </a:bodyPr>
          <a:lstStyle/>
          <a:p>
            <a:pPr>
              <a:lnSpc>
                <a:spcPct val="95000"/>
              </a:lnSpc>
            </a:pPr>
            <a:r>
              <a:rPr lang="hu-HU" sz="5334" b="1" dirty="0">
                <a:solidFill>
                  <a:srgbClr val="141414"/>
                </a:solidFill>
                <a:latin typeface="Nunito Sans"/>
                <a:ea typeface="Nunito Sans"/>
                <a:cs typeface="Nunito Sans"/>
                <a:sym typeface="Nunito Sans"/>
              </a:rPr>
              <a:t>The silly (?) cow</a:t>
            </a:r>
            <a:endParaRPr sz="1200" dirty="0"/>
          </a:p>
        </p:txBody>
      </p:sp>
      <p:sp>
        <p:nvSpPr>
          <p:cNvPr id="143" name="Google Shape;143;p4"/>
          <p:cNvSpPr txBox="1"/>
          <p:nvPr/>
        </p:nvSpPr>
        <p:spPr>
          <a:xfrm>
            <a:off x="4517090" y="1858231"/>
            <a:ext cx="4235721" cy="350865"/>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Developing an innovative idea</a:t>
            </a:r>
            <a:endParaRPr sz="1200" dirty="0"/>
          </a:p>
        </p:txBody>
      </p:sp>
      <p:sp>
        <p:nvSpPr>
          <p:cNvPr id="144" name="Google Shape;144;p4"/>
          <p:cNvSpPr txBox="1"/>
          <p:nvPr/>
        </p:nvSpPr>
        <p:spPr>
          <a:xfrm>
            <a:off x="6319520" y="2728790"/>
            <a:ext cx="5714219" cy="2327817"/>
          </a:xfrm>
          <a:prstGeom prst="rect">
            <a:avLst/>
          </a:prstGeom>
          <a:noFill/>
          <a:ln>
            <a:noFill/>
          </a:ln>
        </p:spPr>
        <p:txBody>
          <a:bodyPr spcFirstLastPara="1" wrap="square" lIns="0" tIns="0" rIns="0" bIns="0" anchor="t" anchorCtr="0">
            <a:spAutoFit/>
          </a:bodyPr>
          <a:lstStyle/>
          <a:p>
            <a:pPr>
              <a:spcAft>
                <a:spcPts val="400"/>
              </a:spcAft>
            </a:pPr>
            <a:r>
              <a:rPr lang="hu-HU" sz="1867" dirty="0"/>
              <a:t>We are familiar with some of the cows’ characteristics…     but others have remained hidden from us until now</a:t>
            </a:r>
            <a:r>
              <a:rPr lang="hu-HU" sz="1867" dirty="0">
                <a:sym typeface="Wingdings" panose="05000000000000000000" pitchFamily="2" charset="2"/>
              </a:rPr>
              <a:t> </a:t>
            </a:r>
          </a:p>
          <a:p>
            <a:pPr>
              <a:spcAft>
                <a:spcPts val="400"/>
              </a:spcAft>
            </a:pPr>
            <a:endParaRPr lang="hu-HU" sz="1867" dirty="0">
              <a:sym typeface="Wingdings" panose="05000000000000000000" pitchFamily="2" charset="2"/>
            </a:endParaRPr>
          </a:p>
          <a:p>
            <a:pPr>
              <a:spcAft>
                <a:spcPts val="400"/>
              </a:spcAft>
            </a:pPr>
            <a:endParaRPr lang="hu-HU" sz="1867" dirty="0">
              <a:sym typeface="Wingdings" panose="05000000000000000000" pitchFamily="2" charset="2"/>
            </a:endParaRPr>
          </a:p>
          <a:p>
            <a:pPr lvl="4">
              <a:spcAft>
                <a:spcPts val="400"/>
              </a:spcAft>
            </a:pPr>
            <a:r>
              <a:rPr lang="hu-HU" sz="1867" dirty="0">
                <a:sym typeface="Wingdings" panose="05000000000000000000" pitchFamily="2" charset="2"/>
              </a:rPr>
              <a:t>Let’s see what innovative business opportunities these animals might hold! </a:t>
            </a:r>
            <a:endParaRPr lang="hu-HU" sz="1867" dirty="0"/>
          </a:p>
          <a:p>
            <a:pPr>
              <a:lnSpc>
                <a:spcPct val="151010"/>
              </a:lnSpc>
            </a:pPr>
            <a:endParaRPr sz="1716" dirty="0">
              <a:solidFill>
                <a:srgbClr val="141414"/>
              </a:solidFill>
              <a:latin typeface="Arial"/>
              <a:ea typeface="Arial"/>
              <a:cs typeface="Arial"/>
              <a:sym typeface="Arial"/>
            </a:endParaRPr>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5518141" y="5685845"/>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13" name="Picture 3">
            <a:extLst>
              <a:ext uri="{FF2B5EF4-FFF2-40B4-BE49-F238E27FC236}">
                <a16:creationId xmlns:a16="http://schemas.microsoft.com/office/drawing/2014/main" id="{7F05EE72-4006-49B7-8908-0E957B61B1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981"/>
          <a:stretch/>
        </p:blipFill>
        <p:spPr bwMode="auto">
          <a:xfrm>
            <a:off x="469044" y="1191202"/>
            <a:ext cx="3194839" cy="203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Kép 1">
            <a:extLst>
              <a:ext uri="{FF2B5EF4-FFF2-40B4-BE49-F238E27FC236}">
                <a16:creationId xmlns:a16="http://schemas.microsoft.com/office/drawing/2014/main" id="{93DA5322-EA85-4924-9664-C3CBE1364211}"/>
              </a:ext>
            </a:extLst>
          </p:cNvPr>
          <p:cNvPicPr>
            <a:picLocks noChangeAspect="1"/>
          </p:cNvPicPr>
          <p:nvPr/>
        </p:nvPicPr>
        <p:blipFill>
          <a:blip r:embed="rId5"/>
          <a:stretch>
            <a:fillRect/>
          </a:stretch>
        </p:blipFill>
        <p:spPr>
          <a:xfrm>
            <a:off x="1698208" y="4376481"/>
            <a:ext cx="2737232" cy="2127547"/>
          </a:xfrm>
          <a:prstGeom prst="rect">
            <a:avLst/>
          </a:prstGeom>
        </p:spPr>
      </p:pic>
      <p:sp>
        <p:nvSpPr>
          <p:cNvPr id="3" name="Google Shape;94;p1">
            <a:extLst>
              <a:ext uri="{FF2B5EF4-FFF2-40B4-BE49-F238E27FC236}">
                <a16:creationId xmlns:a16="http://schemas.microsoft.com/office/drawing/2014/main" id="{28130D05-97E1-A46B-55FF-1796BD2DE847}"/>
              </a:ext>
            </a:extLst>
          </p:cNvPr>
          <p:cNvSpPr/>
          <p:nvPr/>
        </p:nvSpPr>
        <p:spPr>
          <a:xfrm>
            <a:off x="9849465" y="141828"/>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6">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401250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659788" y="415401"/>
            <a:ext cx="9114132"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Market insight – trends, growing needs </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graphicFrame>
        <p:nvGraphicFramePr>
          <p:cNvPr id="3" name="Diagram 2">
            <a:extLst>
              <a:ext uri="{FF2B5EF4-FFF2-40B4-BE49-F238E27FC236}">
                <a16:creationId xmlns:a16="http://schemas.microsoft.com/office/drawing/2014/main" id="{AEC158D9-F5D9-4844-9156-FA6C8B0FFAB7}"/>
              </a:ext>
            </a:extLst>
          </p:cNvPr>
          <p:cNvGraphicFramePr/>
          <p:nvPr/>
        </p:nvGraphicFramePr>
        <p:xfrm>
          <a:off x="385989" y="854396"/>
          <a:ext cx="7741899" cy="4543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bbanás: 14 ágú 3">
            <a:extLst>
              <a:ext uri="{FF2B5EF4-FFF2-40B4-BE49-F238E27FC236}">
                <a16:creationId xmlns:a16="http://schemas.microsoft.com/office/drawing/2014/main" id="{8AE65F62-E2B2-4F6F-B8C6-CA5F5FE60376}"/>
              </a:ext>
            </a:extLst>
          </p:cNvPr>
          <p:cNvSpPr/>
          <p:nvPr/>
        </p:nvSpPr>
        <p:spPr>
          <a:xfrm>
            <a:off x="6624321" y="3525520"/>
            <a:ext cx="5445759" cy="313029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333" dirty="0"/>
              <a:t>How can these challenges be addressed in the familiar BMC areas, and how </a:t>
            </a:r>
            <a:r>
              <a:rPr lang="hu-HU" sz="1333" dirty="0" err="1"/>
              <a:t>can </a:t>
            </a:r>
            <a:r>
              <a:rPr lang="hu-HU" sz="1333" dirty="0"/>
              <a:t>these opportunities </a:t>
            </a:r>
            <a:r>
              <a:rPr lang="hu-HU" sz="1333" dirty="0" err="1"/>
              <a:t>be </a:t>
            </a:r>
            <a:r>
              <a:rPr lang="hu-HU" sz="1333" dirty="0"/>
              <a:t>capitalised on? What response can we offer to them?</a:t>
            </a:r>
          </a:p>
        </p:txBody>
      </p:sp>
      <p:sp>
        <p:nvSpPr>
          <p:cNvPr id="2" name="Google Shape;94;p1">
            <a:extLst>
              <a:ext uri="{FF2B5EF4-FFF2-40B4-BE49-F238E27FC236}">
                <a16:creationId xmlns:a16="http://schemas.microsoft.com/office/drawing/2014/main" id="{7F323C9D-A9C8-12CA-9739-8B5E41C87EE3}"/>
              </a:ext>
            </a:extLst>
          </p:cNvPr>
          <p:cNvSpPr/>
          <p:nvPr/>
        </p:nvSpPr>
        <p:spPr>
          <a:xfrm>
            <a:off x="9969911" y="294992"/>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9">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722634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659788" y="415401"/>
            <a:ext cx="9114132" cy="428772"/>
          </a:xfrm>
          <a:prstGeom prst="rect">
            <a:avLst/>
          </a:prstGeom>
          <a:noFill/>
          <a:ln>
            <a:noFill/>
          </a:ln>
        </p:spPr>
        <p:txBody>
          <a:bodyPr spcFirstLastPara="1" wrap="square" lIns="0" tIns="0" rIns="0" bIns="0" anchor="t" anchorCtr="0">
            <a:spAutoFit/>
          </a:bodyPr>
          <a:lstStyle/>
          <a:p>
            <a:pPr>
              <a:lnSpc>
                <a:spcPct val="95000"/>
              </a:lnSpc>
            </a:pPr>
            <a:r>
              <a:rPr lang="hu-HU" sz="2933" b="1" dirty="0">
                <a:solidFill>
                  <a:srgbClr val="141414"/>
                </a:solidFill>
                <a:latin typeface="Nunito Sans"/>
                <a:ea typeface="Nunito Sans"/>
                <a:cs typeface="Nunito Sans"/>
                <a:sym typeface="Nunito Sans"/>
              </a:rPr>
              <a:t>Case study: </a:t>
            </a:r>
            <a:endParaRPr sz="2933" dirty="0"/>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pic>
        <p:nvPicPr>
          <p:cNvPr id="9" name="Kép 8">
            <a:extLst>
              <a:ext uri="{FF2B5EF4-FFF2-40B4-BE49-F238E27FC236}">
                <a16:creationId xmlns:a16="http://schemas.microsoft.com/office/drawing/2014/main" id="{D2E59EB3-B78A-4489-B10C-7D0FF11BC9CC}"/>
              </a:ext>
            </a:extLst>
          </p:cNvPr>
          <p:cNvPicPr>
            <a:picLocks noChangeAspect="1"/>
          </p:cNvPicPr>
          <p:nvPr/>
        </p:nvPicPr>
        <p:blipFill>
          <a:blip r:embed="rId4"/>
          <a:stretch>
            <a:fillRect/>
          </a:stretch>
        </p:blipFill>
        <p:spPr>
          <a:xfrm>
            <a:off x="5225294" y="1422575"/>
            <a:ext cx="6966706" cy="3684471"/>
          </a:xfrm>
          <a:prstGeom prst="rect">
            <a:avLst/>
          </a:prstGeom>
        </p:spPr>
      </p:pic>
      <p:pic>
        <p:nvPicPr>
          <p:cNvPr id="2" name="Kép 1">
            <a:extLst>
              <a:ext uri="{FF2B5EF4-FFF2-40B4-BE49-F238E27FC236}">
                <a16:creationId xmlns:a16="http://schemas.microsoft.com/office/drawing/2014/main" id="{9CE1D97C-563C-44EE-A6E4-1C90B1D3D36F}"/>
              </a:ext>
            </a:extLst>
          </p:cNvPr>
          <p:cNvPicPr>
            <a:picLocks noChangeAspect="1"/>
          </p:cNvPicPr>
          <p:nvPr/>
        </p:nvPicPr>
        <p:blipFill>
          <a:blip r:embed="rId5"/>
          <a:stretch>
            <a:fillRect/>
          </a:stretch>
        </p:blipFill>
        <p:spPr>
          <a:xfrm>
            <a:off x="278029" y="3209739"/>
            <a:ext cx="6020640" cy="3353268"/>
          </a:xfrm>
          <a:prstGeom prst="rect">
            <a:avLst/>
          </a:prstGeom>
        </p:spPr>
      </p:pic>
      <p:sp>
        <p:nvSpPr>
          <p:cNvPr id="5" name="Szövegdoboz 4">
            <a:extLst>
              <a:ext uri="{FF2B5EF4-FFF2-40B4-BE49-F238E27FC236}">
                <a16:creationId xmlns:a16="http://schemas.microsoft.com/office/drawing/2014/main" id="{39158AF0-AACC-486F-BFF1-0A852F7B3B17}"/>
              </a:ext>
            </a:extLst>
          </p:cNvPr>
          <p:cNvSpPr txBox="1"/>
          <p:nvPr/>
        </p:nvSpPr>
        <p:spPr>
          <a:xfrm>
            <a:off x="7202845" y="5679758"/>
            <a:ext cx="4595185" cy="830997"/>
          </a:xfrm>
          <a:prstGeom prst="rect">
            <a:avLst/>
          </a:prstGeom>
          <a:noFill/>
        </p:spPr>
        <p:txBody>
          <a:bodyPr wrap="square" rtlCol="0">
            <a:spAutoFit/>
          </a:bodyPr>
          <a:lstStyle/>
          <a:p>
            <a:r>
              <a:rPr lang="hu-HU" sz="1200" dirty="0"/>
              <a:t>Source: Dr Tibor Csizmadia, Adrienn Dékány Let’s get started! Through agricultural fodder production and high-quality </a:t>
            </a:r>
            <a:r>
              <a:rPr lang="hu-HU" sz="1200" dirty="0" err="1"/>
              <a:t>beef </a:t>
            </a:r>
            <a:r>
              <a:rPr lang="hu-HU" sz="1200" dirty="0"/>
              <a:t>cattle farming, an excellent </a:t>
            </a:r>
            <a:r>
              <a:rPr lang="hu-HU" sz="1200" dirty="0" err="1"/>
              <a:t>Angus </a:t>
            </a:r>
            <a:r>
              <a:rPr lang="hu-HU" sz="1200" dirty="0"/>
              <a:t>steak ends up on the table!</a:t>
            </a:r>
          </a:p>
        </p:txBody>
      </p:sp>
      <p:pic>
        <p:nvPicPr>
          <p:cNvPr id="8" name="Kép 7">
            <a:extLst>
              <a:ext uri="{FF2B5EF4-FFF2-40B4-BE49-F238E27FC236}">
                <a16:creationId xmlns:a16="http://schemas.microsoft.com/office/drawing/2014/main" id="{83DED0BE-D4E0-4BA5-8A3D-DB29B8FE316B}"/>
              </a:ext>
            </a:extLst>
          </p:cNvPr>
          <p:cNvPicPr>
            <a:picLocks noChangeAspect="1"/>
          </p:cNvPicPr>
          <p:nvPr/>
        </p:nvPicPr>
        <p:blipFill>
          <a:blip r:embed="rId6"/>
          <a:stretch>
            <a:fillRect/>
          </a:stretch>
        </p:blipFill>
        <p:spPr>
          <a:xfrm>
            <a:off x="1625600" y="1026213"/>
            <a:ext cx="1981200" cy="1981200"/>
          </a:xfrm>
          <a:prstGeom prst="rect">
            <a:avLst/>
          </a:prstGeom>
        </p:spPr>
      </p:pic>
      <p:sp>
        <p:nvSpPr>
          <p:cNvPr id="3" name="Google Shape;94;p1">
            <a:extLst>
              <a:ext uri="{FF2B5EF4-FFF2-40B4-BE49-F238E27FC236}">
                <a16:creationId xmlns:a16="http://schemas.microsoft.com/office/drawing/2014/main" id="{16A80C6A-3C1C-FEDD-25D5-AC87BCB9D8B3}"/>
              </a:ext>
            </a:extLst>
          </p:cNvPr>
          <p:cNvSpPr/>
          <p:nvPr/>
        </p:nvSpPr>
        <p:spPr>
          <a:xfrm>
            <a:off x="10097730" y="407817"/>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41970085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1289806"/>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2" name="Szövegdoboz 1">
            <a:extLst>
              <a:ext uri="{FF2B5EF4-FFF2-40B4-BE49-F238E27FC236}">
                <a16:creationId xmlns:a16="http://schemas.microsoft.com/office/drawing/2014/main" id="{07ACA6EE-7B1D-4080-9B7C-8C8760D901D2}"/>
              </a:ext>
            </a:extLst>
          </p:cNvPr>
          <p:cNvSpPr txBox="1"/>
          <p:nvPr/>
        </p:nvSpPr>
        <p:spPr>
          <a:xfrm>
            <a:off x="3454400" y="213360"/>
            <a:ext cx="5636405" cy="74879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hu-HU" sz="2133" b="1" dirty="0"/>
              <a:t>Business Model Canvas (BMC): a model to help with essential decisions </a:t>
            </a:r>
          </a:p>
        </p:txBody>
      </p:sp>
      <p:sp>
        <p:nvSpPr>
          <p:cNvPr id="3" name="Ellipszis 2">
            <a:extLst>
              <a:ext uri="{FF2B5EF4-FFF2-40B4-BE49-F238E27FC236}">
                <a16:creationId xmlns:a16="http://schemas.microsoft.com/office/drawing/2014/main" id="{83F49BA3-D41C-4847-9659-6BA9CAB8711E}"/>
              </a:ext>
            </a:extLst>
          </p:cNvPr>
          <p:cNvSpPr/>
          <p:nvPr/>
        </p:nvSpPr>
        <p:spPr>
          <a:xfrm>
            <a:off x="9502140" y="4473508"/>
            <a:ext cx="2346960" cy="169363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hu-HU" sz="1600" dirty="0">
                <a:solidFill>
                  <a:schemeClr val="bg1"/>
                </a:solidFill>
              </a:rPr>
              <a:t>BMC-based introduction </a:t>
            </a:r>
          </a:p>
        </p:txBody>
      </p:sp>
      <p:sp>
        <p:nvSpPr>
          <p:cNvPr id="4" name="Téglalap 3">
            <a:extLst>
              <a:ext uri="{FF2B5EF4-FFF2-40B4-BE49-F238E27FC236}">
                <a16:creationId xmlns:a16="http://schemas.microsoft.com/office/drawing/2014/main" id="{29181445-FD99-4440-A26A-56569D0B3DFC}"/>
              </a:ext>
            </a:extLst>
          </p:cNvPr>
          <p:cNvSpPr/>
          <p:nvPr/>
        </p:nvSpPr>
        <p:spPr>
          <a:xfrm>
            <a:off x="6017880" y="3326408"/>
            <a:ext cx="219932" cy="276999"/>
          </a:xfrm>
          <a:prstGeom prst="rect">
            <a:avLst/>
          </a:prstGeom>
        </p:spPr>
        <p:txBody>
          <a:bodyPr wrap="none">
            <a:spAutoFit/>
          </a:bodyPr>
          <a:lstStyle/>
          <a:p>
            <a:r>
              <a:rPr lang="hu-HU" sz="1200" dirty="0"/>
              <a:t> </a:t>
            </a:r>
          </a:p>
        </p:txBody>
      </p:sp>
      <p:sp>
        <p:nvSpPr>
          <p:cNvPr id="5" name="Téglalap 4">
            <a:extLst>
              <a:ext uri="{FF2B5EF4-FFF2-40B4-BE49-F238E27FC236}">
                <a16:creationId xmlns:a16="http://schemas.microsoft.com/office/drawing/2014/main" id="{F3D68D62-B62A-4D00-B074-80F5CFF19DBE}"/>
              </a:ext>
            </a:extLst>
          </p:cNvPr>
          <p:cNvSpPr/>
          <p:nvPr/>
        </p:nvSpPr>
        <p:spPr>
          <a:xfrm>
            <a:off x="6017880" y="3326408"/>
            <a:ext cx="219932" cy="276999"/>
          </a:xfrm>
          <a:prstGeom prst="rect">
            <a:avLst/>
          </a:prstGeom>
        </p:spPr>
        <p:txBody>
          <a:bodyPr wrap="none">
            <a:spAutoFit/>
          </a:bodyPr>
          <a:lstStyle/>
          <a:p>
            <a:r>
              <a:rPr lang="hu-HU" sz="1200" dirty="0"/>
              <a:t> </a:t>
            </a:r>
          </a:p>
        </p:txBody>
      </p:sp>
      <p:sp>
        <p:nvSpPr>
          <p:cNvPr id="6" name="Szövegdoboz 5">
            <a:extLst>
              <a:ext uri="{FF2B5EF4-FFF2-40B4-BE49-F238E27FC236}">
                <a16:creationId xmlns:a16="http://schemas.microsoft.com/office/drawing/2014/main" id="{15192175-8F40-4A52-B6DD-A016EF34B1A3}"/>
              </a:ext>
            </a:extLst>
          </p:cNvPr>
          <p:cNvSpPr txBox="1"/>
          <p:nvPr/>
        </p:nvSpPr>
        <p:spPr>
          <a:xfrm>
            <a:off x="6174120" y="1605280"/>
            <a:ext cx="3111245" cy="34163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190510" indent="-190510">
              <a:buFont typeface="Arial" panose="020B0604020202020204" pitchFamily="34" charset="0"/>
              <a:buChar char="•"/>
            </a:pPr>
            <a:r>
              <a:rPr lang="hu-HU" sz="1200" dirty="0"/>
              <a:t>Who are you? </a:t>
            </a:r>
          </a:p>
          <a:p>
            <a:pPr marL="190510" indent="-190510">
              <a:buFont typeface="Arial" panose="020B0604020202020204" pitchFamily="34" charset="0"/>
              <a:buChar char="•"/>
            </a:pPr>
            <a:r>
              <a:rPr lang="hu-HU" sz="1200" dirty="0"/>
              <a:t>Who are your potential customers? What characteristics </a:t>
            </a:r>
            <a:r>
              <a:rPr lang="hu-HU" sz="1200" dirty="0" err="1"/>
              <a:t>define </a:t>
            </a:r>
            <a:r>
              <a:rPr lang="hu-HU" sz="1200" dirty="0"/>
              <a:t>them?</a:t>
            </a:r>
          </a:p>
          <a:p>
            <a:pPr marL="190510" indent="-190510">
              <a:buFont typeface="Arial" panose="020B0604020202020204" pitchFamily="34" charset="0"/>
              <a:buChar char="•"/>
            </a:pPr>
            <a:r>
              <a:rPr lang="hu-HU" sz="1200" dirty="0"/>
              <a:t>What value proposition do you offer in the market? </a:t>
            </a:r>
          </a:p>
          <a:p>
            <a:pPr marL="190510" indent="-190510">
              <a:buFont typeface="Arial" panose="020B0604020202020204" pitchFamily="34" charset="0"/>
              <a:buChar char="•"/>
            </a:pPr>
            <a:r>
              <a:rPr lang="hu-HU" sz="1200" dirty="0"/>
              <a:t>What are your most important substitute products? </a:t>
            </a:r>
          </a:p>
          <a:p>
            <a:pPr marL="190510" indent="-190510">
              <a:buFont typeface="Arial" panose="020B0604020202020204" pitchFamily="34" charset="0"/>
              <a:buChar char="•"/>
            </a:pPr>
            <a:r>
              <a:rPr lang="hu-HU" sz="1200" dirty="0"/>
              <a:t>What types of customer relationships do you maintain, and through which channels? </a:t>
            </a:r>
          </a:p>
          <a:p>
            <a:pPr marL="190510" indent="-190510">
              <a:buFont typeface="Arial" panose="020B0604020202020204" pitchFamily="34" charset="0"/>
              <a:buChar char="•"/>
            </a:pPr>
            <a:r>
              <a:rPr lang="hu-HU" sz="1200" dirty="0"/>
              <a:t>What are your key activities and resources that you rely on during operations? </a:t>
            </a:r>
          </a:p>
          <a:p>
            <a:pPr marL="190510" indent="-190510">
              <a:buFont typeface="Arial" panose="020B0604020202020204" pitchFamily="34" charset="0"/>
              <a:buChar char="•"/>
            </a:pPr>
            <a:r>
              <a:rPr lang="hu-HU" sz="1200" dirty="0"/>
              <a:t>Who are your key partners? Who are your main competitors? </a:t>
            </a:r>
          </a:p>
          <a:p>
            <a:pPr marL="190510" indent="-190510">
              <a:buFont typeface="Arial" panose="020B0604020202020204" pitchFamily="34" charset="0"/>
              <a:buChar char="•"/>
            </a:pPr>
            <a:r>
              <a:rPr lang="hu-HU" sz="1200" dirty="0"/>
              <a:t>What are your most important (fixed and variable) cost items and revenue streams? How do you set your prices? </a:t>
            </a:r>
          </a:p>
          <a:p>
            <a:pPr marL="190510" indent="-190510" algn="ctr">
              <a:buFont typeface="Arial" panose="020B0604020202020204" pitchFamily="34" charset="0"/>
              <a:buChar char="•"/>
            </a:pPr>
            <a:endParaRPr lang="hu-HU" sz="1200" b="1" i="1" dirty="0"/>
          </a:p>
          <a:p>
            <a:pPr algn="ctr"/>
            <a:r>
              <a:rPr lang="hu-HU" sz="1200" b="1" i="1" dirty="0"/>
              <a:t>1–2 sentences </a:t>
            </a:r>
            <a:r>
              <a:rPr lang="hu-HU" sz="1200" b="1" i="1" dirty="0" err="1"/>
              <a:t>per question</a:t>
            </a:r>
            <a:r>
              <a:rPr lang="hu-HU" sz="1200" b="1" i="1" dirty="0"/>
              <a:t>, 3 minutes in total! </a:t>
            </a:r>
          </a:p>
          <a:p>
            <a:pPr marL="190510" indent="-190510">
              <a:buFont typeface="Arial" panose="020B0604020202020204" pitchFamily="34" charset="0"/>
              <a:buChar char="•"/>
            </a:pPr>
            <a:endParaRPr lang="hu-HU" sz="1200" dirty="0"/>
          </a:p>
        </p:txBody>
      </p:sp>
      <p:sp>
        <p:nvSpPr>
          <p:cNvPr id="7" name="Google Shape;94;p1">
            <a:extLst>
              <a:ext uri="{FF2B5EF4-FFF2-40B4-BE49-F238E27FC236}">
                <a16:creationId xmlns:a16="http://schemas.microsoft.com/office/drawing/2014/main" id="{94F8191D-1258-24F0-F934-13E16F3B6435}"/>
              </a:ext>
            </a:extLst>
          </p:cNvPr>
          <p:cNvSpPr/>
          <p:nvPr/>
        </p:nvSpPr>
        <p:spPr>
          <a:xfrm>
            <a:off x="685800" y="286701"/>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9" name="Picture 8">
            <a:extLst>
              <a:ext uri="{FF2B5EF4-FFF2-40B4-BE49-F238E27FC236}">
                <a16:creationId xmlns:a16="http://schemas.microsoft.com/office/drawing/2014/main" id="{909FD7AF-A317-34D7-DB0B-CD6ABEA6D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816" y="2074811"/>
            <a:ext cx="4333404" cy="2708378"/>
          </a:xfrm>
          <a:prstGeom prst="rect">
            <a:avLst/>
          </a:prstGeom>
        </p:spPr>
      </p:pic>
    </p:spTree>
    <p:extLst>
      <p:ext uri="{BB962C8B-B14F-4D97-AF65-F5344CB8AC3E}">
        <p14:creationId xmlns:p14="http://schemas.microsoft.com/office/powerpoint/2010/main" val="2351102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40" b="-5449"/>
            </a:stretch>
          </a:blipFill>
          <a:ln>
            <a:noFill/>
          </a:ln>
        </p:spPr>
      </p:sp>
      <p:sp>
        <p:nvSpPr>
          <p:cNvPr id="190" name="Google Shape;190;p7"/>
          <p:cNvSpPr/>
          <p:nvPr/>
        </p:nvSpPr>
        <p:spPr>
          <a:xfrm>
            <a:off x="0" y="3242212"/>
            <a:ext cx="12192000" cy="3615788"/>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21" b="-10605"/>
            </a:stretch>
          </a:blipFill>
          <a:ln>
            <a:noFill/>
          </a:ln>
        </p:spPr>
      </p:sp>
      <p:sp>
        <p:nvSpPr>
          <p:cNvPr id="191" name="Google Shape;191;p7"/>
          <p:cNvSpPr/>
          <p:nvPr/>
        </p:nvSpPr>
        <p:spPr>
          <a:xfrm>
            <a:off x="2479564" y="-274768"/>
            <a:ext cx="2638929" cy="960568"/>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sp>
        <p:nvSpPr>
          <p:cNvPr id="193" name="Google Shape;193;p7"/>
          <p:cNvSpPr/>
          <p:nvPr/>
        </p:nvSpPr>
        <p:spPr>
          <a:xfrm>
            <a:off x="9786417" y="4418961"/>
            <a:ext cx="2769827" cy="2674316"/>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194" name="Google Shape;194;p7"/>
          <p:cNvSpPr txBox="1"/>
          <p:nvPr/>
        </p:nvSpPr>
        <p:spPr>
          <a:xfrm>
            <a:off x="356180" y="4194647"/>
            <a:ext cx="7661018" cy="689420"/>
          </a:xfrm>
          <a:prstGeom prst="rect">
            <a:avLst/>
          </a:prstGeom>
          <a:noFill/>
          <a:ln>
            <a:noFill/>
          </a:ln>
        </p:spPr>
        <p:txBody>
          <a:bodyPr spcFirstLastPara="1" wrap="square" lIns="0" tIns="0" rIns="0" bIns="0" anchor="t" anchorCtr="0">
            <a:spAutoFit/>
          </a:bodyPr>
          <a:lstStyle/>
          <a:p>
            <a:pPr>
              <a:lnSpc>
                <a:spcPct val="140003"/>
              </a:lnSpc>
            </a:pPr>
            <a:r>
              <a:rPr lang="en-US" sz="3200" b="1" dirty="0">
                <a:solidFill>
                  <a:srgbClr val="FFFFFF"/>
                </a:solidFill>
                <a:latin typeface="Nunito Sans Black"/>
                <a:ea typeface="Nunito Sans Black"/>
                <a:cs typeface="Nunito Sans Black"/>
                <a:sym typeface="Nunito Sans Black"/>
              </a:rPr>
              <a:t>THANK YOU FOR YOUR ATTENTION!</a:t>
            </a:r>
            <a:endParaRPr sz="3200" dirty="0"/>
          </a:p>
        </p:txBody>
      </p:sp>
      <p:sp>
        <p:nvSpPr>
          <p:cNvPr id="196" name="Google Shape;196;p7"/>
          <p:cNvSpPr txBox="1"/>
          <p:nvPr/>
        </p:nvSpPr>
        <p:spPr>
          <a:xfrm>
            <a:off x="324848" y="5956113"/>
            <a:ext cx="8755641" cy="859466"/>
          </a:xfrm>
          <a:prstGeom prst="rect">
            <a:avLst/>
          </a:prstGeom>
          <a:noFill/>
          <a:ln>
            <a:noFill/>
          </a:ln>
        </p:spPr>
        <p:txBody>
          <a:bodyPr spcFirstLastPara="1" wrap="square" lIns="0" tIns="0" rIns="0" bIns="0" anchor="t" anchorCtr="0">
            <a:spAutoFit/>
          </a:bodyPr>
          <a:lstStyle/>
          <a:p>
            <a:pPr>
              <a:lnSpc>
                <a:spcPct val="150972"/>
              </a:lnSpc>
            </a:pPr>
            <a:r>
              <a:rPr lang="hu-HU" sz="1233" dirty="0">
                <a:solidFill>
                  <a:srgbClr val="141414"/>
                </a:solidFill>
                <a:latin typeface="Arial"/>
                <a:ea typeface="Arial"/>
                <a:cs typeface="Arial"/>
                <a:sym typeface="Arial"/>
              </a:rPr>
              <a:t>F</a:t>
            </a:r>
            <a:r>
              <a:rPr lang="en-US" sz="1233" dirty="0" err="1">
                <a:solidFill>
                  <a:srgbClr val="141414"/>
                </a:solidFill>
                <a:latin typeface="Arial"/>
                <a:ea typeface="Arial"/>
                <a:cs typeface="Arial"/>
                <a:sym typeface="Arial"/>
              </a:rPr>
              <a:t>unded</a:t>
            </a:r>
            <a:r>
              <a:rPr lang="en-US" sz="1233" dirty="0">
                <a:solidFill>
                  <a:srgbClr val="141414"/>
                </a:solidFill>
                <a:latin typeface="Arial"/>
                <a:ea typeface="Arial"/>
                <a:cs typeface="Arial"/>
                <a:sym typeface="Arial"/>
              </a:rPr>
              <a:t>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a:t>
            </a:r>
            <a:endParaRPr sz="1200" dirty="0"/>
          </a:p>
        </p:txBody>
      </p:sp>
      <p:cxnSp>
        <p:nvCxnSpPr>
          <p:cNvPr id="197" name="Google Shape;197;p7"/>
          <p:cNvCxnSpPr/>
          <p:nvPr/>
        </p:nvCxnSpPr>
        <p:spPr>
          <a:xfrm rot="10800000" flipH="1">
            <a:off x="324867" y="5873563"/>
            <a:ext cx="8234581" cy="12700"/>
          </a:xfrm>
          <a:prstGeom prst="straightConnector1">
            <a:avLst/>
          </a:prstGeom>
          <a:noFill/>
          <a:ln w="38100" cap="flat" cmpd="sng">
            <a:solidFill>
              <a:srgbClr val="707070"/>
            </a:solidFill>
            <a:prstDash val="solid"/>
            <a:round/>
            <a:headEnd type="none" w="sm" len="sm"/>
            <a:tailEnd type="none" w="sm" len="sm"/>
          </a:ln>
        </p:spPr>
      </p:cxnSp>
      <p:sp>
        <p:nvSpPr>
          <p:cNvPr id="2" name="Google Shape;94;p1">
            <a:extLst>
              <a:ext uri="{FF2B5EF4-FFF2-40B4-BE49-F238E27FC236}">
                <a16:creationId xmlns:a16="http://schemas.microsoft.com/office/drawing/2014/main" id="{4868AD39-78DD-F9AC-C340-AB071A23C093}"/>
              </a:ext>
            </a:extLst>
          </p:cNvPr>
          <p:cNvSpPr/>
          <p:nvPr/>
        </p:nvSpPr>
        <p:spPr>
          <a:xfrm>
            <a:off x="2814098" y="100771"/>
            <a:ext cx="1969859" cy="404160"/>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6">
              <a:alphaModFix/>
              <a:extLst>
                <a:ext uri="{28A0092B-C50C-407E-A947-70E740481C1C}">
                  <a14:useLocalDpi xmlns:a14="http://schemas.microsoft.com/office/drawing/2010/main" val="0"/>
                </a:ext>
              </a:extLst>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505136" y="2300198"/>
            <a:ext cx="6606641" cy="6607963"/>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2" b="-263"/>
            </a:stretch>
          </a:blipFill>
          <a:ln>
            <a:noFill/>
          </a:ln>
        </p:spPr>
        <p:txBody>
          <a:bodyPr spcFirstLastPara="1" wrap="square" lIns="60950" tIns="60950" rIns="60950" bIns="60950" anchor="ctr" anchorCtr="0">
            <a:noAutofit/>
          </a:bodyPr>
          <a:lstStyle/>
          <a:p>
            <a:endParaRPr sz="1200"/>
          </a:p>
        </p:txBody>
      </p:sp>
      <p:sp>
        <p:nvSpPr>
          <p:cNvPr id="141" name="Google Shape;141;p4"/>
          <p:cNvSpPr/>
          <p:nvPr/>
        </p:nvSpPr>
        <p:spPr>
          <a:xfrm>
            <a:off x="505135" y="257209"/>
            <a:ext cx="3122656" cy="3667878"/>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sp>
        <p:nvSpPr>
          <p:cNvPr id="142" name="Google Shape;142;p4"/>
          <p:cNvSpPr txBox="1"/>
          <p:nvPr/>
        </p:nvSpPr>
        <p:spPr>
          <a:xfrm>
            <a:off x="6393719" y="1069103"/>
            <a:ext cx="4730012" cy="779829"/>
          </a:xfrm>
          <a:prstGeom prst="rect">
            <a:avLst/>
          </a:prstGeom>
          <a:noFill/>
          <a:ln>
            <a:noFill/>
          </a:ln>
        </p:spPr>
        <p:txBody>
          <a:bodyPr spcFirstLastPara="1" wrap="square" lIns="0" tIns="0" rIns="0" bIns="0" anchor="t" anchorCtr="0">
            <a:spAutoFit/>
          </a:bodyPr>
          <a:lstStyle/>
          <a:p>
            <a:pPr>
              <a:lnSpc>
                <a:spcPct val="95000"/>
              </a:lnSpc>
            </a:pPr>
            <a:r>
              <a:rPr lang="hu-HU" sz="5334" b="1" dirty="0">
                <a:solidFill>
                  <a:srgbClr val="141414"/>
                </a:solidFill>
                <a:latin typeface="Nunito Sans"/>
                <a:ea typeface="Nunito Sans"/>
                <a:cs typeface="Nunito Sans"/>
                <a:sym typeface="Nunito Sans"/>
              </a:rPr>
              <a:t>Business idea</a:t>
            </a:r>
            <a:endParaRPr sz="1200" dirty="0"/>
          </a:p>
        </p:txBody>
      </p:sp>
      <p:sp>
        <p:nvSpPr>
          <p:cNvPr id="143" name="Google Shape;143;p4"/>
          <p:cNvSpPr txBox="1"/>
          <p:nvPr/>
        </p:nvSpPr>
        <p:spPr>
          <a:xfrm>
            <a:off x="6393719" y="1905842"/>
            <a:ext cx="4235721" cy="701731"/>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Idea generation: the origins of the model</a:t>
            </a:r>
            <a:endParaRPr sz="1200" dirty="0"/>
          </a:p>
        </p:txBody>
      </p:sp>
      <p:sp>
        <p:nvSpPr>
          <p:cNvPr id="144" name="Google Shape;144;p4"/>
          <p:cNvSpPr txBox="1"/>
          <p:nvPr/>
        </p:nvSpPr>
        <p:spPr>
          <a:xfrm>
            <a:off x="6319520" y="2728789"/>
            <a:ext cx="5714219" cy="4256935"/>
          </a:xfrm>
          <a:prstGeom prst="rect">
            <a:avLst/>
          </a:prstGeom>
          <a:noFill/>
          <a:ln>
            <a:noFill/>
          </a:ln>
        </p:spPr>
        <p:txBody>
          <a:bodyPr spcFirstLastPara="1" wrap="square" lIns="0" tIns="0" rIns="0" bIns="0" anchor="t" anchorCtr="0">
            <a:spAutoFit/>
          </a:bodyPr>
          <a:lstStyle/>
          <a:p>
            <a:pPr marL="304815" indent="-304815">
              <a:spcAft>
                <a:spcPts val="400"/>
              </a:spcAft>
              <a:buFont typeface="Arial" panose="020B0604020202020204" pitchFamily="34" charset="0"/>
              <a:buChar char="•"/>
            </a:pPr>
            <a:r>
              <a:rPr lang="hu-HU" sz="1867" dirty="0"/>
              <a:t>Family ‘legacy’, generational change;</a:t>
            </a:r>
          </a:p>
          <a:p>
            <a:pPr marL="304815" indent="-304815">
              <a:spcAft>
                <a:spcPts val="400"/>
              </a:spcAft>
              <a:buFont typeface="Arial" panose="020B0604020202020204" pitchFamily="34" charset="0"/>
              <a:buChar char="•"/>
            </a:pPr>
            <a:r>
              <a:rPr lang="hu-HU" sz="1867" dirty="0"/>
              <a:t>Thinking through current consumer trends;</a:t>
            </a:r>
          </a:p>
          <a:p>
            <a:pPr marL="304815" indent="-304815">
              <a:spcAft>
                <a:spcPts val="400"/>
              </a:spcAft>
              <a:buFont typeface="Arial" panose="020B0604020202020204" pitchFamily="34" charset="0"/>
              <a:buChar char="•"/>
            </a:pPr>
            <a:r>
              <a:rPr lang="hu-HU" sz="1867" dirty="0"/>
              <a:t>Identifying unmet market needs;</a:t>
            </a:r>
          </a:p>
          <a:p>
            <a:pPr marL="304815" indent="-304815">
              <a:spcAft>
                <a:spcPts val="400"/>
              </a:spcAft>
              <a:buFont typeface="Arial" panose="020B0604020202020204" pitchFamily="34" charset="0"/>
              <a:buChar char="•"/>
            </a:pPr>
            <a:r>
              <a:rPr lang="hu-HU" sz="1867" dirty="0"/>
              <a:t>Consulting a wider circle of acquaintances;</a:t>
            </a:r>
          </a:p>
          <a:p>
            <a:pPr marL="304815" indent="-304815">
              <a:spcAft>
                <a:spcPts val="400"/>
              </a:spcAft>
              <a:buFont typeface="Arial" panose="020B0604020202020204" pitchFamily="34" charset="0"/>
              <a:buChar char="•"/>
            </a:pPr>
            <a:r>
              <a:rPr lang="hu-HU" sz="1867" dirty="0"/>
              <a:t>Adapting ideas from other geographical areas (Hawaiian chimney cake, Pest-style </a:t>
            </a:r>
            <a:r>
              <a:rPr lang="hu-HU" sz="1867" dirty="0" err="1"/>
              <a:t>kebab</a:t>
            </a:r>
            <a:r>
              <a:rPr lang="hu-HU" sz="1867" dirty="0"/>
              <a:t>);</a:t>
            </a:r>
          </a:p>
          <a:p>
            <a:pPr marL="304815" indent="-304815">
              <a:spcAft>
                <a:spcPts val="400"/>
              </a:spcAft>
              <a:buFont typeface="Arial" panose="020B0604020202020204" pitchFamily="34" charset="0"/>
              <a:buChar char="•"/>
            </a:pPr>
            <a:r>
              <a:rPr lang="hu-HU" sz="1867" dirty="0"/>
              <a:t>Adopting successful models from other organisations (e.g. franchises or </a:t>
            </a:r>
            <a:r>
              <a:rPr lang="hu-HU" sz="1867" dirty="0" err="1"/>
              <a:t>licences</a:t>
            </a:r>
            <a:r>
              <a:rPr lang="hu-HU" sz="1867" dirty="0"/>
              <a:t>)</a:t>
            </a:r>
          </a:p>
          <a:p>
            <a:pPr marL="304815" indent="-304815">
              <a:spcAft>
                <a:spcPts val="400"/>
              </a:spcAft>
              <a:buFont typeface="Arial" panose="020B0604020202020204" pitchFamily="34" charset="0"/>
              <a:buChar char="•"/>
            </a:pPr>
            <a:r>
              <a:rPr lang="hu-HU" sz="1867" dirty="0"/>
              <a:t>Consciously applying creative techniques (e.g. </a:t>
            </a:r>
            <a:r>
              <a:rPr lang="hu-HU" sz="1867" dirty="0" err="1"/>
              <a:t>brainstorming</a:t>
            </a:r>
            <a:r>
              <a:rPr lang="hu-HU" sz="1867" dirty="0"/>
              <a:t>, mind mapping, design </a:t>
            </a:r>
            <a:r>
              <a:rPr lang="hu-HU" sz="1867" dirty="0" err="1"/>
              <a:t>thinking, etc.</a:t>
            </a:r>
            <a:r>
              <a:rPr lang="hu-HU" sz="1867" dirty="0"/>
              <a:t>);</a:t>
            </a:r>
          </a:p>
          <a:p>
            <a:pPr marL="304815" indent="-304815">
              <a:spcAft>
                <a:spcPts val="400"/>
              </a:spcAft>
              <a:buFont typeface="Arial" panose="020B0604020202020204" pitchFamily="34" charset="0"/>
              <a:buChar char="•"/>
            </a:pPr>
            <a:r>
              <a:rPr lang="hu-HU" sz="1867" dirty="0"/>
              <a:t>Reflecting on your own skills: what do I really know how to do, what am I good at? </a:t>
            </a:r>
          </a:p>
          <a:p>
            <a:pPr>
              <a:lnSpc>
                <a:spcPct val="151010"/>
              </a:lnSpc>
            </a:pPr>
            <a:endParaRPr sz="1716" dirty="0">
              <a:solidFill>
                <a:srgbClr val="141414"/>
              </a:solidFill>
              <a:latin typeface="Arial"/>
              <a:ea typeface="Arial"/>
              <a:cs typeface="Arial"/>
              <a:sym typeface="Arial"/>
            </a:endParaRPr>
          </a:p>
        </p:txBody>
      </p:sp>
      <p:cxnSp>
        <p:nvCxnSpPr>
          <p:cNvPr id="146" name="Google Shape;146;p4"/>
          <p:cNvCxnSpPr/>
          <p:nvPr/>
        </p:nvCxnSpPr>
        <p:spPr>
          <a:xfrm>
            <a:off x="6776188" y="6563007"/>
            <a:ext cx="4730012" cy="0"/>
          </a:xfrm>
          <a:prstGeom prst="straightConnector1">
            <a:avLst/>
          </a:prstGeom>
          <a:noFill/>
          <a:ln w="114300" cap="rnd" cmpd="sng">
            <a:solidFill>
              <a:srgbClr val="000000">
                <a:alpha val="4705"/>
              </a:srgbClr>
            </a:solidFill>
            <a:prstDash val="solid"/>
            <a:round/>
            <a:headEnd type="none" w="sm" len="sm"/>
            <a:tailEnd type="none" w="sm" len="sm"/>
          </a:ln>
        </p:spPr>
      </p:cxnSp>
      <p:sp>
        <p:nvSpPr>
          <p:cNvPr id="147" name="Google Shape;147;p4"/>
          <p:cNvSpPr/>
          <p:nvPr/>
        </p:nvSpPr>
        <p:spPr>
          <a:xfrm>
            <a:off x="5518141" y="5685845"/>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60950" tIns="60950" rIns="60950" bIns="60950" anchor="ctr" anchorCtr="0">
            <a:noAutofit/>
          </a:bodyPr>
          <a:lstStyle/>
          <a:p>
            <a:endParaRPr sz="1200"/>
          </a:p>
        </p:txBody>
      </p:sp>
      <p:cxnSp>
        <p:nvCxnSpPr>
          <p:cNvPr id="148" name="Google Shape;148;p4"/>
          <p:cNvCxnSpPr/>
          <p:nvPr/>
        </p:nvCxnSpPr>
        <p:spPr>
          <a:xfrm>
            <a:off x="6004496" y="5981698"/>
            <a:ext cx="0" cy="381005"/>
          </a:xfrm>
          <a:prstGeom prst="straightConnector1">
            <a:avLst/>
          </a:prstGeom>
          <a:noFill/>
          <a:ln w="76200" cap="rnd" cmpd="sng">
            <a:solidFill>
              <a:srgbClr val="FFFFFF"/>
            </a:solidFill>
            <a:prstDash val="solid"/>
            <a:round/>
            <a:headEnd type="none" w="sm" len="sm"/>
            <a:tailEnd type="stealth" w="med" len="med"/>
          </a:ln>
        </p:spPr>
      </p:cxnSp>
      <p:sp>
        <p:nvSpPr>
          <p:cNvPr id="149" name="Google Shape;149;p4"/>
          <p:cNvSpPr/>
          <p:nvPr/>
        </p:nvSpPr>
        <p:spPr>
          <a:xfrm>
            <a:off x="9642900" y="202182"/>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
        <p:nvSpPr>
          <p:cNvPr id="2" name="Csillag: 5 ágú 1">
            <a:extLst>
              <a:ext uri="{FF2B5EF4-FFF2-40B4-BE49-F238E27FC236}">
                <a16:creationId xmlns:a16="http://schemas.microsoft.com/office/drawing/2014/main" id="{66DE1518-D066-4137-A5C3-045AC07F9E8A}"/>
              </a:ext>
            </a:extLst>
          </p:cNvPr>
          <p:cNvSpPr/>
          <p:nvPr/>
        </p:nvSpPr>
        <p:spPr>
          <a:xfrm>
            <a:off x="2204720" y="4165601"/>
            <a:ext cx="3028084" cy="2435191"/>
          </a:xfrm>
          <a:prstGeom prst="star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hu-HU" sz="1200" dirty="0"/>
              <a:t>What is your story?</a:t>
            </a:r>
          </a:p>
          <a:p>
            <a:pPr algn="ctr"/>
            <a:r>
              <a:rPr lang="hu-HU" sz="1200" dirty="0"/>
              <a:t>How do you rate your own business idea?</a:t>
            </a:r>
          </a:p>
        </p:txBody>
      </p:sp>
      <p:sp>
        <p:nvSpPr>
          <p:cNvPr id="3" name="Szövegdoboz 2">
            <a:extLst>
              <a:ext uri="{FF2B5EF4-FFF2-40B4-BE49-F238E27FC236}">
                <a16:creationId xmlns:a16="http://schemas.microsoft.com/office/drawing/2014/main" id="{D6F573C1-A10C-4537-BD06-BBF82CC3B701}"/>
              </a:ext>
            </a:extLst>
          </p:cNvPr>
          <p:cNvSpPr txBox="1"/>
          <p:nvPr/>
        </p:nvSpPr>
        <p:spPr>
          <a:xfrm>
            <a:off x="1463040" y="1848803"/>
            <a:ext cx="1249680" cy="584968"/>
          </a:xfrm>
          <a:prstGeom prst="rect">
            <a:avLst/>
          </a:prstGeom>
          <a:solidFill>
            <a:srgbClr val="009900"/>
          </a:solidFill>
        </p:spPr>
        <p:txBody>
          <a:bodyPr wrap="square" rtlCol="0">
            <a:spAutoFit/>
          </a:bodyPr>
          <a:lstStyle/>
          <a:p>
            <a:pPr algn="ctr"/>
            <a:r>
              <a:rPr lang="hu-HU" sz="1067" dirty="0">
                <a:solidFill>
                  <a:schemeClr val="bg1"/>
                </a:solidFill>
              </a:rPr>
              <a:t>Does it align with your values and skills?</a:t>
            </a:r>
          </a:p>
        </p:txBody>
      </p:sp>
      <p:pic>
        <p:nvPicPr>
          <p:cNvPr id="5" name="Picture 4">
            <a:extLst>
              <a:ext uri="{FF2B5EF4-FFF2-40B4-BE49-F238E27FC236}">
                <a16:creationId xmlns:a16="http://schemas.microsoft.com/office/drawing/2014/main" id="{340A1F16-88EA-CD25-1BD1-7BB4A8594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61" y="437906"/>
            <a:ext cx="3246401" cy="33302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113" name="Google Shape;113;p2"/>
          <p:cNvSpPr txBox="1"/>
          <p:nvPr/>
        </p:nvSpPr>
        <p:spPr>
          <a:xfrm>
            <a:off x="1819279" y="1440702"/>
            <a:ext cx="7569060" cy="701731"/>
          </a:xfrm>
          <a:prstGeom prst="rect">
            <a:avLst/>
          </a:prstGeom>
          <a:noFill/>
          <a:ln>
            <a:noFill/>
          </a:ln>
        </p:spPr>
        <p:txBody>
          <a:bodyPr spcFirstLastPara="1" wrap="square" lIns="0" tIns="0" rIns="0" bIns="0" anchor="t" anchorCtr="0">
            <a:spAutoFit/>
          </a:bodyPr>
          <a:lstStyle/>
          <a:p>
            <a:pPr>
              <a:lnSpc>
                <a:spcPct val="94972"/>
              </a:lnSpc>
            </a:pPr>
            <a:r>
              <a:rPr lang="hu-HU" sz="2400" b="1" dirty="0">
                <a:solidFill>
                  <a:srgbClr val="487307"/>
                </a:solidFill>
                <a:latin typeface="Nunito Sans"/>
                <a:ea typeface="Nunito Sans"/>
                <a:cs typeface="Nunito Sans"/>
                <a:sym typeface="Nunito Sans"/>
              </a:rPr>
              <a:t>Why do we need a business model and a business plan? </a:t>
            </a:r>
            <a:endParaRPr sz="1200" dirty="0"/>
          </a:p>
        </p:txBody>
      </p:sp>
      <p:sp>
        <p:nvSpPr>
          <p:cNvPr id="2" name="Szövegdoboz 1">
            <a:extLst>
              <a:ext uri="{FF2B5EF4-FFF2-40B4-BE49-F238E27FC236}">
                <a16:creationId xmlns:a16="http://schemas.microsoft.com/office/drawing/2014/main" id="{7C73D6FD-4126-459F-9277-2ECFD849D0A7}"/>
              </a:ext>
            </a:extLst>
          </p:cNvPr>
          <p:cNvSpPr txBox="1"/>
          <p:nvPr/>
        </p:nvSpPr>
        <p:spPr>
          <a:xfrm>
            <a:off x="1849120" y="2733041"/>
            <a:ext cx="7436244" cy="258532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190510" lvl="1" indent="-190510">
              <a:spcAft>
                <a:spcPts val="400"/>
              </a:spcAft>
              <a:buFont typeface="Arial" panose="020B0604020202020204" pitchFamily="34" charset="0"/>
              <a:buChar char="•"/>
            </a:pPr>
            <a:r>
              <a:rPr lang="hu-HU" sz="2000" dirty="0"/>
              <a:t>Every business has a business model (even if only in a latent, unconscious way)</a:t>
            </a:r>
          </a:p>
          <a:p>
            <a:pPr marL="190510" lvl="1" indent="-190510">
              <a:spcAft>
                <a:spcPts val="400"/>
              </a:spcAft>
              <a:buFont typeface="Arial" panose="020B0604020202020204" pitchFamily="34" charset="0"/>
              <a:buChar char="•"/>
            </a:pPr>
            <a:r>
              <a:rPr lang="hu-HU" sz="2000" dirty="0"/>
              <a:t>We have an idea of who buys or will buy our products or services, and why our product or service is good</a:t>
            </a:r>
          </a:p>
          <a:p>
            <a:pPr marL="190510" lvl="1" indent="-190510">
              <a:spcAft>
                <a:spcPts val="400"/>
              </a:spcAft>
              <a:buFont typeface="Arial" panose="020B0604020202020204" pitchFamily="34" charset="0"/>
              <a:buChar char="•"/>
            </a:pPr>
            <a:r>
              <a:rPr lang="hu-HU" sz="2000" dirty="0"/>
              <a:t>If we do not test these ideas or reflect on them, we can easily become their prisoners!</a:t>
            </a:r>
          </a:p>
          <a:p>
            <a:endParaRPr lang="hu-HU" sz="1200" dirty="0"/>
          </a:p>
        </p:txBody>
      </p:sp>
      <p:sp>
        <p:nvSpPr>
          <p:cNvPr id="12" name="Down Arrow 6">
            <a:extLst>
              <a:ext uri="{FF2B5EF4-FFF2-40B4-BE49-F238E27FC236}">
                <a16:creationId xmlns:a16="http://schemas.microsoft.com/office/drawing/2014/main" id="{7C40B906-1CE5-40D7-81F5-659CA30C01F1}"/>
              </a:ext>
            </a:extLst>
          </p:cNvPr>
          <p:cNvSpPr/>
          <p:nvPr/>
        </p:nvSpPr>
        <p:spPr>
          <a:xfrm>
            <a:off x="5452368" y="5298874"/>
            <a:ext cx="528059" cy="576064"/>
          </a:xfrm>
          <a:prstGeom prst="downArrow">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14" name="TextBox 7">
            <a:extLst>
              <a:ext uri="{FF2B5EF4-FFF2-40B4-BE49-F238E27FC236}">
                <a16:creationId xmlns:a16="http://schemas.microsoft.com/office/drawing/2014/main" id="{535D853B-63B0-4086-A4B1-B56111128BF3}"/>
              </a:ext>
            </a:extLst>
          </p:cNvPr>
          <p:cNvSpPr txBox="1"/>
          <p:nvPr/>
        </p:nvSpPr>
        <p:spPr>
          <a:xfrm>
            <a:off x="4278140" y="5861071"/>
            <a:ext cx="2876514" cy="543675"/>
          </a:xfrm>
          <a:prstGeom prst="rect">
            <a:avLst/>
          </a:prstGeom>
          <a:noFill/>
        </p:spPr>
        <p:txBody>
          <a:bodyPr wrap="square" rtlCol="0">
            <a:spAutoFit/>
          </a:bodyPr>
          <a:lstStyle/>
          <a:p>
            <a:pPr algn="ctr"/>
            <a:r>
              <a:rPr lang="hu-HU" sz="2933" b="1" dirty="0">
                <a:solidFill>
                  <a:schemeClr val="bg1"/>
                </a:solidFill>
              </a:rPr>
              <a:t>BANKRUPTCY, FAILURE</a:t>
            </a:r>
          </a:p>
        </p:txBody>
      </p:sp>
      <p:sp>
        <p:nvSpPr>
          <p:cNvPr id="3" name="Google Shape;94;p1">
            <a:extLst>
              <a:ext uri="{FF2B5EF4-FFF2-40B4-BE49-F238E27FC236}">
                <a16:creationId xmlns:a16="http://schemas.microsoft.com/office/drawing/2014/main" id="{C454831D-6BF6-2596-DB68-9E0FC6DCA128}"/>
              </a:ext>
            </a:extLst>
          </p:cNvPr>
          <p:cNvSpPr/>
          <p:nvPr/>
        </p:nvSpPr>
        <p:spPr>
          <a:xfrm>
            <a:off x="685800" y="276768"/>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305478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1289806"/>
            <a:ext cx="10820400" cy="4877333"/>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9909427" y="5150502"/>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205280" y="5611457"/>
            <a:ext cx="381005"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9388340" y="-271323"/>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2" name="Szövegdoboz 1">
            <a:extLst>
              <a:ext uri="{FF2B5EF4-FFF2-40B4-BE49-F238E27FC236}">
                <a16:creationId xmlns:a16="http://schemas.microsoft.com/office/drawing/2014/main" id="{07ACA6EE-7B1D-4080-9B7C-8C8760D901D2}"/>
              </a:ext>
            </a:extLst>
          </p:cNvPr>
          <p:cNvSpPr txBox="1"/>
          <p:nvPr/>
        </p:nvSpPr>
        <p:spPr>
          <a:xfrm>
            <a:off x="3454400" y="213360"/>
            <a:ext cx="5636405" cy="74879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hu-HU" sz="2133" b="1" dirty="0"/>
              <a:t>Business Model Canvas (BMC): a model to help you make the right decisions </a:t>
            </a:r>
          </a:p>
        </p:txBody>
      </p:sp>
      <p:sp>
        <p:nvSpPr>
          <p:cNvPr id="3" name="Google Shape;94;p1">
            <a:extLst>
              <a:ext uri="{FF2B5EF4-FFF2-40B4-BE49-F238E27FC236}">
                <a16:creationId xmlns:a16="http://schemas.microsoft.com/office/drawing/2014/main" id="{39A73CE5-16DF-792A-B563-711721617C36}"/>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5">
              <a:alphaModFix/>
              <a:extLst>
                <a:ext uri="{28A0092B-C50C-407E-A947-70E740481C1C}">
                  <a14:useLocalDpi xmlns:a14="http://schemas.microsoft.com/office/drawing/2010/main" val="0"/>
                </a:ext>
              </a:extLst>
            </a:blip>
            <a:stretch>
              <a:fillRect/>
            </a:stretch>
          </a:blipFill>
          <a:ln>
            <a:noFill/>
          </a:ln>
        </p:spPr>
      </p:sp>
      <p:pic>
        <p:nvPicPr>
          <p:cNvPr id="5" name="Picture 4">
            <a:extLst>
              <a:ext uri="{FF2B5EF4-FFF2-40B4-BE49-F238E27FC236}">
                <a16:creationId xmlns:a16="http://schemas.microsoft.com/office/drawing/2014/main" id="{10AB997A-49F8-EA66-ED66-6CD6D06E1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309" y="1299637"/>
            <a:ext cx="8228031" cy="4877333"/>
          </a:xfrm>
          <a:prstGeom prst="rect">
            <a:avLst/>
          </a:prstGeom>
        </p:spPr>
      </p:pic>
    </p:spTree>
    <p:extLst>
      <p:ext uri="{BB962C8B-B14F-4D97-AF65-F5344CB8AC3E}">
        <p14:creationId xmlns:p14="http://schemas.microsoft.com/office/powerpoint/2010/main" val="3799371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sp>
      <p:sp>
        <p:nvSpPr>
          <p:cNvPr id="105" name="Google Shape;105;p2"/>
          <p:cNvSpPr/>
          <p:nvPr/>
        </p:nvSpPr>
        <p:spPr>
          <a:xfrm>
            <a:off x="685800" y="990334"/>
            <a:ext cx="10795000" cy="5530286"/>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60950" tIns="60950" rIns="60950" bIns="60950" anchor="ctr" anchorCtr="0">
            <a:noAutofit/>
          </a:bodyPr>
          <a:lstStyle/>
          <a:p>
            <a:endParaRPr sz="1200"/>
          </a:p>
        </p:txBody>
      </p:sp>
      <p:sp>
        <p:nvSpPr>
          <p:cNvPr id="106" name="Google Shape;106;p2"/>
          <p:cNvSpPr/>
          <p:nvPr/>
        </p:nvSpPr>
        <p:spPr>
          <a:xfrm>
            <a:off x="10163328" y="5131565"/>
            <a:ext cx="972711" cy="972711"/>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60950" tIns="60950" rIns="60950" bIns="60950" anchor="ctr" anchorCtr="0">
            <a:noAutofit/>
          </a:bodyPr>
          <a:lstStyle/>
          <a:p>
            <a:endParaRPr sz="1200"/>
          </a:p>
        </p:txBody>
      </p:sp>
      <p:cxnSp>
        <p:nvCxnSpPr>
          <p:cNvPr id="107" name="Google Shape;107;p2"/>
          <p:cNvCxnSpPr/>
          <p:nvPr/>
        </p:nvCxnSpPr>
        <p:spPr>
          <a:xfrm rot="5400000">
            <a:off x="10472098" y="5677164"/>
            <a:ext cx="381005"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9751798" y="-357892"/>
            <a:ext cx="3546335" cy="3424048"/>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11" name="TextBox 4">
            <a:extLst>
              <a:ext uri="{FF2B5EF4-FFF2-40B4-BE49-F238E27FC236}">
                <a16:creationId xmlns:a16="http://schemas.microsoft.com/office/drawing/2014/main" id="{E027527F-11E4-4AA3-8810-FBF1D6363448}"/>
              </a:ext>
            </a:extLst>
          </p:cNvPr>
          <p:cNvSpPr txBox="1"/>
          <p:nvPr/>
        </p:nvSpPr>
        <p:spPr>
          <a:xfrm>
            <a:off x="846408" y="1600354"/>
            <a:ext cx="3464458" cy="4477188"/>
          </a:xfrm>
          <a:prstGeom prst="rect">
            <a:avLst/>
          </a:prstGeom>
          <a:noFill/>
        </p:spPr>
        <p:txBody>
          <a:bodyPr wrap="square" rtlCol="0">
            <a:spAutoFit/>
          </a:bodyPr>
          <a:lstStyle/>
          <a:p>
            <a:pPr marL="213371" indent="-213371">
              <a:spcBef>
                <a:spcPts val="467"/>
              </a:spcBef>
              <a:buClr>
                <a:schemeClr val="accent2"/>
              </a:buClr>
              <a:buSzPct val="60000"/>
              <a:buFont typeface="Wingdings"/>
              <a:buChar char=""/>
            </a:pPr>
            <a:endParaRPr lang="hu-HU" sz="1733" dirty="0"/>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actually characterises the customers I’m targeting? </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groups could they be categorised into?</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What are their needs and problems?</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How does my product or service address these?</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Who would be willing to pay for this? Are there enough of them?</a:t>
            </a:r>
          </a:p>
          <a:p>
            <a:pPr marL="213371" indent="-213371">
              <a:spcBef>
                <a:spcPts val="467"/>
              </a:spcBef>
              <a:buClr>
                <a:schemeClr val="accent2"/>
              </a:buClr>
              <a:buSzPct val="60000"/>
              <a:buFont typeface="Wingdings"/>
              <a:buChar char=""/>
            </a:pPr>
            <a:r>
              <a:rPr lang="hu-HU" sz="1733" dirty="0">
                <a:solidFill>
                  <a:schemeClr val="accent3">
                    <a:lumMod val="75000"/>
                  </a:schemeClr>
                </a:solidFill>
              </a:rPr>
              <a:t>Should I narrow down or change the target group? Should I modify the product or service?</a:t>
            </a:r>
          </a:p>
        </p:txBody>
      </p:sp>
      <p:sp>
        <p:nvSpPr>
          <p:cNvPr id="12" name="TextBox 2">
            <a:extLst>
              <a:ext uri="{FF2B5EF4-FFF2-40B4-BE49-F238E27FC236}">
                <a16:creationId xmlns:a16="http://schemas.microsoft.com/office/drawing/2014/main" id="{9291F8B0-3E10-40A8-BFBB-CF6C2FE018F7}"/>
              </a:ext>
            </a:extLst>
          </p:cNvPr>
          <p:cNvSpPr txBox="1"/>
          <p:nvPr/>
        </p:nvSpPr>
        <p:spPr>
          <a:xfrm>
            <a:off x="1182446" y="1354132"/>
            <a:ext cx="5363007" cy="420564"/>
          </a:xfrm>
          <a:prstGeom prst="rect">
            <a:avLst/>
          </a:prstGeom>
          <a:noFill/>
        </p:spPr>
        <p:txBody>
          <a:bodyPr wrap="none" rtlCol="0">
            <a:spAutoFit/>
          </a:bodyPr>
          <a:lstStyle/>
          <a:p>
            <a:r>
              <a:rPr lang="hu-HU" sz="2133" b="1" dirty="0">
                <a:solidFill>
                  <a:schemeClr val="accent3">
                    <a:lumMod val="75000"/>
                  </a:schemeClr>
                </a:solidFill>
              </a:rPr>
              <a:t>1 – 2. Customer groups (target market) + Value proposition</a:t>
            </a:r>
          </a:p>
        </p:txBody>
      </p:sp>
      <p:pic>
        <p:nvPicPr>
          <p:cNvPr id="13" name="Content Placeholder 2">
            <a:extLst>
              <a:ext uri="{FF2B5EF4-FFF2-40B4-BE49-F238E27FC236}">
                <a16:creationId xmlns:a16="http://schemas.microsoft.com/office/drawing/2014/main" id="{FDA058AA-F1CB-4A2C-B458-97434792F1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040" y="2271354"/>
            <a:ext cx="5397904" cy="3530606"/>
          </a:xfrm>
          <a:prstGeom prst="rect">
            <a:avLst/>
          </a:prstGeom>
        </p:spPr>
      </p:pic>
      <p:sp>
        <p:nvSpPr>
          <p:cNvPr id="2" name="Csillag: 6 ágú 1">
            <a:extLst>
              <a:ext uri="{FF2B5EF4-FFF2-40B4-BE49-F238E27FC236}">
                <a16:creationId xmlns:a16="http://schemas.microsoft.com/office/drawing/2014/main" id="{FA8629A7-5B79-4DB1-AACF-AFC6CFACBC50}"/>
              </a:ext>
            </a:extLst>
          </p:cNvPr>
          <p:cNvSpPr/>
          <p:nvPr/>
        </p:nvSpPr>
        <p:spPr>
          <a:xfrm>
            <a:off x="8826885" y="3666720"/>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1.</a:t>
            </a:r>
          </a:p>
        </p:txBody>
      </p:sp>
      <p:sp>
        <p:nvSpPr>
          <p:cNvPr id="15" name="Csillag: 6 ágú 14">
            <a:extLst>
              <a:ext uri="{FF2B5EF4-FFF2-40B4-BE49-F238E27FC236}">
                <a16:creationId xmlns:a16="http://schemas.microsoft.com/office/drawing/2014/main" id="{30BAF160-EA8A-4102-918C-2A98844EE3D0}"/>
              </a:ext>
            </a:extLst>
          </p:cNvPr>
          <p:cNvSpPr/>
          <p:nvPr/>
        </p:nvSpPr>
        <p:spPr>
          <a:xfrm>
            <a:off x="6617355" y="3811215"/>
            <a:ext cx="609600" cy="609600"/>
          </a:xfrm>
          <a:prstGeom prst="star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1200" dirty="0"/>
              <a:t>2.</a:t>
            </a:r>
          </a:p>
        </p:txBody>
      </p:sp>
      <p:pic>
        <p:nvPicPr>
          <p:cNvPr id="3" name="Picture 2">
            <a:extLst>
              <a:ext uri="{FF2B5EF4-FFF2-40B4-BE49-F238E27FC236}">
                <a16:creationId xmlns:a16="http://schemas.microsoft.com/office/drawing/2014/main" id="{CC471D6B-2EEC-5086-5491-0AFF04D038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5139" y="2138494"/>
            <a:ext cx="5770015" cy="3687668"/>
          </a:xfrm>
          <a:prstGeom prst="rect">
            <a:avLst/>
          </a:prstGeom>
        </p:spPr>
      </p:pic>
      <p:sp>
        <p:nvSpPr>
          <p:cNvPr id="4" name="Google Shape;94;p1">
            <a:extLst>
              <a:ext uri="{FF2B5EF4-FFF2-40B4-BE49-F238E27FC236}">
                <a16:creationId xmlns:a16="http://schemas.microsoft.com/office/drawing/2014/main" id="{5BA57668-1A23-51EF-8289-A0323D0CB1F9}"/>
              </a:ext>
            </a:extLst>
          </p:cNvPr>
          <p:cNvSpPr/>
          <p:nvPr/>
        </p:nvSpPr>
        <p:spPr>
          <a:xfrm>
            <a:off x="685800" y="213360"/>
            <a:ext cx="2266959" cy="483618"/>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a:blip r:embed="rId7">
              <a:alphaModFix/>
              <a:extLst>
                <a:ext uri="{28A0092B-C50C-407E-A947-70E740481C1C}">
                  <a14:useLocalDpi xmlns:a14="http://schemas.microsoft.com/office/drawing/2010/main" val="0"/>
                </a:ext>
              </a:extLst>
            </a:blip>
            <a:stretch>
              <a:fillRect/>
            </a:stretch>
          </a:blipFill>
          <a:ln>
            <a:noFill/>
          </a:ln>
        </p:spPr>
      </p:sp>
    </p:spTree>
    <p:extLst>
      <p:ext uri="{BB962C8B-B14F-4D97-AF65-F5344CB8AC3E}">
        <p14:creationId xmlns:p14="http://schemas.microsoft.com/office/powerpoint/2010/main" val="2877090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3509</Words>
  <Application>Microsoft Office PowerPoint</Application>
  <PresentationFormat>Widescreen</PresentationFormat>
  <Paragraphs>544</Paragraphs>
  <Slides>53</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Nunito Sans</vt:lpstr>
      <vt:lpstr>Nunito Sans Black</vt:lpstr>
      <vt:lpstr>Roboto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Core activities </vt:lpstr>
      <vt:lpstr>PowerPoint Presentation</vt:lpstr>
      <vt:lpstr>PowerPoint Presentation</vt:lpstr>
      <vt:lpstr>PowerPoint Presentation</vt:lpstr>
      <vt:lpstr>6. Key resources </vt:lpstr>
      <vt:lpstr>PowerPoint Presentation</vt:lpstr>
      <vt:lpstr>PowerPoint Presentation</vt:lpstr>
      <vt:lpstr>7. Key partners: competitors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Cost structure</vt:lpstr>
      <vt:lpstr>PowerPoint Presentation</vt:lpstr>
      <vt:lpstr>PowerPoint Presentation</vt:lpstr>
      <vt:lpstr>9. Revenue: the importance of pricing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Both Rita</dc:creator>
  <cp:keywords>, docId:D15CB04C4FF2807235A031EBC34BD835</cp:keywords>
  <cp:lastModifiedBy>Both Rita</cp:lastModifiedBy>
  <cp:revision>11</cp:revision>
  <dcterms:created xsi:type="dcterms:W3CDTF">2026-03-31T09:19:23Z</dcterms:created>
  <dcterms:modified xsi:type="dcterms:W3CDTF">2026-04-02T07:45:48Z</dcterms:modified>
</cp:coreProperties>
</file>