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98"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0" r:id="rId25"/>
    <p:sldId id="281" r:id="rId26"/>
    <p:sldId id="282" r:id="rId27"/>
    <p:sldId id="283" r:id="rId28"/>
    <p:sldId id="284" r:id="rId29"/>
    <p:sldId id="285" r:id="rId30"/>
    <p:sldId id="286" r:id="rId31"/>
    <p:sldId id="300" r:id="rId32"/>
    <p:sldId id="287" r:id="rId33"/>
    <p:sldId id="288" r:id="rId34"/>
    <p:sldId id="289" r:id="rId35"/>
    <p:sldId id="290" r:id="rId36"/>
    <p:sldId id="291" r:id="rId37"/>
    <p:sldId id="292" r:id="rId38"/>
    <p:sldId id="293" r:id="rId39"/>
    <p:sldId id="294" r:id="rId40"/>
    <p:sldId id="295" r:id="rId41"/>
    <p:sldId id="296" r:id="rId42"/>
    <p:sldId id="29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1" Type="http://schemas.openxmlformats.org/officeDocument/2006/relationships/oleObject" Target="file:///C:\Users\Rita\Desktop\LEAP\Platform\Tananyag-let&#246;lthet&#337;%20csatolm&#225;nyok\leapinfografikakszerkeszthetoverzio\Pareto_chart_English.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hu-HU"/>
              <a:t>Pareto Chart</a:t>
            </a:r>
          </a:p>
        </c:rich>
      </c:tx>
      <c:layout>
        <c:manualLayout>
          <c:xMode val="edge"/>
          <c:yMode val="edge"/>
          <c:x val="0.46119948418466378"/>
          <c:y val="6.8653184294457895E-2"/>
        </c:manualLayout>
      </c:layout>
      <c:overlay val="0"/>
    </c:title>
    <c:autoTitleDeleted val="0"/>
    <c:plotArea>
      <c:layout/>
      <c:barChart>
        <c:barDir val="col"/>
        <c:grouping val="clustered"/>
        <c:varyColors val="0"/>
        <c:ser>
          <c:idx val="0"/>
          <c:order val="0"/>
          <c:tx>
            <c:strRef>
              <c:f>'Pareto Analysis'!$B$1</c:f>
              <c:strCache>
                <c:ptCount val="1"/>
                <c:pt idx="0">
                  <c:v>Number of Errors</c:v>
                </c:pt>
              </c:strCache>
            </c:strRef>
          </c:tx>
          <c:spPr>
            <a:ln>
              <a:prstDash val="solid"/>
            </a:ln>
          </c:spPr>
          <c:invertIfNegative val="0"/>
          <c:cat>
            <c:strRef>
              <c:f>'Pareto Analysis'!$A$2:$A$6</c:f>
              <c:strCache>
                <c:ptCount val="5"/>
                <c:pt idx="0">
                  <c:v>Specification interpretation</c:v>
                </c:pt>
                <c:pt idx="1">
                  <c:v>Planning</c:v>
                </c:pt>
                <c:pt idx="2">
                  <c:v>Process non-compliance</c:v>
                </c:pt>
                <c:pt idx="3">
                  <c:v>Lack of experience</c:v>
                </c:pt>
                <c:pt idx="4">
                  <c:v>Change of development tool</c:v>
                </c:pt>
              </c:strCache>
            </c:strRef>
          </c:cat>
          <c:val>
            <c:numRef>
              <c:f>'Pareto Analysis'!$B$2:$B$6</c:f>
              <c:numCache>
                <c:formatCode>General</c:formatCode>
                <c:ptCount val="5"/>
                <c:pt idx="0">
                  <c:v>15</c:v>
                </c:pt>
                <c:pt idx="1">
                  <c:v>10</c:v>
                </c:pt>
                <c:pt idx="2">
                  <c:v>5</c:v>
                </c:pt>
                <c:pt idx="3">
                  <c:v>3</c:v>
                </c:pt>
                <c:pt idx="4">
                  <c:v>2</c:v>
                </c:pt>
              </c:numCache>
            </c:numRef>
          </c:val>
          <c:extLst>
            <c:ext xmlns:c16="http://schemas.microsoft.com/office/drawing/2014/chart" uri="{C3380CC4-5D6E-409C-BE32-E72D297353CC}">
              <c16:uniqueId val="{00000000-3DF0-4161-920A-888AE5BBC2A4}"/>
            </c:ext>
          </c:extLst>
        </c:ser>
        <c:dLbls>
          <c:showLegendKey val="0"/>
          <c:showVal val="0"/>
          <c:showCatName val="0"/>
          <c:showSerName val="0"/>
          <c:showPercent val="0"/>
          <c:showBubbleSize val="0"/>
        </c:dLbls>
        <c:gapWidth val="150"/>
        <c:axId val="10"/>
        <c:axId val="100"/>
      </c:barChart>
      <c:lineChart>
        <c:grouping val="standard"/>
        <c:varyColors val="0"/>
        <c:ser>
          <c:idx val="1"/>
          <c:order val="1"/>
          <c:tx>
            <c:strRef>
              <c:f>'Pareto Analysis'!$C$1</c:f>
              <c:strCache>
                <c:ptCount val="1"/>
                <c:pt idx="0">
                  <c:v>Cumulative %</c:v>
                </c:pt>
              </c:strCache>
            </c:strRef>
          </c:tx>
          <c:spPr>
            <a:ln>
              <a:prstDash val="solid"/>
            </a:ln>
          </c:spPr>
          <c:marker>
            <c:symbol val="none"/>
          </c:marker>
          <c:val>
            <c:numRef>
              <c:f>'Pareto Analysis'!$C$2:$C$6</c:f>
              <c:numCache>
                <c:formatCode>General</c:formatCode>
                <c:ptCount val="5"/>
                <c:pt idx="0">
                  <c:v>42.857142857142847</c:v>
                </c:pt>
                <c:pt idx="1">
                  <c:v>71.428571428571431</c:v>
                </c:pt>
                <c:pt idx="2">
                  <c:v>85.714285714285708</c:v>
                </c:pt>
                <c:pt idx="3">
                  <c:v>94.285714285714278</c:v>
                </c:pt>
                <c:pt idx="4">
                  <c:v>100</c:v>
                </c:pt>
              </c:numCache>
            </c:numRef>
          </c:val>
          <c:smooth val="0"/>
          <c:extLst>
            <c:ext xmlns:c16="http://schemas.microsoft.com/office/drawing/2014/chart" uri="{C3380CC4-5D6E-409C-BE32-E72D297353CC}">
              <c16:uniqueId val="{00000001-3DF0-4161-920A-888AE5BBC2A4}"/>
            </c:ext>
          </c:extLst>
        </c:ser>
        <c:dLbls>
          <c:showLegendKey val="0"/>
          <c:showVal val="0"/>
          <c:showCatName val="0"/>
          <c:showSerName val="0"/>
          <c:showPercent val="0"/>
          <c:showBubbleSize val="0"/>
        </c:dLbls>
        <c:marker val="1"/>
        <c:smooth val="0"/>
        <c:axId val="10"/>
        <c:axId val="200"/>
      </c:lineChart>
      <c:catAx>
        <c:axId val="10"/>
        <c:scaling>
          <c:orientation val="minMax"/>
        </c:scaling>
        <c:delete val="0"/>
        <c:axPos val="b"/>
        <c:title>
          <c:tx>
            <c:rich>
              <a:bodyPr/>
              <a:lstStyle/>
              <a:p>
                <a:pPr>
                  <a:defRPr/>
                </a:pPr>
                <a:r>
                  <a:rPr lang="hu-HU"/>
                  <a:t>Error Type</a:t>
                </a:r>
              </a:p>
            </c:rich>
          </c:tx>
          <c:overlay val="0"/>
        </c:title>
        <c:numFmt formatCode="General" sourceLinked="1"/>
        <c:majorTickMark val="none"/>
        <c:minorTickMark val="none"/>
        <c:tickLblPos val="nextTo"/>
        <c:crossAx val="100"/>
        <c:crosses val="autoZero"/>
        <c:auto val="0"/>
        <c:lblAlgn val="ctr"/>
        <c:lblOffset val="100"/>
        <c:noMultiLvlLbl val="0"/>
      </c:catAx>
      <c:valAx>
        <c:axId val="100"/>
        <c:scaling>
          <c:orientation val="minMax"/>
        </c:scaling>
        <c:delete val="0"/>
        <c:axPos val="l"/>
        <c:majorGridlines/>
        <c:title>
          <c:tx>
            <c:rich>
              <a:bodyPr/>
              <a:lstStyle/>
              <a:p>
                <a:pPr>
                  <a:defRPr/>
                </a:pPr>
                <a:r>
                  <a:rPr lang="hu-HU"/>
                  <a:t>Number of Errors</a:t>
                </a:r>
              </a:p>
            </c:rich>
          </c:tx>
          <c:overlay val="0"/>
        </c:title>
        <c:numFmt formatCode="General" sourceLinked="1"/>
        <c:majorTickMark val="none"/>
        <c:minorTickMark val="none"/>
        <c:tickLblPos val="nextTo"/>
        <c:crossAx val="10"/>
        <c:crosses val="autoZero"/>
        <c:crossBetween val="between"/>
      </c:valAx>
      <c:valAx>
        <c:axId val="200"/>
        <c:scaling>
          <c:orientation val="minMax"/>
        </c:scaling>
        <c:delete val="0"/>
        <c:axPos val="r"/>
        <c:title>
          <c:tx>
            <c:rich>
              <a:bodyPr/>
              <a:lstStyle/>
              <a:p>
                <a:pPr>
                  <a:defRPr/>
                </a:pPr>
                <a:r>
                  <a:rPr lang="hu-HU"/>
                  <a:t>Cumulative %</a:t>
                </a:r>
              </a:p>
            </c:rich>
          </c:tx>
          <c:overlay val="0"/>
        </c:title>
        <c:numFmt formatCode="General" sourceLinked="1"/>
        <c:majorTickMark val="none"/>
        <c:minorTickMark val="none"/>
        <c:tickLblPos val="nextTo"/>
        <c:crossAx val="10"/>
        <c:crosses val="max"/>
        <c:crossBetween val="between"/>
      </c:valAx>
    </c:plotArea>
    <c:legend>
      <c:legendPos val="r"/>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8D9618-BF6A-4E0E-9D3E-55BAA0E2634D}" type="datetimeFigureOut">
              <a:rPr lang="en-GB" smtClean="0"/>
              <a:t>16/06/2026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E388BF-572B-4507-AC9B-2CC95065B21B}" type="slidenum">
              <a:rPr lang="en-GB" smtClean="0"/>
              <a:t>‹#›</a:t>
            </a:fld>
            <a:endParaRPr lang="en-GB"/>
          </a:p>
        </p:txBody>
      </p:sp>
    </p:spTree>
    <p:extLst>
      <p:ext uri="{BB962C8B-B14F-4D97-AF65-F5344CB8AC3E}">
        <p14:creationId xmlns:p14="http://schemas.microsoft.com/office/powerpoint/2010/main" val="1572843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99575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25b2ede271_4_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4" name="Google Shape;214;g325b2ede271_4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35503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0" name="Google Shape;23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35547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25b2ede271_4_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3" name="Google Shape;243;g325b2ede271_4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91888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25b2ede271_4_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6" name="Google Shape;256;g325b2ede271_4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50699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25b2ede271_4_1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5" name="Google Shape;265;g325b2ede271_4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85322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25b2ede271_4_1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5" name="Google Shape;275;g325b2ede271_4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12747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25b2ede271_4_1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5" name="Google Shape;285;g325b2ede271_4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68857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26921585f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5" name="Google Shape;295;g326921585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66817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26921585f4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5" name="Google Shape;305;g326921585f4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52877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26921585f4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5" name="Google Shape;315;g326921585f4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36359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6178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26921585f4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6" name="Google Shape;326;g326921585f4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275737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26921585f4_0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9" name="Google Shape;339;g326921585f4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05686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326921585f4_0_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2" name="Google Shape;352;g326921585f4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96610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1" name="Google Shape;36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43632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25b2ede271_2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5" name="Google Shape;375;g325b2ede271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42752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3" name="Google Shape;43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7595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326dadce0fc_0_9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9" name="Google Shape;449;g326dadce0fc_0_9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84043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326dadce0fc_0_10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5" name="Google Shape;465;g326dadce0fc_0_10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911183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326dadce0fc_0_10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9" name="Google Shape;479;g326dadce0fc_0_1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48485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326dadce0fc_0_10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2" name="Google Shape;492;g326dadce0fc_0_10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5256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6" name="Google Shape;11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473199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326dadce0fc_0_10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1" name="Google Shape;501;g326dadce0fc_0_10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17960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326dadce0fc_0_10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12" name="Google Shape;512;g326dadce0fc_0_10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406096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326dadce0fc_0_10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3" name="Google Shape;523;g326dadce0fc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803020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326dadce0fc_0_10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7" name="Google Shape;537;g326dadce0fc_0_10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279245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326dadce0fc_0_1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7" name="Google Shape;547;g326dadce0fc_0_1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995402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326dadce0fc_0_11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8" name="Google Shape;558;g326dadce0fc_0_1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106006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326dadce0fc_0_11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71" name="Google Shape;571;g326dadce0fc_0_1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370409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326dadce0fc_0_11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80" name="Google Shape;580;g326dadce0fc_0_1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803558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326dadce0fc_0_1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94" name="Google Shape;594;g326dadce0fc_0_1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409854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326dadce0fc_0_11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5" name="Google Shape;605;g326dadce0fc_0_1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78714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25b2ede271_4_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2" name="Google Shape;142;g325b2ede271_4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623822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326dadce0fc_0_11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2" name="Google Shape;622;g326dadce0fc_0_1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70072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326dadce0fc_0_12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39" name="Google Shape;639;g326dadce0fc_0_1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976119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10" name="Google Shape;51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28617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1" name="Google Shape;15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86577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25b2ede271_4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1" name="Google Shape;161;g325b2ede271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43850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25b2ede271_4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1" name="Google Shape;171;g325b2ede271_4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76503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25b2ede271_4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2" name="Google Shape;182;g325b2ede271_4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41476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25b2ede271_4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8" name="Google Shape;198;g325b2ede271_4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60057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016EE-AEE5-F394-A9E9-6868648834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69B7028-1283-AF1F-D3EA-BBF15B9DA6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CD140DF-CD29-B65B-6B06-9173DA239105}"/>
              </a:ext>
            </a:extLst>
          </p:cNvPr>
          <p:cNvSpPr>
            <a:spLocks noGrp="1"/>
          </p:cNvSpPr>
          <p:nvPr>
            <p:ph type="dt" sz="half" idx="10"/>
          </p:nvPr>
        </p:nvSpPr>
        <p:spPr/>
        <p:txBody>
          <a:bodyPr/>
          <a:lstStyle/>
          <a:p>
            <a:fld id="{8C3555D3-E076-4C75-A559-0419A00BB251}" type="datetimeFigureOut">
              <a:rPr lang="en-GB" smtClean="0"/>
              <a:t>16/06/2026</a:t>
            </a:fld>
            <a:endParaRPr lang="en-GB"/>
          </a:p>
        </p:txBody>
      </p:sp>
      <p:sp>
        <p:nvSpPr>
          <p:cNvPr id="5" name="Footer Placeholder 4">
            <a:extLst>
              <a:ext uri="{FF2B5EF4-FFF2-40B4-BE49-F238E27FC236}">
                <a16:creationId xmlns:a16="http://schemas.microsoft.com/office/drawing/2014/main" id="{61B8E7B1-40BA-9AC4-71F9-A462B5A896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EF3394-C1D6-5DCB-60B1-AEC3A83D67E2}"/>
              </a:ext>
            </a:extLst>
          </p:cNvPr>
          <p:cNvSpPr>
            <a:spLocks noGrp="1"/>
          </p:cNvSpPr>
          <p:nvPr>
            <p:ph type="sldNum" sz="quarter" idx="12"/>
          </p:nvPr>
        </p:nvSpPr>
        <p:spPr/>
        <p:txBody>
          <a:bodyPr/>
          <a:lstStyle/>
          <a:p>
            <a:fld id="{21A94BFB-6586-4B8F-9601-FECD01C0367C}" type="slidenum">
              <a:rPr lang="en-GB" smtClean="0"/>
              <a:t>‹#›</a:t>
            </a:fld>
            <a:endParaRPr lang="en-GB"/>
          </a:p>
        </p:txBody>
      </p:sp>
    </p:spTree>
    <p:extLst>
      <p:ext uri="{BB962C8B-B14F-4D97-AF65-F5344CB8AC3E}">
        <p14:creationId xmlns:p14="http://schemas.microsoft.com/office/powerpoint/2010/main" val="2986877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27F36-1446-F73D-43D4-09B3F8354F3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A777FDE-F290-2F47-FA8B-6E4E43EEDD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624797-3709-CC4F-714C-B9382DECF972}"/>
              </a:ext>
            </a:extLst>
          </p:cNvPr>
          <p:cNvSpPr>
            <a:spLocks noGrp="1"/>
          </p:cNvSpPr>
          <p:nvPr>
            <p:ph type="dt" sz="half" idx="10"/>
          </p:nvPr>
        </p:nvSpPr>
        <p:spPr/>
        <p:txBody>
          <a:bodyPr/>
          <a:lstStyle/>
          <a:p>
            <a:fld id="{8C3555D3-E076-4C75-A559-0419A00BB251}" type="datetimeFigureOut">
              <a:rPr lang="en-GB" smtClean="0"/>
              <a:t>16/06/2026</a:t>
            </a:fld>
            <a:endParaRPr lang="en-GB"/>
          </a:p>
        </p:txBody>
      </p:sp>
      <p:sp>
        <p:nvSpPr>
          <p:cNvPr id="5" name="Footer Placeholder 4">
            <a:extLst>
              <a:ext uri="{FF2B5EF4-FFF2-40B4-BE49-F238E27FC236}">
                <a16:creationId xmlns:a16="http://schemas.microsoft.com/office/drawing/2014/main" id="{FBC9D50F-48FD-8F81-8701-9137340357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C8868E-EA9F-9105-00F4-ECB33CBC3C57}"/>
              </a:ext>
            </a:extLst>
          </p:cNvPr>
          <p:cNvSpPr>
            <a:spLocks noGrp="1"/>
          </p:cNvSpPr>
          <p:nvPr>
            <p:ph type="sldNum" sz="quarter" idx="12"/>
          </p:nvPr>
        </p:nvSpPr>
        <p:spPr/>
        <p:txBody>
          <a:bodyPr/>
          <a:lstStyle/>
          <a:p>
            <a:fld id="{21A94BFB-6586-4B8F-9601-FECD01C0367C}" type="slidenum">
              <a:rPr lang="en-GB" smtClean="0"/>
              <a:t>‹#›</a:t>
            </a:fld>
            <a:endParaRPr lang="en-GB"/>
          </a:p>
        </p:txBody>
      </p:sp>
    </p:spTree>
    <p:extLst>
      <p:ext uri="{BB962C8B-B14F-4D97-AF65-F5344CB8AC3E}">
        <p14:creationId xmlns:p14="http://schemas.microsoft.com/office/powerpoint/2010/main" val="4266738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9BA1CF-6F02-1910-FF30-890170A5B13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FC8AE42-8BE5-2556-234D-3B64BF1910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A8C632-4DE0-D4CC-9361-25AA58403991}"/>
              </a:ext>
            </a:extLst>
          </p:cNvPr>
          <p:cNvSpPr>
            <a:spLocks noGrp="1"/>
          </p:cNvSpPr>
          <p:nvPr>
            <p:ph type="dt" sz="half" idx="10"/>
          </p:nvPr>
        </p:nvSpPr>
        <p:spPr/>
        <p:txBody>
          <a:bodyPr/>
          <a:lstStyle/>
          <a:p>
            <a:fld id="{8C3555D3-E076-4C75-A559-0419A00BB251}" type="datetimeFigureOut">
              <a:rPr lang="en-GB" smtClean="0"/>
              <a:t>16/06/2026</a:t>
            </a:fld>
            <a:endParaRPr lang="en-GB"/>
          </a:p>
        </p:txBody>
      </p:sp>
      <p:sp>
        <p:nvSpPr>
          <p:cNvPr id="5" name="Footer Placeholder 4">
            <a:extLst>
              <a:ext uri="{FF2B5EF4-FFF2-40B4-BE49-F238E27FC236}">
                <a16:creationId xmlns:a16="http://schemas.microsoft.com/office/drawing/2014/main" id="{F5E457AC-2C7E-5F6E-A221-8C24A63587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76A22C-F38E-E150-9441-CDFCCFC0F645}"/>
              </a:ext>
            </a:extLst>
          </p:cNvPr>
          <p:cNvSpPr>
            <a:spLocks noGrp="1"/>
          </p:cNvSpPr>
          <p:nvPr>
            <p:ph type="sldNum" sz="quarter" idx="12"/>
          </p:nvPr>
        </p:nvSpPr>
        <p:spPr/>
        <p:txBody>
          <a:bodyPr/>
          <a:lstStyle/>
          <a:p>
            <a:fld id="{21A94BFB-6586-4B8F-9601-FECD01C0367C}" type="slidenum">
              <a:rPr lang="en-GB" smtClean="0"/>
              <a:t>‹#›</a:t>
            </a:fld>
            <a:endParaRPr lang="en-GB"/>
          </a:p>
        </p:txBody>
      </p:sp>
    </p:spTree>
    <p:extLst>
      <p:ext uri="{BB962C8B-B14F-4D97-AF65-F5344CB8AC3E}">
        <p14:creationId xmlns:p14="http://schemas.microsoft.com/office/powerpoint/2010/main" val="2457503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23CED-7790-A1DC-50AE-CCB0B32EB3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2AE5DB-4F78-899E-5CB3-E0CF089C4B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751668-1883-03ED-775A-158F95AD6578}"/>
              </a:ext>
            </a:extLst>
          </p:cNvPr>
          <p:cNvSpPr>
            <a:spLocks noGrp="1"/>
          </p:cNvSpPr>
          <p:nvPr>
            <p:ph type="dt" sz="half" idx="10"/>
          </p:nvPr>
        </p:nvSpPr>
        <p:spPr/>
        <p:txBody>
          <a:bodyPr/>
          <a:lstStyle/>
          <a:p>
            <a:fld id="{8C3555D3-E076-4C75-A559-0419A00BB251}" type="datetimeFigureOut">
              <a:rPr lang="en-GB" smtClean="0"/>
              <a:t>16/06/2026</a:t>
            </a:fld>
            <a:endParaRPr lang="en-GB"/>
          </a:p>
        </p:txBody>
      </p:sp>
      <p:sp>
        <p:nvSpPr>
          <p:cNvPr id="5" name="Footer Placeholder 4">
            <a:extLst>
              <a:ext uri="{FF2B5EF4-FFF2-40B4-BE49-F238E27FC236}">
                <a16:creationId xmlns:a16="http://schemas.microsoft.com/office/drawing/2014/main" id="{4A0236F7-765F-EDE3-0EAF-CAF28EF4DB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563894-D838-AA5E-482B-0EC9198B347F}"/>
              </a:ext>
            </a:extLst>
          </p:cNvPr>
          <p:cNvSpPr>
            <a:spLocks noGrp="1"/>
          </p:cNvSpPr>
          <p:nvPr>
            <p:ph type="sldNum" sz="quarter" idx="12"/>
          </p:nvPr>
        </p:nvSpPr>
        <p:spPr/>
        <p:txBody>
          <a:bodyPr/>
          <a:lstStyle/>
          <a:p>
            <a:fld id="{21A94BFB-6586-4B8F-9601-FECD01C0367C}" type="slidenum">
              <a:rPr lang="en-GB" smtClean="0"/>
              <a:t>‹#›</a:t>
            </a:fld>
            <a:endParaRPr lang="en-GB"/>
          </a:p>
        </p:txBody>
      </p:sp>
    </p:spTree>
    <p:extLst>
      <p:ext uri="{BB962C8B-B14F-4D97-AF65-F5344CB8AC3E}">
        <p14:creationId xmlns:p14="http://schemas.microsoft.com/office/powerpoint/2010/main" val="2307482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F1F3A-D35C-C58F-DC75-872CFA083D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EA3FB6F-1C68-E6FB-6D3A-1AF8A4C981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C1B66C-9907-FA24-8CB2-0B73C1E6386A}"/>
              </a:ext>
            </a:extLst>
          </p:cNvPr>
          <p:cNvSpPr>
            <a:spLocks noGrp="1"/>
          </p:cNvSpPr>
          <p:nvPr>
            <p:ph type="dt" sz="half" idx="10"/>
          </p:nvPr>
        </p:nvSpPr>
        <p:spPr/>
        <p:txBody>
          <a:bodyPr/>
          <a:lstStyle/>
          <a:p>
            <a:fld id="{8C3555D3-E076-4C75-A559-0419A00BB251}" type="datetimeFigureOut">
              <a:rPr lang="en-GB" smtClean="0"/>
              <a:t>16/06/2026</a:t>
            </a:fld>
            <a:endParaRPr lang="en-GB"/>
          </a:p>
        </p:txBody>
      </p:sp>
      <p:sp>
        <p:nvSpPr>
          <p:cNvPr id="5" name="Footer Placeholder 4">
            <a:extLst>
              <a:ext uri="{FF2B5EF4-FFF2-40B4-BE49-F238E27FC236}">
                <a16:creationId xmlns:a16="http://schemas.microsoft.com/office/drawing/2014/main" id="{356472A7-72E8-8B62-7A8D-FB3147CEDB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D39F57-67AA-4F02-B029-26D3C3AF1A20}"/>
              </a:ext>
            </a:extLst>
          </p:cNvPr>
          <p:cNvSpPr>
            <a:spLocks noGrp="1"/>
          </p:cNvSpPr>
          <p:nvPr>
            <p:ph type="sldNum" sz="quarter" idx="12"/>
          </p:nvPr>
        </p:nvSpPr>
        <p:spPr/>
        <p:txBody>
          <a:bodyPr/>
          <a:lstStyle/>
          <a:p>
            <a:fld id="{21A94BFB-6586-4B8F-9601-FECD01C0367C}" type="slidenum">
              <a:rPr lang="en-GB" smtClean="0"/>
              <a:t>‹#›</a:t>
            </a:fld>
            <a:endParaRPr lang="en-GB"/>
          </a:p>
        </p:txBody>
      </p:sp>
    </p:spTree>
    <p:extLst>
      <p:ext uri="{BB962C8B-B14F-4D97-AF65-F5344CB8AC3E}">
        <p14:creationId xmlns:p14="http://schemas.microsoft.com/office/powerpoint/2010/main" val="3077527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1F8F3-852F-1DBF-2569-D769C8C358E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D9F00DE-B5D3-AFE5-62AD-F8AF6D213E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92B2299-44DF-FA5A-4374-D416D2169E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EF038AC-830A-AE09-A0EA-8C67B16F2F7F}"/>
              </a:ext>
            </a:extLst>
          </p:cNvPr>
          <p:cNvSpPr>
            <a:spLocks noGrp="1"/>
          </p:cNvSpPr>
          <p:nvPr>
            <p:ph type="dt" sz="half" idx="10"/>
          </p:nvPr>
        </p:nvSpPr>
        <p:spPr/>
        <p:txBody>
          <a:bodyPr/>
          <a:lstStyle/>
          <a:p>
            <a:fld id="{8C3555D3-E076-4C75-A559-0419A00BB251}" type="datetimeFigureOut">
              <a:rPr lang="en-GB" smtClean="0"/>
              <a:t>16/06/2026</a:t>
            </a:fld>
            <a:endParaRPr lang="en-GB"/>
          </a:p>
        </p:txBody>
      </p:sp>
      <p:sp>
        <p:nvSpPr>
          <p:cNvPr id="6" name="Footer Placeholder 5">
            <a:extLst>
              <a:ext uri="{FF2B5EF4-FFF2-40B4-BE49-F238E27FC236}">
                <a16:creationId xmlns:a16="http://schemas.microsoft.com/office/drawing/2014/main" id="{BBFD9000-6321-0CBF-DFE2-C8DD918CE95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46AB59B-BC6A-9B25-6E29-AAAAD9B35568}"/>
              </a:ext>
            </a:extLst>
          </p:cNvPr>
          <p:cNvSpPr>
            <a:spLocks noGrp="1"/>
          </p:cNvSpPr>
          <p:nvPr>
            <p:ph type="sldNum" sz="quarter" idx="12"/>
          </p:nvPr>
        </p:nvSpPr>
        <p:spPr/>
        <p:txBody>
          <a:bodyPr/>
          <a:lstStyle/>
          <a:p>
            <a:fld id="{21A94BFB-6586-4B8F-9601-FECD01C0367C}" type="slidenum">
              <a:rPr lang="en-GB" smtClean="0"/>
              <a:t>‹#›</a:t>
            </a:fld>
            <a:endParaRPr lang="en-GB"/>
          </a:p>
        </p:txBody>
      </p:sp>
    </p:spTree>
    <p:extLst>
      <p:ext uri="{BB962C8B-B14F-4D97-AF65-F5344CB8AC3E}">
        <p14:creationId xmlns:p14="http://schemas.microsoft.com/office/powerpoint/2010/main" val="1969696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3681D-4F24-26C7-5C4C-31CBADF971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F7C9CEB-DF36-2153-1912-C4D3166F26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7DDFDF-DB62-7BD6-B25C-99FD5E1E9A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043A927-C4F3-0A68-74A8-890C04010F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15EADB-B45D-4D2E-A23A-8B8F4D1E84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5445F36-7E2A-C4E5-6CCD-6E765ED575A0}"/>
              </a:ext>
            </a:extLst>
          </p:cNvPr>
          <p:cNvSpPr>
            <a:spLocks noGrp="1"/>
          </p:cNvSpPr>
          <p:nvPr>
            <p:ph type="dt" sz="half" idx="10"/>
          </p:nvPr>
        </p:nvSpPr>
        <p:spPr/>
        <p:txBody>
          <a:bodyPr/>
          <a:lstStyle/>
          <a:p>
            <a:fld id="{8C3555D3-E076-4C75-A559-0419A00BB251}" type="datetimeFigureOut">
              <a:rPr lang="en-GB" smtClean="0"/>
              <a:t>16/06/2026</a:t>
            </a:fld>
            <a:endParaRPr lang="en-GB"/>
          </a:p>
        </p:txBody>
      </p:sp>
      <p:sp>
        <p:nvSpPr>
          <p:cNvPr id="8" name="Footer Placeholder 7">
            <a:extLst>
              <a:ext uri="{FF2B5EF4-FFF2-40B4-BE49-F238E27FC236}">
                <a16:creationId xmlns:a16="http://schemas.microsoft.com/office/drawing/2014/main" id="{2E11B4C1-6337-D3D3-E3ED-C8A2D9B224C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6EC0ADB-090F-7F67-E56B-53C39B559922}"/>
              </a:ext>
            </a:extLst>
          </p:cNvPr>
          <p:cNvSpPr>
            <a:spLocks noGrp="1"/>
          </p:cNvSpPr>
          <p:nvPr>
            <p:ph type="sldNum" sz="quarter" idx="12"/>
          </p:nvPr>
        </p:nvSpPr>
        <p:spPr/>
        <p:txBody>
          <a:bodyPr/>
          <a:lstStyle/>
          <a:p>
            <a:fld id="{21A94BFB-6586-4B8F-9601-FECD01C0367C}" type="slidenum">
              <a:rPr lang="en-GB" smtClean="0"/>
              <a:t>‹#›</a:t>
            </a:fld>
            <a:endParaRPr lang="en-GB"/>
          </a:p>
        </p:txBody>
      </p:sp>
    </p:spTree>
    <p:extLst>
      <p:ext uri="{BB962C8B-B14F-4D97-AF65-F5344CB8AC3E}">
        <p14:creationId xmlns:p14="http://schemas.microsoft.com/office/powerpoint/2010/main" val="1991730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43641-670E-CB9D-0149-CF37D7E5B0B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2783738-8135-0D63-F0A1-C282555FAD12}"/>
              </a:ext>
            </a:extLst>
          </p:cNvPr>
          <p:cNvSpPr>
            <a:spLocks noGrp="1"/>
          </p:cNvSpPr>
          <p:nvPr>
            <p:ph type="dt" sz="half" idx="10"/>
          </p:nvPr>
        </p:nvSpPr>
        <p:spPr/>
        <p:txBody>
          <a:bodyPr/>
          <a:lstStyle/>
          <a:p>
            <a:fld id="{8C3555D3-E076-4C75-A559-0419A00BB251}" type="datetimeFigureOut">
              <a:rPr lang="en-GB" smtClean="0"/>
              <a:t>16/06/2026</a:t>
            </a:fld>
            <a:endParaRPr lang="en-GB"/>
          </a:p>
        </p:txBody>
      </p:sp>
      <p:sp>
        <p:nvSpPr>
          <p:cNvPr id="4" name="Footer Placeholder 3">
            <a:extLst>
              <a:ext uri="{FF2B5EF4-FFF2-40B4-BE49-F238E27FC236}">
                <a16:creationId xmlns:a16="http://schemas.microsoft.com/office/drawing/2014/main" id="{CB745B48-6897-4F75-8B8D-7EF3AFB1D75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E0AB6C5-96F3-A603-2B33-10660EE7AB8F}"/>
              </a:ext>
            </a:extLst>
          </p:cNvPr>
          <p:cNvSpPr>
            <a:spLocks noGrp="1"/>
          </p:cNvSpPr>
          <p:nvPr>
            <p:ph type="sldNum" sz="quarter" idx="12"/>
          </p:nvPr>
        </p:nvSpPr>
        <p:spPr/>
        <p:txBody>
          <a:bodyPr/>
          <a:lstStyle/>
          <a:p>
            <a:fld id="{21A94BFB-6586-4B8F-9601-FECD01C0367C}" type="slidenum">
              <a:rPr lang="en-GB" smtClean="0"/>
              <a:t>‹#›</a:t>
            </a:fld>
            <a:endParaRPr lang="en-GB"/>
          </a:p>
        </p:txBody>
      </p:sp>
    </p:spTree>
    <p:extLst>
      <p:ext uri="{BB962C8B-B14F-4D97-AF65-F5344CB8AC3E}">
        <p14:creationId xmlns:p14="http://schemas.microsoft.com/office/powerpoint/2010/main" val="1911927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C199F4-804F-23E6-593E-6A4AD338E7B6}"/>
              </a:ext>
            </a:extLst>
          </p:cNvPr>
          <p:cNvSpPr>
            <a:spLocks noGrp="1"/>
          </p:cNvSpPr>
          <p:nvPr>
            <p:ph type="dt" sz="half" idx="10"/>
          </p:nvPr>
        </p:nvSpPr>
        <p:spPr/>
        <p:txBody>
          <a:bodyPr/>
          <a:lstStyle/>
          <a:p>
            <a:fld id="{8C3555D3-E076-4C75-A559-0419A00BB251}" type="datetimeFigureOut">
              <a:rPr lang="en-GB" smtClean="0"/>
              <a:t>16/06/2026</a:t>
            </a:fld>
            <a:endParaRPr lang="en-GB"/>
          </a:p>
        </p:txBody>
      </p:sp>
      <p:sp>
        <p:nvSpPr>
          <p:cNvPr id="3" name="Footer Placeholder 2">
            <a:extLst>
              <a:ext uri="{FF2B5EF4-FFF2-40B4-BE49-F238E27FC236}">
                <a16:creationId xmlns:a16="http://schemas.microsoft.com/office/drawing/2014/main" id="{89EF89D3-E534-A00B-4496-6F0D2D0105E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A091E78-5A40-7883-769F-28D867F57412}"/>
              </a:ext>
            </a:extLst>
          </p:cNvPr>
          <p:cNvSpPr>
            <a:spLocks noGrp="1"/>
          </p:cNvSpPr>
          <p:nvPr>
            <p:ph type="sldNum" sz="quarter" idx="12"/>
          </p:nvPr>
        </p:nvSpPr>
        <p:spPr/>
        <p:txBody>
          <a:bodyPr/>
          <a:lstStyle/>
          <a:p>
            <a:fld id="{21A94BFB-6586-4B8F-9601-FECD01C0367C}" type="slidenum">
              <a:rPr lang="en-GB" smtClean="0"/>
              <a:t>‹#›</a:t>
            </a:fld>
            <a:endParaRPr lang="en-GB"/>
          </a:p>
        </p:txBody>
      </p:sp>
    </p:spTree>
    <p:extLst>
      <p:ext uri="{BB962C8B-B14F-4D97-AF65-F5344CB8AC3E}">
        <p14:creationId xmlns:p14="http://schemas.microsoft.com/office/powerpoint/2010/main" val="3284478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993EF-30A0-055B-4B6C-70C6C0B054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F440FC2-2EF0-9784-5A83-7FEE0412A4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9F3BAE0-E8F3-1B62-B3A8-907A14AD20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05ABC3-5D87-9A04-5EBA-825E35621DB2}"/>
              </a:ext>
            </a:extLst>
          </p:cNvPr>
          <p:cNvSpPr>
            <a:spLocks noGrp="1"/>
          </p:cNvSpPr>
          <p:nvPr>
            <p:ph type="dt" sz="half" idx="10"/>
          </p:nvPr>
        </p:nvSpPr>
        <p:spPr/>
        <p:txBody>
          <a:bodyPr/>
          <a:lstStyle/>
          <a:p>
            <a:fld id="{8C3555D3-E076-4C75-A559-0419A00BB251}" type="datetimeFigureOut">
              <a:rPr lang="en-GB" smtClean="0"/>
              <a:t>16/06/2026</a:t>
            </a:fld>
            <a:endParaRPr lang="en-GB"/>
          </a:p>
        </p:txBody>
      </p:sp>
      <p:sp>
        <p:nvSpPr>
          <p:cNvPr id="6" name="Footer Placeholder 5">
            <a:extLst>
              <a:ext uri="{FF2B5EF4-FFF2-40B4-BE49-F238E27FC236}">
                <a16:creationId xmlns:a16="http://schemas.microsoft.com/office/drawing/2014/main" id="{39E756D6-0027-DD0D-AF68-143FC55931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E29D73-9D2A-10DE-D6D8-A24012BB35B4}"/>
              </a:ext>
            </a:extLst>
          </p:cNvPr>
          <p:cNvSpPr>
            <a:spLocks noGrp="1"/>
          </p:cNvSpPr>
          <p:nvPr>
            <p:ph type="sldNum" sz="quarter" idx="12"/>
          </p:nvPr>
        </p:nvSpPr>
        <p:spPr/>
        <p:txBody>
          <a:bodyPr/>
          <a:lstStyle/>
          <a:p>
            <a:fld id="{21A94BFB-6586-4B8F-9601-FECD01C0367C}" type="slidenum">
              <a:rPr lang="en-GB" smtClean="0"/>
              <a:t>‹#›</a:t>
            </a:fld>
            <a:endParaRPr lang="en-GB"/>
          </a:p>
        </p:txBody>
      </p:sp>
    </p:spTree>
    <p:extLst>
      <p:ext uri="{BB962C8B-B14F-4D97-AF65-F5344CB8AC3E}">
        <p14:creationId xmlns:p14="http://schemas.microsoft.com/office/powerpoint/2010/main" val="1125819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B5ACA-D57C-6B9C-75D3-DA7DE23217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7DA0E64-3CA2-83F5-F611-D8AEFAB8AC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EF33D4A-735A-3B84-CD38-9F4AE4D2C5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B21C02-C21D-C543-BD54-5F62D38F778E}"/>
              </a:ext>
            </a:extLst>
          </p:cNvPr>
          <p:cNvSpPr>
            <a:spLocks noGrp="1"/>
          </p:cNvSpPr>
          <p:nvPr>
            <p:ph type="dt" sz="half" idx="10"/>
          </p:nvPr>
        </p:nvSpPr>
        <p:spPr/>
        <p:txBody>
          <a:bodyPr/>
          <a:lstStyle/>
          <a:p>
            <a:fld id="{8C3555D3-E076-4C75-A559-0419A00BB251}" type="datetimeFigureOut">
              <a:rPr lang="en-GB" smtClean="0"/>
              <a:t>16/06/2026</a:t>
            </a:fld>
            <a:endParaRPr lang="en-GB"/>
          </a:p>
        </p:txBody>
      </p:sp>
      <p:sp>
        <p:nvSpPr>
          <p:cNvPr id="6" name="Footer Placeholder 5">
            <a:extLst>
              <a:ext uri="{FF2B5EF4-FFF2-40B4-BE49-F238E27FC236}">
                <a16:creationId xmlns:a16="http://schemas.microsoft.com/office/drawing/2014/main" id="{35942DE2-DE45-747F-8987-1F7AAB2C73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62116FE-9AB9-705F-42D1-37694B8FF18B}"/>
              </a:ext>
            </a:extLst>
          </p:cNvPr>
          <p:cNvSpPr>
            <a:spLocks noGrp="1"/>
          </p:cNvSpPr>
          <p:nvPr>
            <p:ph type="sldNum" sz="quarter" idx="12"/>
          </p:nvPr>
        </p:nvSpPr>
        <p:spPr/>
        <p:txBody>
          <a:bodyPr/>
          <a:lstStyle/>
          <a:p>
            <a:fld id="{21A94BFB-6586-4B8F-9601-FECD01C0367C}" type="slidenum">
              <a:rPr lang="en-GB" smtClean="0"/>
              <a:t>‹#›</a:t>
            </a:fld>
            <a:endParaRPr lang="en-GB"/>
          </a:p>
        </p:txBody>
      </p:sp>
    </p:spTree>
    <p:extLst>
      <p:ext uri="{BB962C8B-B14F-4D97-AF65-F5344CB8AC3E}">
        <p14:creationId xmlns:p14="http://schemas.microsoft.com/office/powerpoint/2010/main" val="1816955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1B3C47-3353-24D7-B196-9F5C635D4E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F1D304C-0A36-52F4-0247-7277277CF9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428C29-A83B-B766-0962-CFE2FD61A5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3555D3-E076-4C75-A559-0419A00BB251}" type="datetimeFigureOut">
              <a:rPr lang="en-GB" smtClean="0"/>
              <a:t>16/06/2026</a:t>
            </a:fld>
            <a:endParaRPr lang="en-GB"/>
          </a:p>
        </p:txBody>
      </p:sp>
      <p:sp>
        <p:nvSpPr>
          <p:cNvPr id="5" name="Footer Placeholder 4">
            <a:extLst>
              <a:ext uri="{FF2B5EF4-FFF2-40B4-BE49-F238E27FC236}">
                <a16:creationId xmlns:a16="http://schemas.microsoft.com/office/drawing/2014/main" id="{499F7EB0-E5DF-3535-F97C-D7C716A508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5E68651-A2EA-8E9B-1F09-BBB1B973AC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A94BFB-6586-4B8F-9601-FECD01C0367C}" type="slidenum">
              <a:rPr lang="en-GB" smtClean="0"/>
              <a:t>‹#›</a:t>
            </a:fld>
            <a:endParaRPr lang="en-GB"/>
          </a:p>
        </p:txBody>
      </p:sp>
    </p:spTree>
    <p:extLst>
      <p:ext uri="{BB962C8B-B14F-4D97-AF65-F5344CB8AC3E}">
        <p14:creationId xmlns:p14="http://schemas.microsoft.com/office/powerpoint/2010/main" val="38003500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9.jpg"/><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9.jpg"/><Relationship Id="rId4" Type="http://schemas.openxmlformats.org/officeDocument/2006/relationships/image" Target="../media/image28.jp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9.jpg"/><Relationship Id="rId4" Type="http://schemas.openxmlformats.org/officeDocument/2006/relationships/image" Target="../media/image28.jp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21731" t="-92052" r="-2282" b="-46394"/>
            </a:stretch>
          </a:blipFill>
          <a:ln>
            <a:noFill/>
          </a:ln>
        </p:spPr>
      </p:sp>
      <p:grpSp>
        <p:nvGrpSpPr>
          <p:cNvPr id="85" name="Google Shape;85;p1"/>
          <p:cNvGrpSpPr/>
          <p:nvPr/>
        </p:nvGrpSpPr>
        <p:grpSpPr>
          <a:xfrm>
            <a:off x="1124619" y="492919"/>
            <a:ext cx="10386055" cy="6230564"/>
            <a:chOff x="0" y="-76200"/>
            <a:chExt cx="4103133" cy="2461457"/>
          </a:xfrm>
        </p:grpSpPr>
        <p:sp>
          <p:nvSpPr>
            <p:cNvPr id="86" name="Google Shape;86;p1"/>
            <p:cNvSpPr/>
            <p:nvPr/>
          </p:nvSpPr>
          <p:spPr>
            <a:xfrm>
              <a:off x="0" y="0"/>
              <a:ext cx="4103133" cy="2385257"/>
            </a:xfrm>
            <a:custGeom>
              <a:avLst/>
              <a:gdLst/>
              <a:ahLst/>
              <a:cxnLst/>
              <a:rect l="l" t="t" r="r" b="b"/>
              <a:pathLst>
                <a:path w="4103133" h="2385257" extrusionOk="0">
                  <a:moveTo>
                    <a:pt x="25344" y="0"/>
                  </a:moveTo>
                  <a:lnTo>
                    <a:pt x="4077789" y="0"/>
                  </a:lnTo>
                  <a:cubicBezTo>
                    <a:pt x="4084510" y="0"/>
                    <a:pt x="4090957" y="2670"/>
                    <a:pt x="4095710" y="7423"/>
                  </a:cubicBezTo>
                  <a:cubicBezTo>
                    <a:pt x="4100463" y="12176"/>
                    <a:pt x="4103133" y="18622"/>
                    <a:pt x="4103133" y="25344"/>
                  </a:cubicBezTo>
                  <a:lnTo>
                    <a:pt x="4103133" y="2359913"/>
                  </a:lnTo>
                  <a:cubicBezTo>
                    <a:pt x="4103133" y="2366635"/>
                    <a:pt x="4100463" y="2373081"/>
                    <a:pt x="4095710" y="2377834"/>
                  </a:cubicBezTo>
                  <a:cubicBezTo>
                    <a:pt x="4090957" y="2382587"/>
                    <a:pt x="4084510" y="2385257"/>
                    <a:pt x="4077789" y="2385257"/>
                  </a:cubicBezTo>
                  <a:lnTo>
                    <a:pt x="25344" y="2385257"/>
                  </a:lnTo>
                  <a:cubicBezTo>
                    <a:pt x="18622" y="2385257"/>
                    <a:pt x="12176" y="2382587"/>
                    <a:pt x="7423" y="2377834"/>
                  </a:cubicBezTo>
                  <a:cubicBezTo>
                    <a:pt x="2670" y="2373081"/>
                    <a:pt x="0" y="2366635"/>
                    <a:pt x="0" y="2359913"/>
                  </a:cubicBezTo>
                  <a:lnTo>
                    <a:pt x="0" y="25344"/>
                  </a:lnTo>
                  <a:cubicBezTo>
                    <a:pt x="0" y="18622"/>
                    <a:pt x="2670" y="12176"/>
                    <a:pt x="7423" y="7423"/>
                  </a:cubicBezTo>
                  <a:cubicBezTo>
                    <a:pt x="12176" y="2670"/>
                    <a:pt x="18622" y="0"/>
                    <a:pt x="25344" y="0"/>
                  </a:cubicBezTo>
                  <a:close/>
                </a:path>
              </a:pathLst>
            </a:custGeom>
            <a:solidFill>
              <a:srgbClr val="F2F2F2">
                <a:alpha val="60000"/>
              </a:srgbClr>
            </a:solidFill>
            <a:ln>
              <a:noFill/>
            </a:ln>
          </p:spPr>
          <p:txBody>
            <a:bodyPr spcFirstLastPara="1" wrap="square" lIns="60950" tIns="60950" rIns="60950" bIns="60950" anchor="ctr" anchorCtr="0">
              <a:noAutofit/>
            </a:bodyPr>
            <a:lstStyle/>
            <a:p>
              <a:pPr>
                <a:buClr>
                  <a:srgbClr val="000000"/>
                </a:buClr>
                <a:buSzPts val="1400"/>
              </a:pPr>
              <a:endParaRPr sz="933">
                <a:solidFill>
                  <a:srgbClr val="000000"/>
                </a:solidFill>
                <a:latin typeface="Arial"/>
                <a:ea typeface="Arial"/>
                <a:cs typeface="Arial"/>
                <a:sym typeface="Arial"/>
              </a:endParaRPr>
            </a:p>
          </p:txBody>
        </p:sp>
        <p:sp>
          <p:nvSpPr>
            <p:cNvPr id="87" name="Google Shape;87;p1"/>
            <p:cNvSpPr txBox="1"/>
            <p:nvPr/>
          </p:nvSpPr>
          <p:spPr>
            <a:xfrm>
              <a:off x="0" y="-76200"/>
              <a:ext cx="4103133" cy="2461457"/>
            </a:xfrm>
            <a:prstGeom prst="rect">
              <a:avLst/>
            </a:prstGeom>
            <a:noFill/>
            <a:ln>
              <a:noFill/>
            </a:ln>
          </p:spPr>
          <p:txBody>
            <a:bodyPr spcFirstLastPara="1" wrap="square" lIns="33867" tIns="33867" rIns="33867" bIns="33867" anchor="ctr" anchorCtr="0">
              <a:noAutofit/>
            </a:bodyPr>
            <a:lstStyle/>
            <a:p>
              <a:pPr algn="ctr">
                <a:lnSpc>
                  <a:spcPct val="201333"/>
                </a:lnSpc>
                <a:buClr>
                  <a:srgbClr val="000000"/>
                </a:buClr>
                <a:buSzPts val="1800"/>
              </a:pPr>
              <a:endParaRPr sz="1200">
                <a:solidFill>
                  <a:schemeClr val="dk1"/>
                </a:solidFill>
                <a:latin typeface="Calibri"/>
                <a:ea typeface="Calibri"/>
                <a:cs typeface="Calibri"/>
                <a:sym typeface="Calibri"/>
              </a:endParaRPr>
            </a:p>
          </p:txBody>
        </p:sp>
      </p:grpSp>
      <p:grpSp>
        <p:nvGrpSpPr>
          <p:cNvPr id="88" name="Google Shape;88;p1"/>
          <p:cNvGrpSpPr/>
          <p:nvPr/>
        </p:nvGrpSpPr>
        <p:grpSpPr>
          <a:xfrm>
            <a:off x="1124619" y="849998"/>
            <a:ext cx="7927631" cy="2746440"/>
            <a:chOff x="0" y="-76200"/>
            <a:chExt cx="3131904" cy="1085013"/>
          </a:xfrm>
        </p:grpSpPr>
        <p:sp>
          <p:nvSpPr>
            <p:cNvPr id="89" name="Google Shape;89;p1"/>
            <p:cNvSpPr/>
            <p:nvPr/>
          </p:nvSpPr>
          <p:spPr>
            <a:xfrm>
              <a:off x="0" y="0"/>
              <a:ext cx="3131904" cy="1008813"/>
            </a:xfrm>
            <a:custGeom>
              <a:avLst/>
              <a:gdLst/>
              <a:ahLst/>
              <a:cxnLst/>
              <a:rect l="l" t="t" r="r" b="b"/>
              <a:pathLst>
                <a:path w="3131904" h="1008813" extrusionOk="0">
                  <a:moveTo>
                    <a:pt x="0" y="0"/>
                  </a:moveTo>
                  <a:lnTo>
                    <a:pt x="3131904" y="0"/>
                  </a:lnTo>
                  <a:lnTo>
                    <a:pt x="3131904" y="1008813"/>
                  </a:lnTo>
                  <a:lnTo>
                    <a:pt x="0" y="1008813"/>
                  </a:lnTo>
                  <a:close/>
                </a:path>
              </a:pathLst>
            </a:custGeom>
            <a:solidFill>
              <a:srgbClr val="FFFFFF">
                <a:alpha val="78431"/>
              </a:srgbClr>
            </a:solidFill>
            <a:ln>
              <a:noFill/>
            </a:ln>
          </p:spPr>
        </p:sp>
        <p:sp>
          <p:nvSpPr>
            <p:cNvPr id="90" name="Google Shape;90;p1"/>
            <p:cNvSpPr txBox="1"/>
            <p:nvPr/>
          </p:nvSpPr>
          <p:spPr>
            <a:xfrm>
              <a:off x="0" y="-76200"/>
              <a:ext cx="3131904" cy="1085013"/>
            </a:xfrm>
            <a:prstGeom prst="rect">
              <a:avLst/>
            </a:prstGeom>
            <a:noFill/>
            <a:ln>
              <a:noFill/>
            </a:ln>
          </p:spPr>
          <p:txBody>
            <a:bodyPr spcFirstLastPara="1" wrap="square" lIns="33867" tIns="33867" rIns="33867" bIns="33867" anchor="ctr" anchorCtr="0">
              <a:noAutofit/>
            </a:bodyPr>
            <a:lstStyle/>
            <a:p>
              <a:pPr algn="ctr">
                <a:lnSpc>
                  <a:spcPct val="201333"/>
                </a:lnSpc>
                <a:buClr>
                  <a:srgbClr val="000000"/>
                </a:buClr>
                <a:buSzPts val="1800"/>
              </a:pPr>
              <a:endParaRPr sz="1200">
                <a:solidFill>
                  <a:schemeClr val="dk1"/>
                </a:solidFill>
                <a:latin typeface="Calibri"/>
                <a:ea typeface="Calibri"/>
                <a:cs typeface="Calibri"/>
                <a:sym typeface="Calibri"/>
              </a:endParaRPr>
            </a:p>
          </p:txBody>
        </p:sp>
      </p:grpSp>
      <p:grpSp>
        <p:nvGrpSpPr>
          <p:cNvPr id="91" name="Google Shape;91;p1"/>
          <p:cNvGrpSpPr/>
          <p:nvPr/>
        </p:nvGrpSpPr>
        <p:grpSpPr>
          <a:xfrm>
            <a:off x="3057832" y="4140151"/>
            <a:ext cx="6874229" cy="740849"/>
            <a:chOff x="0" y="-76200"/>
            <a:chExt cx="1927662" cy="292679"/>
          </a:xfrm>
        </p:grpSpPr>
        <p:sp>
          <p:nvSpPr>
            <p:cNvPr id="92" name="Google Shape;92;p1"/>
            <p:cNvSpPr/>
            <p:nvPr/>
          </p:nvSpPr>
          <p:spPr>
            <a:xfrm>
              <a:off x="0" y="0"/>
              <a:ext cx="1927662" cy="216479"/>
            </a:xfrm>
            <a:custGeom>
              <a:avLst/>
              <a:gdLst/>
              <a:ahLst/>
              <a:cxnLst/>
              <a:rect l="l" t="t" r="r" b="b"/>
              <a:pathLst>
                <a:path w="1927662" h="216479" extrusionOk="0">
                  <a:moveTo>
                    <a:pt x="0" y="0"/>
                  </a:moveTo>
                  <a:lnTo>
                    <a:pt x="1927662" y="0"/>
                  </a:lnTo>
                  <a:lnTo>
                    <a:pt x="1927662" y="216479"/>
                  </a:lnTo>
                  <a:lnTo>
                    <a:pt x="0" y="216479"/>
                  </a:lnTo>
                  <a:close/>
                </a:path>
              </a:pathLst>
            </a:custGeom>
            <a:solidFill>
              <a:srgbClr val="FFFFFF">
                <a:alpha val="78431"/>
              </a:srgbClr>
            </a:solidFill>
            <a:ln>
              <a:noFill/>
            </a:ln>
          </p:spPr>
        </p:sp>
        <p:sp>
          <p:nvSpPr>
            <p:cNvPr id="93" name="Google Shape;93;p1"/>
            <p:cNvSpPr txBox="1"/>
            <p:nvPr/>
          </p:nvSpPr>
          <p:spPr>
            <a:xfrm>
              <a:off x="0" y="-76200"/>
              <a:ext cx="1927662" cy="292679"/>
            </a:xfrm>
            <a:prstGeom prst="rect">
              <a:avLst/>
            </a:prstGeom>
            <a:noFill/>
            <a:ln>
              <a:noFill/>
            </a:ln>
          </p:spPr>
          <p:txBody>
            <a:bodyPr spcFirstLastPara="1" wrap="square" lIns="33867" tIns="33867" rIns="33867" bIns="33867" anchor="ctr" anchorCtr="0">
              <a:noAutofit/>
            </a:bodyPr>
            <a:lstStyle/>
            <a:p>
              <a:pPr algn="ctr">
                <a:lnSpc>
                  <a:spcPct val="201333"/>
                </a:lnSpc>
                <a:buClr>
                  <a:srgbClr val="000000"/>
                </a:buClr>
                <a:buSzPts val="1800"/>
              </a:pPr>
              <a:endParaRPr sz="1200">
                <a:solidFill>
                  <a:schemeClr val="dk1"/>
                </a:solidFill>
                <a:latin typeface="Calibri"/>
                <a:ea typeface="Calibri"/>
                <a:cs typeface="Calibri"/>
                <a:sym typeface="Calibri"/>
              </a:endParaRPr>
            </a:p>
          </p:txBody>
        </p:sp>
      </p:grpSp>
      <p:sp>
        <p:nvSpPr>
          <p:cNvPr id="96" name="Google Shape;96;p1"/>
          <p:cNvSpPr txBox="1"/>
          <p:nvPr/>
        </p:nvSpPr>
        <p:spPr>
          <a:xfrm>
            <a:off x="3159307" y="4297705"/>
            <a:ext cx="6557131" cy="560153"/>
          </a:xfrm>
          <a:prstGeom prst="rect">
            <a:avLst/>
          </a:prstGeom>
          <a:noFill/>
          <a:ln>
            <a:noFill/>
          </a:ln>
        </p:spPr>
        <p:txBody>
          <a:bodyPr spcFirstLastPara="1" wrap="square" lIns="0" tIns="0" rIns="0" bIns="0" anchor="t" anchorCtr="0">
            <a:spAutoFit/>
          </a:bodyPr>
          <a:lstStyle/>
          <a:p>
            <a:pPr algn="ctr">
              <a:lnSpc>
                <a:spcPct val="140000"/>
              </a:lnSpc>
              <a:buClr>
                <a:srgbClr val="000000"/>
              </a:buClr>
              <a:buSzPts val="3900"/>
            </a:pPr>
            <a:r>
              <a:rPr lang="en-US" sz="2600" b="1" dirty="0">
                <a:solidFill>
                  <a:srgbClr val="1B693C"/>
                </a:solidFill>
                <a:latin typeface="Nunito Sans"/>
                <a:ea typeface="Nunito Sans"/>
                <a:cs typeface="Nunito Sans"/>
                <a:sym typeface="Nunito Sans"/>
              </a:rPr>
              <a:t> The logistics of short</a:t>
            </a:r>
            <a:r>
              <a:rPr lang="hu-HU" sz="2600" b="1" dirty="0">
                <a:solidFill>
                  <a:srgbClr val="1B693C"/>
                </a:solidFill>
                <a:latin typeface="Nunito Sans"/>
                <a:ea typeface="Nunito Sans"/>
                <a:cs typeface="Nunito Sans"/>
                <a:sym typeface="Nunito Sans"/>
              </a:rPr>
              <a:t> </a:t>
            </a:r>
            <a:r>
              <a:rPr lang="en-US" sz="2600" b="1" dirty="0">
                <a:solidFill>
                  <a:srgbClr val="1B693C"/>
                </a:solidFill>
                <a:latin typeface="Nunito Sans"/>
                <a:ea typeface="Nunito Sans"/>
                <a:cs typeface="Nunito Sans"/>
                <a:sym typeface="Nunito Sans"/>
              </a:rPr>
              <a:t>supply chains</a:t>
            </a:r>
            <a:endParaRPr sz="933" dirty="0">
              <a:solidFill>
                <a:srgbClr val="000000"/>
              </a:solidFill>
              <a:latin typeface="Arial"/>
              <a:ea typeface="Arial"/>
              <a:cs typeface="Arial"/>
              <a:sym typeface="Arial"/>
            </a:endParaRPr>
          </a:p>
        </p:txBody>
      </p:sp>
      <p:sp>
        <p:nvSpPr>
          <p:cNvPr id="97" name="Google Shape;97;p1"/>
          <p:cNvSpPr txBox="1"/>
          <p:nvPr/>
        </p:nvSpPr>
        <p:spPr>
          <a:xfrm>
            <a:off x="1556473" y="6039131"/>
            <a:ext cx="9762800" cy="1022075"/>
          </a:xfrm>
          <a:prstGeom prst="rect">
            <a:avLst/>
          </a:prstGeom>
          <a:noFill/>
          <a:ln>
            <a:noFill/>
          </a:ln>
        </p:spPr>
        <p:txBody>
          <a:bodyPr spcFirstLastPara="1" wrap="square" lIns="0" tIns="0" rIns="0" bIns="0" anchor="t" anchorCtr="0">
            <a:spAutoFit/>
          </a:bodyPr>
          <a:lstStyle/>
          <a:p>
            <a:pPr>
              <a:lnSpc>
                <a:spcPct val="108071"/>
              </a:lnSpc>
              <a:buClr>
                <a:srgbClr val="000000"/>
              </a:buClr>
              <a:buSzPts val="1845"/>
            </a:pPr>
            <a:r>
              <a:rPr lang="en-US" sz="1230" dirty="0">
                <a:solidFill>
                  <a:srgbClr val="141414"/>
                </a:solidFill>
                <a:latin typeface="Arial"/>
                <a:ea typeface="Arial"/>
                <a:cs typeface="Arial"/>
                <a:sym typeface="Arial"/>
              </a:rPr>
              <a:t>Funded by the European Union. The views and statements expressed herein reflect the views of the author(s) and do not necessarily reflect the official position of the European Union or the Education, Audiovisual and Culture Executive Agency (EACEA). Neither the European Union nor the EACEA can be held responsible for them. Project number</a:t>
            </a:r>
            <a:r>
              <a:rPr lang="en-US" sz="1100" dirty="0">
                <a:solidFill>
                  <a:srgbClr val="141414"/>
                </a:solidFill>
                <a:latin typeface="Arial" panose="020B0604020202020204" pitchFamily="34" charset="0"/>
                <a:ea typeface="Arial"/>
                <a:cs typeface="Arial" panose="020B0604020202020204" pitchFamily="34" charset="0"/>
                <a:sym typeface="Arial"/>
              </a:rPr>
              <a:t>:</a:t>
            </a:r>
            <a:r>
              <a:rPr lang="en-US" sz="1100" dirty="0">
                <a:solidFill>
                  <a:srgbClr val="1F1F1F"/>
                </a:solidFill>
                <a:latin typeface="Arial" panose="020B0604020202020204" pitchFamily="34" charset="0"/>
                <a:ea typeface="Roboto"/>
                <a:cs typeface="Arial" panose="020B0604020202020204" pitchFamily="34" charset="0"/>
                <a:sym typeface="Roboto"/>
              </a:rPr>
              <a:t> 2024-1-RO01-KA210-ADU-000254716 </a:t>
            </a:r>
            <a:endParaRPr sz="1100" dirty="0">
              <a:solidFill>
                <a:srgbClr val="000000"/>
              </a:solidFill>
              <a:latin typeface="Arial" panose="020B0604020202020204" pitchFamily="34" charset="0"/>
              <a:ea typeface="Arial"/>
              <a:cs typeface="Arial" panose="020B0604020202020204" pitchFamily="34" charset="0"/>
              <a:sym typeface="Arial"/>
            </a:endParaRPr>
          </a:p>
          <a:p>
            <a:pPr>
              <a:lnSpc>
                <a:spcPct val="108013"/>
              </a:lnSpc>
              <a:buClr>
                <a:srgbClr val="000000"/>
              </a:buClr>
              <a:buSzPts val="1846"/>
            </a:pPr>
            <a:endParaRPr sz="1230" dirty="0">
              <a:solidFill>
                <a:srgbClr val="141414"/>
              </a:solidFill>
              <a:latin typeface="Arial"/>
              <a:ea typeface="Arial"/>
              <a:cs typeface="Arial"/>
              <a:sym typeface="Arial"/>
            </a:endParaRPr>
          </a:p>
          <a:p>
            <a:pPr>
              <a:lnSpc>
                <a:spcPct val="108013"/>
              </a:lnSpc>
              <a:buClr>
                <a:srgbClr val="000000"/>
              </a:buClr>
              <a:buSzPts val="1846"/>
            </a:pPr>
            <a:endParaRPr sz="1230" dirty="0">
              <a:solidFill>
                <a:srgbClr val="141414"/>
              </a:solidFill>
              <a:latin typeface="Arial"/>
              <a:ea typeface="Arial"/>
              <a:cs typeface="Arial"/>
              <a:sym typeface="Arial"/>
            </a:endParaRPr>
          </a:p>
        </p:txBody>
      </p:sp>
      <p:cxnSp>
        <p:nvCxnSpPr>
          <p:cNvPr id="98" name="Google Shape;98;p1"/>
          <p:cNvCxnSpPr/>
          <p:nvPr/>
        </p:nvCxnSpPr>
        <p:spPr>
          <a:xfrm>
            <a:off x="6776188" y="6563007"/>
            <a:ext cx="4730012" cy="0"/>
          </a:xfrm>
          <a:prstGeom prst="straightConnector1">
            <a:avLst/>
          </a:prstGeom>
          <a:noFill/>
          <a:ln w="47625" cap="rnd" cmpd="sng">
            <a:solidFill>
              <a:srgbClr val="000000">
                <a:alpha val="4313"/>
              </a:srgbClr>
            </a:solidFill>
            <a:prstDash val="solid"/>
            <a:round/>
            <a:headEnd type="none" w="sm" len="sm"/>
            <a:tailEnd type="none" w="sm" len="sm"/>
          </a:ln>
        </p:spPr>
      </p:cxnSp>
      <p:cxnSp>
        <p:nvCxnSpPr>
          <p:cNvPr id="99" name="Google Shape;99;p1"/>
          <p:cNvCxnSpPr/>
          <p:nvPr/>
        </p:nvCxnSpPr>
        <p:spPr>
          <a:xfrm>
            <a:off x="1556474" y="5947799"/>
            <a:ext cx="9399065" cy="0"/>
          </a:xfrm>
          <a:prstGeom prst="straightConnector1">
            <a:avLst/>
          </a:prstGeom>
          <a:noFill/>
          <a:ln w="38100" cap="flat" cmpd="sng">
            <a:solidFill>
              <a:srgbClr val="707070"/>
            </a:solidFill>
            <a:prstDash val="solid"/>
            <a:round/>
            <a:headEnd type="none" w="sm" len="sm"/>
            <a:tailEnd type="none" w="sm" len="sm"/>
          </a:ln>
        </p:spPr>
      </p:cxnSp>
      <p:pic>
        <p:nvPicPr>
          <p:cNvPr id="3" name="Picture 2">
            <a:extLst>
              <a:ext uri="{FF2B5EF4-FFF2-40B4-BE49-F238E27FC236}">
                <a16:creationId xmlns:a16="http://schemas.microsoft.com/office/drawing/2014/main" id="{C8F4A1D7-D0E5-8D68-00A1-BD6841474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2146" y="863239"/>
            <a:ext cx="1767127" cy="394268"/>
          </a:xfrm>
          <a:prstGeom prst="rect">
            <a:avLst/>
          </a:prstGeom>
        </p:spPr>
      </p:pic>
      <p:pic>
        <p:nvPicPr>
          <p:cNvPr id="4" name="Picture 3">
            <a:extLst>
              <a:ext uri="{FF2B5EF4-FFF2-40B4-BE49-F238E27FC236}">
                <a16:creationId xmlns:a16="http://schemas.microsoft.com/office/drawing/2014/main" id="{FC38CED5-6177-D675-DE67-FAB4205EC0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8424" y="1042879"/>
            <a:ext cx="7170262" cy="255355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325b2ede271_4_61"/>
          <p:cNvSpPr/>
          <p:nvPr/>
        </p:nvSpPr>
        <p:spPr>
          <a:xfrm>
            <a:off x="685800" y="-127000"/>
            <a:ext cx="2348871" cy="134889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pPr>
              <a:buClr>
                <a:srgbClr val="000000"/>
              </a:buClr>
              <a:buSzPts val="1400"/>
            </a:pPr>
            <a:endParaRPr sz="933">
              <a:solidFill>
                <a:srgbClr val="000000"/>
              </a:solidFill>
              <a:latin typeface="Arial"/>
              <a:ea typeface="Arial"/>
              <a:cs typeface="Arial"/>
              <a:sym typeface="Arial"/>
            </a:endParaRPr>
          </a:p>
        </p:txBody>
      </p:sp>
      <p:sp>
        <p:nvSpPr>
          <p:cNvPr id="217" name="Google Shape;217;g325b2ede271_4_61"/>
          <p:cNvSpPr/>
          <p:nvPr/>
        </p:nvSpPr>
        <p:spPr>
          <a:xfrm>
            <a:off x="685800" y="5624636"/>
            <a:ext cx="2348871" cy="134889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pPr>
              <a:buClr>
                <a:srgbClr val="000000"/>
              </a:buClr>
              <a:buSzPts val="1400"/>
            </a:pPr>
            <a:endParaRPr sz="933">
              <a:solidFill>
                <a:srgbClr val="000000"/>
              </a:solidFill>
              <a:latin typeface="Arial"/>
              <a:ea typeface="Arial"/>
              <a:cs typeface="Arial"/>
              <a:sym typeface="Arial"/>
            </a:endParaRPr>
          </a:p>
        </p:txBody>
      </p:sp>
      <p:sp>
        <p:nvSpPr>
          <p:cNvPr id="219" name="Google Shape;219;g325b2ede271_4_61"/>
          <p:cNvSpPr/>
          <p:nvPr/>
        </p:nvSpPr>
        <p:spPr>
          <a:xfrm>
            <a:off x="31738" y="1"/>
            <a:ext cx="1828698" cy="176563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3">
              <a:alphaModFix/>
            </a:blip>
            <a:stretch>
              <a:fillRect/>
            </a:stretch>
          </a:blipFill>
          <a:ln>
            <a:noFill/>
          </a:ln>
        </p:spPr>
      </p:sp>
      <p:sp>
        <p:nvSpPr>
          <p:cNvPr id="221" name="Google Shape;221;g325b2ede271_4_61"/>
          <p:cNvSpPr txBox="1"/>
          <p:nvPr/>
        </p:nvSpPr>
        <p:spPr>
          <a:xfrm>
            <a:off x="3531011" y="4918741"/>
            <a:ext cx="2494400" cy="819968"/>
          </a:xfrm>
          <a:prstGeom prst="rect">
            <a:avLst/>
          </a:prstGeom>
          <a:noFill/>
          <a:ln>
            <a:noFill/>
          </a:ln>
        </p:spPr>
        <p:txBody>
          <a:bodyPr spcFirstLastPara="1" wrap="square" lIns="0" tIns="0" rIns="0" bIns="0" anchor="t" anchorCtr="0">
            <a:spAutoFit/>
          </a:bodyPr>
          <a:lstStyle/>
          <a:p>
            <a:pPr algn="ctr">
              <a:lnSpc>
                <a:spcPct val="111000"/>
              </a:lnSpc>
              <a:buClr>
                <a:srgbClr val="000000"/>
              </a:buClr>
              <a:buSzPts val="3600"/>
            </a:pPr>
            <a:r>
              <a:rPr lang="en-US" sz="2400" b="1">
                <a:solidFill>
                  <a:srgbClr val="141414"/>
                </a:solidFill>
                <a:latin typeface="Nunito Sans Black"/>
                <a:ea typeface="Nunito Sans Black"/>
                <a:cs typeface="Nunito Sans Black"/>
                <a:sym typeface="Nunito Sans Black"/>
              </a:rPr>
              <a:t>For the right customer</a:t>
            </a:r>
            <a:endParaRPr sz="933">
              <a:solidFill>
                <a:srgbClr val="000000"/>
              </a:solidFill>
              <a:latin typeface="Arial"/>
              <a:ea typeface="Arial"/>
              <a:cs typeface="Arial"/>
              <a:sym typeface="Arial"/>
            </a:endParaRPr>
          </a:p>
        </p:txBody>
      </p:sp>
      <p:sp>
        <p:nvSpPr>
          <p:cNvPr id="222" name="Google Shape;222;g325b2ede271_4_61"/>
          <p:cNvSpPr txBox="1"/>
          <p:nvPr/>
        </p:nvSpPr>
        <p:spPr>
          <a:xfrm>
            <a:off x="6269817" y="838200"/>
            <a:ext cx="2494400" cy="1229952"/>
          </a:xfrm>
          <a:prstGeom prst="rect">
            <a:avLst/>
          </a:prstGeom>
          <a:noFill/>
          <a:ln>
            <a:noFill/>
          </a:ln>
        </p:spPr>
        <p:txBody>
          <a:bodyPr spcFirstLastPara="1" wrap="square" lIns="0" tIns="0" rIns="0" bIns="0" anchor="t" anchorCtr="0">
            <a:spAutoFit/>
          </a:bodyPr>
          <a:lstStyle/>
          <a:p>
            <a:pPr algn="ctr">
              <a:lnSpc>
                <a:spcPct val="111000"/>
              </a:lnSpc>
              <a:buClr>
                <a:srgbClr val="000000"/>
              </a:buClr>
              <a:buSzPts val="3600"/>
            </a:pPr>
            <a:r>
              <a:rPr lang="en-US" sz="2400" b="1">
                <a:solidFill>
                  <a:srgbClr val="141414"/>
                </a:solidFill>
                <a:latin typeface="Nunito Sans Black"/>
                <a:ea typeface="Nunito Sans Black"/>
                <a:cs typeface="Nunito Sans Black"/>
                <a:sym typeface="Nunito Sans Black"/>
              </a:rPr>
              <a:t>Provided with the right information</a:t>
            </a:r>
            <a:endParaRPr sz="933">
              <a:solidFill>
                <a:srgbClr val="000000"/>
              </a:solidFill>
              <a:latin typeface="Arial"/>
              <a:ea typeface="Arial"/>
              <a:cs typeface="Arial"/>
              <a:sym typeface="Arial"/>
            </a:endParaRPr>
          </a:p>
        </p:txBody>
      </p:sp>
      <p:sp>
        <p:nvSpPr>
          <p:cNvPr id="223" name="Google Shape;223;g325b2ede271_4_61"/>
          <p:cNvSpPr txBox="1"/>
          <p:nvPr/>
        </p:nvSpPr>
        <p:spPr>
          <a:xfrm>
            <a:off x="9011890" y="4778541"/>
            <a:ext cx="2494400" cy="1229952"/>
          </a:xfrm>
          <a:prstGeom prst="rect">
            <a:avLst/>
          </a:prstGeom>
          <a:noFill/>
          <a:ln>
            <a:noFill/>
          </a:ln>
        </p:spPr>
        <p:txBody>
          <a:bodyPr spcFirstLastPara="1" wrap="square" lIns="0" tIns="0" rIns="0" bIns="0" anchor="t" anchorCtr="0">
            <a:spAutoFit/>
          </a:bodyPr>
          <a:lstStyle/>
          <a:p>
            <a:pPr algn="ctr">
              <a:lnSpc>
                <a:spcPct val="111000"/>
              </a:lnSpc>
              <a:buClr>
                <a:srgbClr val="000000"/>
              </a:buClr>
              <a:buSzPts val="3600"/>
            </a:pPr>
            <a:r>
              <a:rPr lang="en-US" sz="2400" b="1">
                <a:solidFill>
                  <a:srgbClr val="141414"/>
                </a:solidFill>
                <a:latin typeface="Nunito Sans Black"/>
                <a:ea typeface="Nunito Sans Black"/>
                <a:cs typeface="Nunito Sans Black"/>
                <a:sym typeface="Nunito Sans Black"/>
              </a:rPr>
              <a:t>Using the right energy</a:t>
            </a:r>
            <a:endParaRPr sz="933">
              <a:solidFill>
                <a:srgbClr val="000000"/>
              </a:solidFill>
              <a:latin typeface="Arial"/>
              <a:ea typeface="Arial"/>
              <a:cs typeface="Arial"/>
              <a:sym typeface="Arial"/>
            </a:endParaRPr>
          </a:p>
        </p:txBody>
      </p:sp>
      <p:sp>
        <p:nvSpPr>
          <p:cNvPr id="224" name="Google Shape;224;g325b2ede271_4_61"/>
          <p:cNvSpPr txBox="1"/>
          <p:nvPr/>
        </p:nvSpPr>
        <p:spPr>
          <a:xfrm>
            <a:off x="3279981" y="5142992"/>
            <a:ext cx="2989800" cy="216791"/>
          </a:xfrm>
          <a:prstGeom prst="rect">
            <a:avLst/>
          </a:prstGeom>
          <a:noFill/>
          <a:ln>
            <a:noFill/>
          </a:ln>
        </p:spPr>
        <p:txBody>
          <a:bodyPr spcFirstLastPara="1" wrap="square" lIns="0" tIns="0" rIns="0" bIns="0" anchor="t" anchorCtr="0">
            <a:spAutoFit/>
          </a:bodyPr>
          <a:lstStyle/>
          <a:p>
            <a:pPr algn="ctr">
              <a:lnSpc>
                <a:spcPct val="151000"/>
              </a:lnSpc>
              <a:buClr>
                <a:srgbClr val="000000"/>
              </a:buClr>
              <a:buSzPts val="2400"/>
            </a:pPr>
            <a:endParaRPr sz="933">
              <a:solidFill>
                <a:srgbClr val="000000"/>
              </a:solidFill>
              <a:latin typeface="Arial"/>
              <a:ea typeface="Arial"/>
              <a:cs typeface="Arial"/>
              <a:sym typeface="Arial"/>
            </a:endParaRPr>
          </a:p>
        </p:txBody>
      </p:sp>
      <p:pic>
        <p:nvPicPr>
          <p:cNvPr id="225" name="Google Shape;225;g325b2ede271_4_61"/>
          <p:cNvPicPr preferRelativeResize="0"/>
          <p:nvPr/>
        </p:nvPicPr>
        <p:blipFill>
          <a:blip r:embed="rId4">
            <a:alphaModFix/>
          </a:blip>
          <a:stretch>
            <a:fillRect/>
          </a:stretch>
        </p:blipFill>
        <p:spPr>
          <a:xfrm>
            <a:off x="3591000" y="101600"/>
            <a:ext cx="2387600" cy="4140200"/>
          </a:xfrm>
          <a:prstGeom prst="rect">
            <a:avLst/>
          </a:prstGeom>
          <a:noFill/>
          <a:ln>
            <a:noFill/>
          </a:ln>
        </p:spPr>
      </p:pic>
      <p:pic>
        <p:nvPicPr>
          <p:cNvPr id="226" name="Google Shape;226;g325b2ede271_4_61"/>
          <p:cNvPicPr preferRelativeResize="0"/>
          <p:nvPr/>
        </p:nvPicPr>
        <p:blipFill>
          <a:blip r:embed="rId5">
            <a:alphaModFix/>
          </a:blip>
          <a:stretch>
            <a:fillRect/>
          </a:stretch>
        </p:blipFill>
        <p:spPr>
          <a:xfrm>
            <a:off x="6371384" y="2129400"/>
            <a:ext cx="2348867" cy="4156876"/>
          </a:xfrm>
          <a:prstGeom prst="rect">
            <a:avLst/>
          </a:prstGeom>
          <a:noFill/>
          <a:ln>
            <a:noFill/>
          </a:ln>
        </p:spPr>
      </p:pic>
      <p:pic>
        <p:nvPicPr>
          <p:cNvPr id="227" name="Google Shape;227;g325b2ede271_4_61"/>
          <p:cNvPicPr preferRelativeResize="0"/>
          <p:nvPr/>
        </p:nvPicPr>
        <p:blipFill>
          <a:blip r:embed="rId6">
            <a:alphaModFix/>
          </a:blip>
          <a:stretch>
            <a:fillRect/>
          </a:stretch>
        </p:blipFill>
        <p:spPr>
          <a:xfrm>
            <a:off x="9113033" y="151552"/>
            <a:ext cx="2387600" cy="4167038"/>
          </a:xfrm>
          <a:prstGeom prst="rect">
            <a:avLst/>
          </a:prstGeom>
          <a:noFill/>
          <a:ln>
            <a:noFill/>
          </a:ln>
        </p:spPr>
      </p:pic>
      <p:sp>
        <p:nvSpPr>
          <p:cNvPr id="3" name="Google Shape;188;g325b2ede271_4_27">
            <a:extLst>
              <a:ext uri="{FF2B5EF4-FFF2-40B4-BE49-F238E27FC236}">
                <a16:creationId xmlns:a16="http://schemas.microsoft.com/office/drawing/2014/main" id="{7881045F-1DFF-50F0-5730-6242670AE5B0}"/>
              </a:ext>
            </a:extLst>
          </p:cNvPr>
          <p:cNvSpPr txBox="1"/>
          <p:nvPr/>
        </p:nvSpPr>
        <p:spPr>
          <a:xfrm>
            <a:off x="685800" y="2001308"/>
            <a:ext cx="2803600" cy="1403461"/>
          </a:xfrm>
          <a:prstGeom prst="rect">
            <a:avLst/>
          </a:prstGeom>
          <a:noFill/>
          <a:ln>
            <a:noFill/>
          </a:ln>
        </p:spPr>
        <p:txBody>
          <a:bodyPr spcFirstLastPara="1" wrap="square" lIns="0" tIns="0" rIns="0" bIns="0" anchor="t" anchorCtr="0">
            <a:spAutoFit/>
          </a:bodyPr>
          <a:lstStyle/>
          <a:p>
            <a:pPr>
              <a:lnSpc>
                <a:spcPct val="95000"/>
              </a:lnSpc>
              <a:buClr>
                <a:srgbClr val="000000"/>
              </a:buClr>
              <a:buSzPts val="8000"/>
            </a:pPr>
            <a:r>
              <a:rPr lang="en-US" sz="4800" b="1" dirty="0">
                <a:solidFill>
                  <a:srgbClr val="141414"/>
                </a:solidFill>
                <a:latin typeface="Nunito Sans Black"/>
                <a:ea typeface="Nunito Sans Black"/>
                <a:cs typeface="Nunito Sans Black"/>
                <a:sym typeface="Nunito Sans Black"/>
              </a:rPr>
              <a:t>9M</a:t>
            </a:r>
            <a:endParaRPr sz="4800" b="1" dirty="0">
              <a:solidFill>
                <a:srgbClr val="141414"/>
              </a:solidFill>
              <a:latin typeface="Nunito Sans Black"/>
              <a:ea typeface="Nunito Sans Black"/>
              <a:cs typeface="Nunito Sans Black"/>
              <a:sym typeface="Nunito Sans Black"/>
            </a:endParaRPr>
          </a:p>
          <a:p>
            <a:pPr>
              <a:lnSpc>
                <a:spcPct val="95000"/>
              </a:lnSpc>
              <a:buClr>
                <a:srgbClr val="000000"/>
              </a:buClr>
              <a:buSzPts val="8000"/>
            </a:pPr>
            <a:r>
              <a:rPr lang="en-US" sz="4800" b="1" dirty="0">
                <a:solidFill>
                  <a:srgbClr val="141414"/>
                </a:solidFill>
                <a:latin typeface="Nunito Sans Black"/>
                <a:ea typeface="Nunito Sans Black"/>
                <a:cs typeface="Nunito Sans Black"/>
                <a:sym typeface="Nunito Sans Black"/>
              </a:rPr>
              <a:t>principle</a:t>
            </a:r>
            <a:endParaRPr sz="4800" b="1" dirty="0">
              <a:solidFill>
                <a:srgbClr val="141414"/>
              </a:solidFill>
              <a:latin typeface="Nunito Sans Black"/>
              <a:ea typeface="Nunito Sans Black"/>
              <a:cs typeface="Nunito Sans Black"/>
              <a:sym typeface="Nunito Sans Black"/>
            </a:endParaRPr>
          </a:p>
        </p:txBody>
      </p:sp>
      <p:pic>
        <p:nvPicPr>
          <p:cNvPr id="4" name="Picture 3">
            <a:extLst>
              <a:ext uri="{FF2B5EF4-FFF2-40B4-BE49-F238E27FC236}">
                <a16:creationId xmlns:a16="http://schemas.microsoft.com/office/drawing/2014/main" id="{7AE35BBC-2CF0-F09B-D809-D75B8A5AC7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59090" y="6251271"/>
            <a:ext cx="1767127" cy="39426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7"/>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3139" b="-5446"/>
            </a:stretch>
          </a:blipFill>
          <a:ln>
            <a:noFill/>
          </a:ln>
        </p:spPr>
      </p:sp>
      <p:sp>
        <p:nvSpPr>
          <p:cNvPr id="233" name="Google Shape;233;p7"/>
          <p:cNvSpPr/>
          <p:nvPr/>
        </p:nvSpPr>
        <p:spPr>
          <a:xfrm>
            <a:off x="0" y="2619734"/>
            <a:ext cx="12192000" cy="4239511"/>
          </a:xfrm>
          <a:custGeom>
            <a:avLst/>
            <a:gdLst/>
            <a:ahLst/>
            <a:cxnLst/>
            <a:rect l="l" t="t" r="r" b="b"/>
            <a:pathLst>
              <a:path w="18288000" h="5423682" extrusionOk="0">
                <a:moveTo>
                  <a:pt x="0" y="0"/>
                </a:moveTo>
                <a:lnTo>
                  <a:pt x="18288000" y="0"/>
                </a:lnTo>
                <a:lnTo>
                  <a:pt x="18288000" y="5423682"/>
                </a:lnTo>
                <a:lnTo>
                  <a:pt x="0" y="5423682"/>
                </a:lnTo>
                <a:lnTo>
                  <a:pt x="0" y="0"/>
                </a:lnTo>
                <a:close/>
              </a:path>
            </a:pathLst>
          </a:custGeom>
          <a:blipFill rotWithShape="1">
            <a:blip r:embed="rId4">
              <a:alphaModFix amt="75000"/>
            </a:blip>
            <a:stretch>
              <a:fillRect t="-114315" b="-10600"/>
            </a:stretch>
          </a:blipFill>
          <a:ln>
            <a:noFill/>
          </a:ln>
        </p:spPr>
      </p:sp>
      <p:sp>
        <p:nvSpPr>
          <p:cNvPr id="234" name="Google Shape;234;p7"/>
          <p:cNvSpPr/>
          <p:nvPr/>
        </p:nvSpPr>
        <p:spPr>
          <a:xfrm>
            <a:off x="2479564" y="-274768"/>
            <a:ext cx="2638929" cy="960568"/>
          </a:xfrm>
          <a:custGeom>
            <a:avLst/>
            <a:gdLst/>
            <a:ahLst/>
            <a:cxnLst/>
            <a:rect l="l" t="t" r="r" b="b"/>
            <a:pathLst>
              <a:path w="1980573" h="720927" extrusionOk="0">
                <a:moveTo>
                  <a:pt x="1856113" y="720927"/>
                </a:moveTo>
                <a:lnTo>
                  <a:pt x="124460" y="720927"/>
                </a:lnTo>
                <a:cubicBezTo>
                  <a:pt x="55880" y="720927"/>
                  <a:pt x="0" y="665047"/>
                  <a:pt x="0" y="596467"/>
                </a:cubicBezTo>
                <a:lnTo>
                  <a:pt x="0" y="124460"/>
                </a:lnTo>
                <a:cubicBezTo>
                  <a:pt x="0" y="55880"/>
                  <a:pt x="55880" y="0"/>
                  <a:pt x="124460" y="0"/>
                </a:cubicBezTo>
                <a:lnTo>
                  <a:pt x="1856113" y="0"/>
                </a:lnTo>
                <a:cubicBezTo>
                  <a:pt x="1924693" y="0"/>
                  <a:pt x="1980573" y="55880"/>
                  <a:pt x="1980573" y="124460"/>
                </a:cubicBezTo>
                <a:lnTo>
                  <a:pt x="1980573" y="596467"/>
                </a:lnTo>
                <a:cubicBezTo>
                  <a:pt x="1980573" y="665047"/>
                  <a:pt x="1924693" y="720927"/>
                  <a:pt x="1856113" y="720927"/>
                </a:cubicBezTo>
                <a:close/>
              </a:path>
            </a:pathLst>
          </a:custGeom>
          <a:solidFill>
            <a:srgbClr val="C1AC30"/>
          </a:solidFill>
          <a:ln>
            <a:noFill/>
          </a:ln>
        </p:spPr>
        <p:txBody>
          <a:bodyPr spcFirstLastPara="1" wrap="square" lIns="60950" tIns="60950" rIns="60950" bIns="60950" anchor="ctr" anchorCtr="0">
            <a:noAutofit/>
          </a:bodyPr>
          <a:lstStyle/>
          <a:p>
            <a:pPr>
              <a:buClr>
                <a:srgbClr val="000000"/>
              </a:buClr>
              <a:buSzPts val="1400"/>
            </a:pPr>
            <a:endParaRPr sz="933">
              <a:solidFill>
                <a:srgbClr val="000000"/>
              </a:solidFill>
              <a:latin typeface="Arial"/>
              <a:ea typeface="Arial"/>
              <a:cs typeface="Arial"/>
              <a:sym typeface="Arial"/>
            </a:endParaRPr>
          </a:p>
        </p:txBody>
      </p:sp>
      <p:sp>
        <p:nvSpPr>
          <p:cNvPr id="236" name="Google Shape;236;p7"/>
          <p:cNvSpPr/>
          <p:nvPr/>
        </p:nvSpPr>
        <p:spPr>
          <a:xfrm>
            <a:off x="9786417" y="4418961"/>
            <a:ext cx="2769827" cy="2674316"/>
          </a:xfrm>
          <a:custGeom>
            <a:avLst/>
            <a:gdLst/>
            <a:ahLst/>
            <a:cxnLst/>
            <a:rect l="l" t="t" r="r" b="b"/>
            <a:pathLst>
              <a:path w="4154741" h="4011474" extrusionOk="0">
                <a:moveTo>
                  <a:pt x="0" y="0"/>
                </a:moveTo>
                <a:lnTo>
                  <a:pt x="4154742" y="0"/>
                </a:lnTo>
                <a:lnTo>
                  <a:pt x="4154742" y="4011475"/>
                </a:lnTo>
                <a:lnTo>
                  <a:pt x="0" y="4011475"/>
                </a:lnTo>
                <a:lnTo>
                  <a:pt x="0" y="0"/>
                </a:lnTo>
                <a:close/>
              </a:path>
            </a:pathLst>
          </a:custGeom>
          <a:blipFill rotWithShape="1">
            <a:blip r:embed="rId5">
              <a:alphaModFix/>
            </a:blip>
            <a:stretch>
              <a:fillRect/>
            </a:stretch>
          </a:blipFill>
          <a:ln>
            <a:noFill/>
          </a:ln>
        </p:spPr>
      </p:sp>
      <p:sp>
        <p:nvSpPr>
          <p:cNvPr id="237" name="Google Shape;237;p7"/>
          <p:cNvSpPr txBox="1"/>
          <p:nvPr/>
        </p:nvSpPr>
        <p:spPr>
          <a:xfrm>
            <a:off x="446067" y="2869867"/>
            <a:ext cx="9150600" cy="3355662"/>
          </a:xfrm>
          <a:prstGeom prst="rect">
            <a:avLst/>
          </a:prstGeom>
          <a:noFill/>
          <a:ln>
            <a:noFill/>
          </a:ln>
        </p:spPr>
        <p:txBody>
          <a:bodyPr spcFirstLastPara="1" wrap="square" lIns="0" tIns="0" rIns="0" bIns="0" anchor="t" anchorCtr="0">
            <a:spAutoFit/>
          </a:bodyPr>
          <a:lstStyle/>
          <a:p>
            <a:pPr>
              <a:buClr>
                <a:srgbClr val="000000"/>
              </a:buClr>
              <a:buSzPts val="5057"/>
            </a:pPr>
            <a:r>
              <a:rPr lang="en-US" sz="2800" b="1" dirty="0">
                <a:solidFill>
                  <a:srgbClr val="FFFFFF"/>
                </a:solidFill>
                <a:latin typeface="Nunito Sans Black"/>
                <a:ea typeface="Nunito Sans Black"/>
                <a:cs typeface="Nunito Sans Black"/>
                <a:sym typeface="Nunito Sans Black"/>
              </a:rPr>
              <a:t>TASK 1: </a:t>
            </a:r>
            <a:r>
              <a:rPr lang="en-US" sz="2800" dirty="0">
                <a:solidFill>
                  <a:schemeClr val="lt1"/>
                </a:solidFill>
                <a:latin typeface="Nunito Sans"/>
                <a:ea typeface="Nunito Sans"/>
                <a:cs typeface="Nunito Sans"/>
                <a:sym typeface="Nunito Sans"/>
              </a:rPr>
              <a:t>WHAT DOES COMPLIANCE MEAN?  APPLYING THE 9M LOGISTICS PRINCIPLE USING THE EXAMPLE OF A CHEESE-MAKING FARM</a:t>
            </a:r>
            <a:endParaRPr sz="2800" dirty="0">
              <a:solidFill>
                <a:schemeClr val="lt1"/>
              </a:solidFill>
              <a:latin typeface="Nunito Sans"/>
              <a:ea typeface="Nunito Sans"/>
              <a:cs typeface="Nunito Sans"/>
              <a:sym typeface="Nunito Sans"/>
            </a:endParaRPr>
          </a:p>
          <a:p>
            <a:pPr>
              <a:buClr>
                <a:srgbClr val="000000"/>
              </a:buClr>
              <a:buSzPts val="5057"/>
            </a:pPr>
            <a:endParaRPr sz="2067" b="1" dirty="0">
              <a:solidFill>
                <a:schemeClr val="lt1"/>
              </a:solidFill>
              <a:latin typeface="Nunito Sans"/>
              <a:ea typeface="Nunito Sans"/>
              <a:cs typeface="Nunito Sans"/>
              <a:sym typeface="Nunito Sans"/>
            </a:endParaRPr>
          </a:p>
          <a:p>
            <a:pPr>
              <a:buClr>
                <a:schemeClr val="dk1"/>
              </a:buClr>
              <a:buSzPts val="1100"/>
            </a:pPr>
            <a:r>
              <a:rPr lang="en-US" sz="2067" b="1" dirty="0">
                <a:solidFill>
                  <a:schemeClr val="lt1"/>
                </a:solidFill>
                <a:latin typeface="Nunito Sans"/>
                <a:ea typeface="Nunito Sans"/>
                <a:cs typeface="Nunito Sans"/>
                <a:sym typeface="Nunito Sans"/>
              </a:rPr>
              <a:t>Work together to create a mind map whose branches collect the elements/characteristics related to the 9M principle of logistics in the context of a cheese-making business!</a:t>
            </a:r>
            <a:endParaRPr sz="2067" b="1" dirty="0">
              <a:solidFill>
                <a:schemeClr val="lt1"/>
              </a:solidFill>
              <a:latin typeface="Nunito Sans"/>
              <a:ea typeface="Nunito Sans"/>
              <a:cs typeface="Nunito Sans"/>
              <a:sym typeface="Nunito Sans"/>
            </a:endParaRPr>
          </a:p>
          <a:p>
            <a:pPr>
              <a:lnSpc>
                <a:spcPct val="140003"/>
              </a:lnSpc>
              <a:spcBef>
                <a:spcPts val="533"/>
              </a:spcBef>
              <a:buClr>
                <a:srgbClr val="000000"/>
              </a:buClr>
              <a:buSzPts val="5057"/>
            </a:pPr>
            <a:endParaRPr sz="3372" b="1" dirty="0">
              <a:solidFill>
                <a:srgbClr val="FFFFFF"/>
              </a:solidFill>
              <a:latin typeface="Nunito Sans Black"/>
              <a:ea typeface="Nunito Sans Black"/>
              <a:cs typeface="Nunito Sans Black"/>
              <a:sym typeface="Nunito Sans Black"/>
            </a:endParaRPr>
          </a:p>
        </p:txBody>
      </p:sp>
      <p:cxnSp>
        <p:nvCxnSpPr>
          <p:cNvPr id="240" name="Google Shape;240;p7"/>
          <p:cNvCxnSpPr/>
          <p:nvPr/>
        </p:nvCxnSpPr>
        <p:spPr>
          <a:xfrm rot="10800000" flipH="1">
            <a:off x="324867" y="5873563"/>
            <a:ext cx="8234581" cy="12700"/>
          </a:xfrm>
          <a:prstGeom prst="straightConnector1">
            <a:avLst/>
          </a:prstGeom>
          <a:noFill/>
          <a:ln w="38100" cap="flat" cmpd="sng">
            <a:solidFill>
              <a:srgbClr val="707070"/>
            </a:solidFill>
            <a:prstDash val="solid"/>
            <a:round/>
            <a:headEnd type="none" w="sm" len="sm"/>
            <a:tailEnd type="none" w="sm" len="sm"/>
          </a:ln>
        </p:spPr>
      </p:cxnSp>
      <p:pic>
        <p:nvPicPr>
          <p:cNvPr id="2" name="Picture 1">
            <a:extLst>
              <a:ext uri="{FF2B5EF4-FFF2-40B4-BE49-F238E27FC236}">
                <a16:creationId xmlns:a16="http://schemas.microsoft.com/office/drawing/2014/main" id="{BF1FD95D-6591-11C4-F7C5-6E71DE07BC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851" y="67963"/>
            <a:ext cx="1767127" cy="39426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325b2ede271_4_97"/>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3139" b="-5449"/>
            </a:stretch>
          </a:blipFill>
          <a:ln>
            <a:noFill/>
          </a:ln>
        </p:spPr>
      </p:sp>
      <p:sp>
        <p:nvSpPr>
          <p:cNvPr id="246" name="Google Shape;246;g325b2ede271_4_97"/>
          <p:cNvSpPr/>
          <p:nvPr/>
        </p:nvSpPr>
        <p:spPr>
          <a:xfrm>
            <a:off x="0" y="2619734"/>
            <a:ext cx="12192000" cy="4239511"/>
          </a:xfrm>
          <a:custGeom>
            <a:avLst/>
            <a:gdLst/>
            <a:ahLst/>
            <a:cxnLst/>
            <a:rect l="l" t="t" r="r" b="b"/>
            <a:pathLst>
              <a:path w="18288000" h="5423682" extrusionOk="0">
                <a:moveTo>
                  <a:pt x="0" y="0"/>
                </a:moveTo>
                <a:lnTo>
                  <a:pt x="18288000" y="0"/>
                </a:lnTo>
                <a:lnTo>
                  <a:pt x="18288000" y="5423682"/>
                </a:lnTo>
                <a:lnTo>
                  <a:pt x="0" y="5423682"/>
                </a:lnTo>
                <a:lnTo>
                  <a:pt x="0" y="0"/>
                </a:lnTo>
                <a:close/>
              </a:path>
            </a:pathLst>
          </a:custGeom>
          <a:blipFill rotWithShape="1">
            <a:blip r:embed="rId4">
              <a:alphaModFix amt="75000"/>
            </a:blip>
            <a:stretch>
              <a:fillRect t="-114313" b="-10597"/>
            </a:stretch>
          </a:blipFill>
          <a:ln>
            <a:noFill/>
          </a:ln>
        </p:spPr>
      </p:sp>
      <p:sp>
        <p:nvSpPr>
          <p:cNvPr id="247" name="Google Shape;247;g325b2ede271_4_97"/>
          <p:cNvSpPr/>
          <p:nvPr/>
        </p:nvSpPr>
        <p:spPr>
          <a:xfrm>
            <a:off x="2479565" y="-274768"/>
            <a:ext cx="2637463" cy="960035"/>
          </a:xfrm>
          <a:custGeom>
            <a:avLst/>
            <a:gdLst/>
            <a:ahLst/>
            <a:cxnLst/>
            <a:rect l="l" t="t" r="r" b="b"/>
            <a:pathLst>
              <a:path w="1980573" h="720927" extrusionOk="0">
                <a:moveTo>
                  <a:pt x="1856113" y="720927"/>
                </a:moveTo>
                <a:lnTo>
                  <a:pt x="124460" y="720927"/>
                </a:lnTo>
                <a:cubicBezTo>
                  <a:pt x="55880" y="720927"/>
                  <a:pt x="0" y="665047"/>
                  <a:pt x="0" y="596467"/>
                </a:cubicBezTo>
                <a:lnTo>
                  <a:pt x="0" y="124460"/>
                </a:lnTo>
                <a:cubicBezTo>
                  <a:pt x="0" y="55880"/>
                  <a:pt x="55880" y="0"/>
                  <a:pt x="124460" y="0"/>
                </a:cubicBezTo>
                <a:lnTo>
                  <a:pt x="1856113" y="0"/>
                </a:lnTo>
                <a:cubicBezTo>
                  <a:pt x="1924693" y="0"/>
                  <a:pt x="1980573" y="55880"/>
                  <a:pt x="1980573" y="124460"/>
                </a:cubicBezTo>
                <a:lnTo>
                  <a:pt x="1980573" y="596467"/>
                </a:lnTo>
                <a:cubicBezTo>
                  <a:pt x="1980573" y="665047"/>
                  <a:pt x="1924693" y="720927"/>
                  <a:pt x="1856113" y="720927"/>
                </a:cubicBezTo>
                <a:close/>
              </a:path>
            </a:pathLst>
          </a:custGeom>
          <a:solidFill>
            <a:srgbClr val="C1AC30"/>
          </a:solidFill>
          <a:ln>
            <a:noFill/>
          </a:ln>
        </p:spPr>
        <p:txBody>
          <a:bodyPr spcFirstLastPara="1" wrap="square" lIns="60950" tIns="60950" rIns="60950" bIns="60950" anchor="ctr" anchorCtr="0">
            <a:noAutofit/>
          </a:bodyPr>
          <a:lstStyle/>
          <a:p>
            <a:pPr>
              <a:buClr>
                <a:srgbClr val="000000"/>
              </a:buClr>
              <a:buSzPts val="1400"/>
            </a:pPr>
            <a:endParaRPr sz="933">
              <a:solidFill>
                <a:srgbClr val="000000"/>
              </a:solidFill>
              <a:latin typeface="Arial"/>
              <a:ea typeface="Arial"/>
              <a:cs typeface="Arial"/>
              <a:sym typeface="Arial"/>
            </a:endParaRPr>
          </a:p>
        </p:txBody>
      </p:sp>
      <p:sp>
        <p:nvSpPr>
          <p:cNvPr id="249" name="Google Shape;249;g325b2ede271_4_97"/>
          <p:cNvSpPr/>
          <p:nvPr/>
        </p:nvSpPr>
        <p:spPr>
          <a:xfrm>
            <a:off x="9786417" y="4418961"/>
            <a:ext cx="2769827" cy="2674316"/>
          </a:xfrm>
          <a:custGeom>
            <a:avLst/>
            <a:gdLst/>
            <a:ahLst/>
            <a:cxnLst/>
            <a:rect l="l" t="t" r="r" b="b"/>
            <a:pathLst>
              <a:path w="4154741" h="4011474" extrusionOk="0">
                <a:moveTo>
                  <a:pt x="0" y="0"/>
                </a:moveTo>
                <a:lnTo>
                  <a:pt x="4154742" y="0"/>
                </a:lnTo>
                <a:lnTo>
                  <a:pt x="4154742" y="4011475"/>
                </a:lnTo>
                <a:lnTo>
                  <a:pt x="0" y="4011475"/>
                </a:lnTo>
                <a:lnTo>
                  <a:pt x="0" y="0"/>
                </a:lnTo>
                <a:close/>
              </a:path>
            </a:pathLst>
          </a:custGeom>
          <a:blipFill rotWithShape="1">
            <a:blip r:embed="rId5">
              <a:alphaModFix/>
            </a:blip>
            <a:stretch>
              <a:fillRect/>
            </a:stretch>
          </a:blipFill>
          <a:ln>
            <a:noFill/>
          </a:ln>
        </p:spPr>
      </p:sp>
      <p:sp>
        <p:nvSpPr>
          <p:cNvPr id="250" name="Google Shape;250;g325b2ede271_4_97"/>
          <p:cNvSpPr txBox="1"/>
          <p:nvPr/>
        </p:nvSpPr>
        <p:spPr>
          <a:xfrm>
            <a:off x="446067" y="2869867"/>
            <a:ext cx="9150600" cy="2711896"/>
          </a:xfrm>
          <a:prstGeom prst="rect">
            <a:avLst/>
          </a:prstGeom>
          <a:noFill/>
          <a:ln>
            <a:noFill/>
          </a:ln>
        </p:spPr>
        <p:txBody>
          <a:bodyPr spcFirstLastPara="1" wrap="square" lIns="0" tIns="0" rIns="0" bIns="0" anchor="t" anchorCtr="0">
            <a:spAutoFit/>
          </a:bodyPr>
          <a:lstStyle/>
          <a:p>
            <a:pPr>
              <a:buClr>
                <a:srgbClr val="000000"/>
              </a:buClr>
              <a:buSzPts val="5057"/>
            </a:pPr>
            <a:r>
              <a:rPr lang="en-US" sz="2800" b="1" dirty="0">
                <a:solidFill>
                  <a:srgbClr val="FFFFFF"/>
                </a:solidFill>
                <a:latin typeface="Nunito Sans Black"/>
                <a:ea typeface="Nunito Sans Black"/>
                <a:cs typeface="Nunito Sans Black"/>
                <a:sym typeface="Nunito Sans Black"/>
              </a:rPr>
              <a:t>TASK 2</a:t>
            </a:r>
            <a:r>
              <a:rPr lang="en-US" sz="2800" dirty="0">
                <a:solidFill>
                  <a:schemeClr val="lt1"/>
                </a:solidFill>
                <a:latin typeface="Nunito Sans"/>
                <a:ea typeface="Nunito Sans"/>
                <a:cs typeface="Nunito Sans"/>
                <a:sym typeface="Nunito Sans"/>
              </a:rPr>
              <a:t>: MY SALES CHANNELS</a:t>
            </a:r>
            <a:endParaRPr sz="2800" dirty="0">
              <a:solidFill>
                <a:schemeClr val="lt1"/>
              </a:solidFill>
              <a:latin typeface="Nunito Sans"/>
              <a:ea typeface="Nunito Sans"/>
              <a:cs typeface="Nunito Sans"/>
              <a:sym typeface="Nunito Sans"/>
            </a:endParaRPr>
          </a:p>
          <a:p>
            <a:pPr>
              <a:buClr>
                <a:srgbClr val="000000"/>
              </a:buClr>
              <a:buSzPts val="5057"/>
            </a:pPr>
            <a:endParaRPr sz="3067" dirty="0">
              <a:solidFill>
                <a:schemeClr val="lt1"/>
              </a:solidFill>
              <a:latin typeface="Nunito Sans"/>
              <a:ea typeface="Nunito Sans"/>
              <a:cs typeface="Nunito Sans"/>
              <a:sym typeface="Nunito Sans"/>
            </a:endParaRPr>
          </a:p>
          <a:p>
            <a:pPr>
              <a:buClr>
                <a:schemeClr val="dk1"/>
              </a:buClr>
              <a:buSzPts val="1100"/>
            </a:pPr>
            <a:r>
              <a:rPr lang="en-US" sz="2067" b="1" dirty="0">
                <a:solidFill>
                  <a:schemeClr val="lt1"/>
                </a:solidFill>
                <a:latin typeface="Nunito Sans"/>
                <a:ea typeface="Nunito Sans"/>
                <a:cs typeface="Nunito Sans"/>
                <a:sym typeface="Nunito Sans"/>
              </a:rPr>
              <a:t>Describe the sales channels you use and explain your choice for each one!</a:t>
            </a:r>
            <a:br>
              <a:rPr lang="en-US" sz="2067" b="1" dirty="0">
                <a:solidFill>
                  <a:schemeClr val="lt1"/>
                </a:solidFill>
                <a:latin typeface="Nunito Sans"/>
                <a:ea typeface="Nunito Sans"/>
                <a:cs typeface="Nunito Sans"/>
                <a:sym typeface="Nunito Sans"/>
              </a:rPr>
            </a:br>
            <a:r>
              <a:rPr lang="en-US" sz="2067" b="1" dirty="0">
                <a:solidFill>
                  <a:schemeClr val="lt1"/>
                </a:solidFill>
                <a:latin typeface="Nunito Sans"/>
                <a:ea typeface="Nunito Sans"/>
                <a:cs typeface="Nunito Sans"/>
                <a:sym typeface="Nunito Sans"/>
              </a:rPr>
              <a:t>If you would like to try out a new channel, please describe that too!</a:t>
            </a:r>
            <a:endParaRPr sz="800" dirty="0">
              <a:solidFill>
                <a:srgbClr val="FF0000"/>
              </a:solidFill>
              <a:latin typeface="Times New Roman"/>
              <a:ea typeface="Times New Roman"/>
              <a:cs typeface="Times New Roman"/>
              <a:sym typeface="Times New Roman"/>
            </a:endParaRPr>
          </a:p>
          <a:p>
            <a:pPr>
              <a:spcBef>
                <a:spcPts val="533"/>
              </a:spcBef>
              <a:buClr>
                <a:schemeClr val="dk1"/>
              </a:buClr>
              <a:buSzPts val="1100"/>
            </a:pPr>
            <a:endParaRPr sz="2067" b="1" dirty="0">
              <a:solidFill>
                <a:schemeClr val="lt1"/>
              </a:solidFill>
              <a:latin typeface="Nunito Sans"/>
              <a:ea typeface="Nunito Sans"/>
              <a:cs typeface="Nunito Sans"/>
              <a:sym typeface="Nunito Sans"/>
            </a:endParaRPr>
          </a:p>
          <a:p>
            <a:pPr>
              <a:lnSpc>
                <a:spcPct val="140003"/>
              </a:lnSpc>
              <a:spcBef>
                <a:spcPts val="533"/>
              </a:spcBef>
              <a:buClr>
                <a:srgbClr val="000000"/>
              </a:buClr>
              <a:buSzPts val="5057"/>
            </a:pPr>
            <a:endParaRPr sz="3372" b="1" dirty="0">
              <a:solidFill>
                <a:srgbClr val="FFFFFF"/>
              </a:solidFill>
              <a:latin typeface="Nunito Sans Black"/>
              <a:ea typeface="Nunito Sans Black"/>
              <a:cs typeface="Nunito Sans Black"/>
              <a:sym typeface="Nunito Sans Black"/>
            </a:endParaRPr>
          </a:p>
        </p:txBody>
      </p:sp>
      <p:cxnSp>
        <p:nvCxnSpPr>
          <p:cNvPr id="253" name="Google Shape;253;g325b2ede271_4_97"/>
          <p:cNvCxnSpPr/>
          <p:nvPr/>
        </p:nvCxnSpPr>
        <p:spPr>
          <a:xfrm rot="10800000" flipH="1">
            <a:off x="324867" y="5873663"/>
            <a:ext cx="8234600" cy="12600"/>
          </a:xfrm>
          <a:prstGeom prst="straightConnector1">
            <a:avLst/>
          </a:prstGeom>
          <a:noFill/>
          <a:ln w="38100" cap="flat" cmpd="sng">
            <a:solidFill>
              <a:srgbClr val="707070"/>
            </a:solidFill>
            <a:prstDash val="solid"/>
            <a:round/>
            <a:headEnd type="none" w="sm" len="sm"/>
            <a:tailEnd type="none" w="sm" len="sm"/>
          </a:ln>
        </p:spPr>
      </p:cxnSp>
      <p:pic>
        <p:nvPicPr>
          <p:cNvPr id="2" name="Picture 1">
            <a:extLst>
              <a:ext uri="{FF2B5EF4-FFF2-40B4-BE49-F238E27FC236}">
                <a16:creationId xmlns:a16="http://schemas.microsoft.com/office/drawing/2014/main" id="{CE5AA89C-EDBB-AADC-FD6A-2C8B9E4E0B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523" y="156344"/>
            <a:ext cx="1767127" cy="39426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325b2ede271_4_134"/>
          <p:cNvSpPr/>
          <p:nvPr/>
        </p:nvSpPr>
        <p:spPr>
          <a:xfrm>
            <a:off x="0" y="5470411"/>
            <a:ext cx="12192000" cy="1387589"/>
          </a:xfrm>
          <a:custGeom>
            <a:avLst/>
            <a:gdLst/>
            <a:ahLst/>
            <a:cxnLst/>
            <a:rect l="l" t="t" r="r" b="b"/>
            <a:pathLst>
              <a:path w="18288000" h="2081384" extrusionOk="0">
                <a:moveTo>
                  <a:pt x="0" y="0"/>
                </a:moveTo>
                <a:lnTo>
                  <a:pt x="18288000" y="0"/>
                </a:lnTo>
                <a:lnTo>
                  <a:pt x="18288000" y="2081384"/>
                </a:lnTo>
                <a:lnTo>
                  <a:pt x="0" y="2081384"/>
                </a:lnTo>
                <a:lnTo>
                  <a:pt x="0" y="0"/>
                </a:lnTo>
                <a:close/>
              </a:path>
            </a:pathLst>
          </a:custGeom>
          <a:blipFill rotWithShape="1">
            <a:blip r:embed="rId3">
              <a:alphaModFix/>
            </a:blip>
            <a:stretch>
              <a:fillRect t="-91852" b="-360145"/>
            </a:stretch>
          </a:blipFill>
          <a:ln>
            <a:noFill/>
          </a:ln>
        </p:spPr>
      </p:sp>
      <p:cxnSp>
        <p:nvCxnSpPr>
          <p:cNvPr id="259" name="Google Shape;259;g325b2ede271_4_134"/>
          <p:cNvCxnSpPr/>
          <p:nvPr/>
        </p:nvCxnSpPr>
        <p:spPr>
          <a:xfrm rot="5400000">
            <a:off x="5905500" y="5445008"/>
            <a:ext cx="381000" cy="0"/>
          </a:xfrm>
          <a:prstGeom prst="straightConnector1">
            <a:avLst/>
          </a:prstGeom>
          <a:noFill/>
          <a:ln w="76200" cap="rnd" cmpd="sng">
            <a:solidFill>
              <a:srgbClr val="FFFFFF"/>
            </a:solidFill>
            <a:prstDash val="solid"/>
            <a:round/>
            <a:headEnd type="none" w="sm" len="sm"/>
            <a:tailEnd type="stealth" w="med" len="med"/>
          </a:ln>
        </p:spPr>
      </p:cxnSp>
      <p:sp>
        <p:nvSpPr>
          <p:cNvPr id="260" name="Google Shape;260;g325b2ede271_4_134"/>
          <p:cNvSpPr txBox="1"/>
          <p:nvPr/>
        </p:nvSpPr>
        <p:spPr>
          <a:xfrm>
            <a:off x="1293794" y="2277690"/>
            <a:ext cx="8487000" cy="1754326"/>
          </a:xfrm>
          <a:prstGeom prst="rect">
            <a:avLst/>
          </a:prstGeom>
          <a:noFill/>
          <a:ln>
            <a:noFill/>
          </a:ln>
        </p:spPr>
        <p:txBody>
          <a:bodyPr spcFirstLastPara="1" wrap="square" lIns="0" tIns="0" rIns="0" bIns="0" anchor="t" anchorCtr="0">
            <a:spAutoFit/>
          </a:bodyPr>
          <a:lstStyle/>
          <a:p>
            <a:pPr>
              <a:lnSpc>
                <a:spcPct val="95000"/>
              </a:lnSpc>
              <a:buClr>
                <a:srgbClr val="000000"/>
              </a:buClr>
              <a:buSzPts val="8000"/>
            </a:pPr>
            <a:r>
              <a:rPr lang="en-US" sz="4000" dirty="0">
                <a:solidFill>
                  <a:schemeClr val="dk1"/>
                </a:solidFill>
                <a:latin typeface="Nunito Sans Black"/>
                <a:ea typeface="Nunito Sans Black"/>
                <a:cs typeface="Nunito Sans Black"/>
                <a:sym typeface="Nunito Sans Black"/>
              </a:rPr>
              <a:t>2.  Methods for identifying logistical problems and challenges</a:t>
            </a:r>
            <a:endParaRPr sz="4000" dirty="0">
              <a:solidFill>
                <a:srgbClr val="000000"/>
              </a:solidFill>
              <a:latin typeface="Nunito Sans Black"/>
              <a:ea typeface="Nunito Sans Black"/>
              <a:cs typeface="Nunito Sans Black"/>
              <a:sym typeface="Nunito Sans Black"/>
            </a:endParaRPr>
          </a:p>
        </p:txBody>
      </p:sp>
      <p:sp>
        <p:nvSpPr>
          <p:cNvPr id="262" name="Google Shape;262;g325b2ede271_4_134"/>
          <p:cNvSpPr/>
          <p:nvPr/>
        </p:nvSpPr>
        <p:spPr>
          <a:xfrm>
            <a:off x="9388340" y="-271323"/>
            <a:ext cx="3546335" cy="3424048"/>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4">
              <a:alphaModFix/>
            </a:blip>
            <a:stretch>
              <a:fillRect/>
            </a:stretch>
          </a:blipFill>
          <a:ln>
            <a:noFill/>
          </a:ln>
        </p:spPr>
      </p:sp>
      <p:pic>
        <p:nvPicPr>
          <p:cNvPr id="2" name="Picture 1">
            <a:extLst>
              <a:ext uri="{FF2B5EF4-FFF2-40B4-BE49-F238E27FC236}">
                <a16:creationId xmlns:a16="http://schemas.microsoft.com/office/drawing/2014/main" id="{1DC5C166-935F-ADF3-B8CC-AF6CED0EBD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59090" y="6251271"/>
            <a:ext cx="1767127" cy="39426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325b2ede271_4_142"/>
          <p:cNvSpPr/>
          <p:nvPr/>
        </p:nvSpPr>
        <p:spPr>
          <a:xfrm>
            <a:off x="5588002" y="1858582"/>
            <a:ext cx="6604000" cy="6605321"/>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59" b="-259"/>
            </a:stretch>
          </a:blipFill>
          <a:ln>
            <a:noFill/>
          </a:ln>
        </p:spPr>
        <p:txBody>
          <a:bodyPr spcFirstLastPara="1" wrap="square" lIns="60950" tIns="60950" rIns="60950" bIns="60950" anchor="ctr" anchorCtr="0">
            <a:noAutofit/>
          </a:bodyPr>
          <a:lstStyle/>
          <a:p>
            <a:pPr>
              <a:buClr>
                <a:srgbClr val="000000"/>
              </a:buClr>
              <a:buSzPts val="1400"/>
            </a:pPr>
            <a:endParaRPr sz="933">
              <a:solidFill>
                <a:srgbClr val="000000"/>
              </a:solidFill>
              <a:latin typeface="Arial"/>
              <a:ea typeface="Arial"/>
              <a:cs typeface="Arial"/>
              <a:sym typeface="Arial"/>
            </a:endParaRPr>
          </a:p>
        </p:txBody>
      </p:sp>
      <p:sp>
        <p:nvSpPr>
          <p:cNvPr id="268" name="Google Shape;268;g325b2ede271_4_142"/>
          <p:cNvSpPr txBox="1"/>
          <p:nvPr/>
        </p:nvSpPr>
        <p:spPr>
          <a:xfrm>
            <a:off x="251200" y="783760"/>
            <a:ext cx="10618600" cy="526298"/>
          </a:xfrm>
          <a:prstGeom prst="rect">
            <a:avLst/>
          </a:prstGeom>
          <a:noFill/>
          <a:ln>
            <a:noFill/>
          </a:ln>
        </p:spPr>
        <p:txBody>
          <a:bodyPr spcFirstLastPara="1" wrap="square" lIns="0" tIns="0" rIns="0" bIns="0" anchor="t" anchorCtr="0">
            <a:spAutoFit/>
          </a:bodyPr>
          <a:lstStyle/>
          <a:p>
            <a:pPr>
              <a:lnSpc>
                <a:spcPct val="95000"/>
              </a:lnSpc>
              <a:buClr>
                <a:srgbClr val="000000"/>
              </a:buClr>
              <a:buSzPts val="8000"/>
            </a:pPr>
            <a:r>
              <a:rPr lang="en-US" sz="3600" b="1" dirty="0">
                <a:solidFill>
                  <a:srgbClr val="487307"/>
                </a:solidFill>
                <a:latin typeface="Nunito Sans"/>
                <a:ea typeface="Nunito Sans"/>
                <a:cs typeface="Nunito Sans"/>
                <a:sym typeface="Nunito Sans"/>
              </a:rPr>
              <a:t>What recurring problems might we encounter?</a:t>
            </a:r>
            <a:endParaRPr sz="3600" dirty="0">
              <a:solidFill>
                <a:srgbClr val="487307"/>
              </a:solidFill>
              <a:latin typeface="Arial"/>
              <a:ea typeface="Arial"/>
              <a:cs typeface="Arial"/>
              <a:sym typeface="Arial"/>
            </a:endParaRPr>
          </a:p>
        </p:txBody>
      </p:sp>
      <p:sp>
        <p:nvSpPr>
          <p:cNvPr id="269" name="Google Shape;269;g325b2ede271_4_142"/>
          <p:cNvSpPr txBox="1"/>
          <p:nvPr/>
        </p:nvSpPr>
        <p:spPr>
          <a:xfrm>
            <a:off x="251200" y="1935221"/>
            <a:ext cx="5844800" cy="3322448"/>
          </a:xfrm>
          <a:prstGeom prst="rect">
            <a:avLst/>
          </a:prstGeom>
          <a:noFill/>
          <a:ln>
            <a:noFill/>
          </a:ln>
        </p:spPr>
        <p:txBody>
          <a:bodyPr spcFirstLastPara="1" wrap="square" lIns="0" tIns="0" rIns="0" bIns="0" anchor="t" anchorCtr="0">
            <a:spAutoFit/>
          </a:bodyPr>
          <a:lstStyle/>
          <a:p>
            <a:pPr marL="344000" indent="-342900">
              <a:lnSpc>
                <a:spcPct val="151010"/>
              </a:lnSpc>
              <a:buClr>
                <a:srgbClr val="141414"/>
              </a:buClr>
              <a:buSzPts val="3574"/>
              <a:buFont typeface="Arial" panose="020B0604020202020204" pitchFamily="34" charset="0"/>
              <a:buChar char="•"/>
            </a:pPr>
            <a:r>
              <a:rPr lang="en-US" sz="2383" dirty="0">
                <a:solidFill>
                  <a:srgbClr val="141414"/>
                </a:solidFill>
              </a:rPr>
              <a:t>High delivery costs</a:t>
            </a:r>
            <a:endParaRPr sz="2383" dirty="0">
              <a:solidFill>
                <a:srgbClr val="141414"/>
              </a:solidFill>
            </a:endParaRPr>
          </a:p>
          <a:p>
            <a:pPr marL="344000" indent="-342900">
              <a:lnSpc>
                <a:spcPct val="151010"/>
              </a:lnSpc>
              <a:buClr>
                <a:srgbClr val="141414"/>
              </a:buClr>
              <a:buSzPts val="3574"/>
              <a:buFont typeface="Arial" panose="020B0604020202020204" pitchFamily="34" charset="0"/>
              <a:buChar char="•"/>
            </a:pPr>
            <a:r>
              <a:rPr lang="en-US" sz="2383" dirty="0">
                <a:solidFill>
                  <a:srgbClr val="141414"/>
                </a:solidFill>
              </a:rPr>
              <a:t>Late deliveries</a:t>
            </a:r>
            <a:endParaRPr sz="2383" dirty="0">
              <a:solidFill>
                <a:srgbClr val="141414"/>
              </a:solidFill>
            </a:endParaRPr>
          </a:p>
          <a:p>
            <a:pPr marL="344000" indent="-342900">
              <a:lnSpc>
                <a:spcPct val="151010"/>
              </a:lnSpc>
              <a:buClr>
                <a:srgbClr val="141414"/>
              </a:buClr>
              <a:buSzPts val="3574"/>
              <a:buFont typeface="Arial" panose="020B0604020202020204" pitchFamily="34" charset="0"/>
              <a:buChar char="•"/>
            </a:pPr>
            <a:r>
              <a:rPr lang="en-US" sz="2383" dirty="0">
                <a:solidFill>
                  <a:srgbClr val="141414"/>
                </a:solidFill>
              </a:rPr>
              <a:t>Deteriorating or inconsistent product quality</a:t>
            </a:r>
            <a:endParaRPr sz="2383" dirty="0">
              <a:solidFill>
                <a:srgbClr val="141414"/>
              </a:solidFill>
            </a:endParaRPr>
          </a:p>
          <a:p>
            <a:pPr marL="344000" indent="-342900">
              <a:lnSpc>
                <a:spcPct val="151010"/>
              </a:lnSpc>
              <a:buClr>
                <a:srgbClr val="141414"/>
              </a:buClr>
              <a:buSzPts val="3574"/>
              <a:buFont typeface="Arial" panose="020B0604020202020204" pitchFamily="34" charset="0"/>
              <a:buChar char="•"/>
            </a:pPr>
            <a:r>
              <a:rPr lang="en-US" sz="2383" dirty="0">
                <a:solidFill>
                  <a:srgbClr val="141414"/>
                </a:solidFill>
              </a:rPr>
              <a:t>Customer complaints</a:t>
            </a:r>
            <a:endParaRPr sz="2383" dirty="0">
              <a:solidFill>
                <a:srgbClr val="141414"/>
              </a:solidFill>
            </a:endParaRPr>
          </a:p>
          <a:p>
            <a:pPr>
              <a:lnSpc>
                <a:spcPct val="151010"/>
              </a:lnSpc>
            </a:pPr>
            <a:endParaRPr sz="2383" dirty="0">
              <a:solidFill>
                <a:srgbClr val="141414"/>
              </a:solidFill>
            </a:endParaRPr>
          </a:p>
          <a:p>
            <a:pPr>
              <a:lnSpc>
                <a:spcPct val="151010"/>
              </a:lnSpc>
              <a:buClr>
                <a:srgbClr val="000000"/>
              </a:buClr>
              <a:buSzPts val="2574"/>
            </a:pPr>
            <a:endParaRPr sz="2383" dirty="0">
              <a:solidFill>
                <a:srgbClr val="141414"/>
              </a:solidFill>
              <a:latin typeface="Arial"/>
              <a:ea typeface="Arial"/>
              <a:cs typeface="Arial"/>
              <a:sym typeface="Arial"/>
            </a:endParaRPr>
          </a:p>
        </p:txBody>
      </p:sp>
      <p:cxnSp>
        <p:nvCxnSpPr>
          <p:cNvPr id="270" name="Google Shape;270;g325b2ede271_4_142"/>
          <p:cNvCxnSpPr/>
          <p:nvPr/>
        </p:nvCxnSpPr>
        <p:spPr>
          <a:xfrm>
            <a:off x="6776188" y="6563007"/>
            <a:ext cx="4730000" cy="0"/>
          </a:xfrm>
          <a:prstGeom prst="straightConnector1">
            <a:avLst/>
          </a:prstGeom>
          <a:noFill/>
          <a:ln w="114300" cap="rnd" cmpd="sng">
            <a:solidFill>
              <a:srgbClr val="000000">
                <a:alpha val="4310"/>
              </a:srgbClr>
            </a:solidFill>
            <a:prstDash val="solid"/>
            <a:round/>
            <a:headEnd type="none" w="sm" len="sm"/>
            <a:tailEnd type="none" w="sm" len="sm"/>
          </a:ln>
        </p:spPr>
      </p:cxnSp>
      <p:cxnSp>
        <p:nvCxnSpPr>
          <p:cNvPr id="271" name="Google Shape;271;g325b2ede271_4_142"/>
          <p:cNvCxnSpPr/>
          <p:nvPr/>
        </p:nvCxnSpPr>
        <p:spPr>
          <a:xfrm>
            <a:off x="6004496" y="5981697"/>
            <a:ext cx="0" cy="381000"/>
          </a:xfrm>
          <a:prstGeom prst="straightConnector1">
            <a:avLst/>
          </a:prstGeom>
          <a:noFill/>
          <a:ln w="76200" cap="rnd" cmpd="sng">
            <a:solidFill>
              <a:srgbClr val="FFFFFF"/>
            </a:solidFill>
            <a:prstDash val="solid"/>
            <a:round/>
            <a:headEnd type="none" w="sm" len="sm"/>
            <a:tailEnd type="stealth" w="med" len="med"/>
          </a:ln>
        </p:spPr>
      </p:cxnSp>
      <p:pic>
        <p:nvPicPr>
          <p:cNvPr id="2" name="Picture 1">
            <a:extLst>
              <a:ext uri="{FF2B5EF4-FFF2-40B4-BE49-F238E27FC236}">
                <a16:creationId xmlns:a16="http://schemas.microsoft.com/office/drawing/2014/main" id="{C70EC49B-A374-D8DE-B610-8FED28721E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9090" y="6251271"/>
            <a:ext cx="1767127" cy="39426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325b2ede271_4_151"/>
          <p:cNvSpPr/>
          <p:nvPr/>
        </p:nvSpPr>
        <p:spPr>
          <a:xfrm>
            <a:off x="8318001" y="685800"/>
            <a:ext cx="4117219" cy="5486485"/>
          </a:xfrm>
          <a:custGeom>
            <a:avLst/>
            <a:gdLst/>
            <a:ahLst/>
            <a:cxnLst/>
            <a:rect l="l" t="t" r="r" b="b"/>
            <a:pathLst>
              <a:path w="2611344" h="3479800" extrusionOk="0">
                <a:moveTo>
                  <a:pt x="2486884" y="3479800"/>
                </a:moveTo>
                <a:lnTo>
                  <a:pt x="124460" y="3479800"/>
                </a:lnTo>
                <a:cubicBezTo>
                  <a:pt x="55880" y="3479800"/>
                  <a:pt x="0" y="3423920"/>
                  <a:pt x="0" y="3355340"/>
                </a:cubicBezTo>
                <a:lnTo>
                  <a:pt x="0" y="124460"/>
                </a:lnTo>
                <a:cubicBezTo>
                  <a:pt x="0" y="55880"/>
                  <a:pt x="55880" y="0"/>
                  <a:pt x="124460" y="0"/>
                </a:cubicBezTo>
                <a:lnTo>
                  <a:pt x="2486884" y="0"/>
                </a:lnTo>
                <a:cubicBezTo>
                  <a:pt x="2555464" y="0"/>
                  <a:pt x="2611344" y="55880"/>
                  <a:pt x="2611344" y="124460"/>
                </a:cubicBezTo>
                <a:lnTo>
                  <a:pt x="2611344" y="3355340"/>
                </a:lnTo>
                <a:cubicBezTo>
                  <a:pt x="2611344" y="3423920"/>
                  <a:pt x="2555464" y="3479800"/>
                  <a:pt x="2486884" y="3479800"/>
                </a:cubicBezTo>
                <a:close/>
              </a:path>
            </a:pathLst>
          </a:custGeom>
          <a:solidFill>
            <a:srgbClr val="487307"/>
          </a:solidFill>
          <a:ln>
            <a:noFill/>
          </a:ln>
        </p:spPr>
        <p:txBody>
          <a:bodyPr spcFirstLastPara="1" wrap="square" lIns="60950" tIns="60950" rIns="60950" bIns="60950" anchor="ctr" anchorCtr="0">
            <a:noAutofit/>
          </a:bodyPr>
          <a:lstStyle/>
          <a:p>
            <a:pPr>
              <a:buClr>
                <a:srgbClr val="000000"/>
              </a:buClr>
              <a:buSzPts val="1400"/>
            </a:pPr>
            <a:endParaRPr sz="933">
              <a:solidFill>
                <a:srgbClr val="000000"/>
              </a:solidFill>
              <a:latin typeface="Arial"/>
              <a:ea typeface="Arial"/>
              <a:cs typeface="Arial"/>
              <a:sym typeface="Arial"/>
            </a:endParaRPr>
          </a:p>
        </p:txBody>
      </p:sp>
      <p:cxnSp>
        <p:nvCxnSpPr>
          <p:cNvPr id="278" name="Google Shape;278;g325b2ede271_4_151"/>
          <p:cNvCxnSpPr/>
          <p:nvPr/>
        </p:nvCxnSpPr>
        <p:spPr>
          <a:xfrm rot="5400000">
            <a:off x="6248030" y="2075440"/>
            <a:ext cx="381000" cy="0"/>
          </a:xfrm>
          <a:prstGeom prst="straightConnector1">
            <a:avLst/>
          </a:prstGeom>
          <a:noFill/>
          <a:ln w="76200" cap="rnd" cmpd="sng">
            <a:solidFill>
              <a:srgbClr val="FFFFFF"/>
            </a:solidFill>
            <a:prstDash val="solid"/>
            <a:round/>
            <a:headEnd type="none" w="sm" len="sm"/>
            <a:tailEnd type="stealth" w="med" len="med"/>
          </a:ln>
        </p:spPr>
      </p:cxnSp>
      <p:sp>
        <p:nvSpPr>
          <p:cNvPr id="280" name="Google Shape;280;g325b2ede271_4_151"/>
          <p:cNvSpPr txBox="1"/>
          <p:nvPr/>
        </p:nvSpPr>
        <p:spPr>
          <a:xfrm>
            <a:off x="504283" y="477833"/>
            <a:ext cx="7429800" cy="1754326"/>
          </a:xfrm>
          <a:prstGeom prst="rect">
            <a:avLst/>
          </a:prstGeom>
          <a:noFill/>
          <a:ln>
            <a:noFill/>
          </a:ln>
        </p:spPr>
        <p:txBody>
          <a:bodyPr spcFirstLastPara="1" wrap="square" lIns="0" tIns="0" rIns="0" bIns="0" anchor="t" anchorCtr="0">
            <a:spAutoFit/>
          </a:bodyPr>
          <a:lstStyle/>
          <a:p>
            <a:pPr>
              <a:lnSpc>
                <a:spcPct val="95000"/>
              </a:lnSpc>
              <a:buClr>
                <a:srgbClr val="000000"/>
              </a:buClr>
              <a:buSzPts val="8000"/>
            </a:pPr>
            <a:r>
              <a:rPr lang="en-US" sz="4000" b="1" dirty="0">
                <a:solidFill>
                  <a:srgbClr val="141414"/>
                </a:solidFill>
                <a:latin typeface="Nunito Sans"/>
                <a:ea typeface="Nunito Sans"/>
                <a:cs typeface="Nunito Sans"/>
                <a:sym typeface="Nunito Sans"/>
              </a:rPr>
              <a:t>What might be the reasons? And what might be the root of the problem</a:t>
            </a:r>
            <a:r>
              <a:rPr lang="en-US" sz="3600" b="1" dirty="0">
                <a:solidFill>
                  <a:srgbClr val="141414"/>
                </a:solidFill>
                <a:latin typeface="Nunito Sans"/>
                <a:ea typeface="Nunito Sans"/>
                <a:cs typeface="Nunito Sans"/>
                <a:sym typeface="Nunito Sans"/>
              </a:rPr>
              <a:t>?</a:t>
            </a:r>
            <a:endParaRPr sz="3600" b="1" dirty="0">
              <a:solidFill>
                <a:srgbClr val="141414"/>
              </a:solidFill>
              <a:latin typeface="Nunito Sans"/>
              <a:ea typeface="Nunito Sans"/>
              <a:cs typeface="Nunito Sans"/>
              <a:sym typeface="Nunito Sans"/>
            </a:endParaRPr>
          </a:p>
        </p:txBody>
      </p:sp>
      <p:sp>
        <p:nvSpPr>
          <p:cNvPr id="281" name="Google Shape;281;g325b2ede271_4_151"/>
          <p:cNvSpPr/>
          <p:nvPr/>
        </p:nvSpPr>
        <p:spPr>
          <a:xfrm>
            <a:off x="10901533" y="5619381"/>
            <a:ext cx="1114917" cy="1076472"/>
          </a:xfrm>
          <a:custGeom>
            <a:avLst/>
            <a:gdLst/>
            <a:ahLst/>
            <a:cxnLst/>
            <a:rect l="l" t="t" r="r" b="b"/>
            <a:pathLst>
              <a:path w="1672376" h="1614708" extrusionOk="0">
                <a:moveTo>
                  <a:pt x="0" y="0"/>
                </a:moveTo>
                <a:lnTo>
                  <a:pt x="1672376" y="0"/>
                </a:lnTo>
                <a:lnTo>
                  <a:pt x="1672376" y="1614708"/>
                </a:lnTo>
                <a:lnTo>
                  <a:pt x="0" y="1614708"/>
                </a:lnTo>
                <a:lnTo>
                  <a:pt x="0" y="0"/>
                </a:lnTo>
                <a:close/>
              </a:path>
            </a:pathLst>
          </a:custGeom>
          <a:blipFill rotWithShape="1">
            <a:blip r:embed="rId3">
              <a:alphaModFix/>
            </a:blip>
            <a:stretch>
              <a:fillRect/>
            </a:stretch>
          </a:blipFill>
          <a:ln>
            <a:noFill/>
          </a:ln>
        </p:spPr>
      </p:sp>
      <p:pic>
        <p:nvPicPr>
          <p:cNvPr id="282" name="Google Shape;282;g325b2ede271_4_151"/>
          <p:cNvPicPr preferRelativeResize="0"/>
          <p:nvPr/>
        </p:nvPicPr>
        <p:blipFill rotWithShape="1">
          <a:blip r:embed="rId4">
            <a:alphaModFix/>
          </a:blip>
          <a:srcRect l="16071" t="16550" r="16342" b="15648"/>
          <a:stretch/>
        </p:blipFill>
        <p:spPr>
          <a:xfrm>
            <a:off x="3617684" y="2265934"/>
            <a:ext cx="4117217" cy="4130399"/>
          </a:xfrm>
          <a:prstGeom prst="rect">
            <a:avLst/>
          </a:prstGeom>
          <a:noFill/>
          <a:ln>
            <a:noFill/>
          </a:ln>
        </p:spPr>
      </p:pic>
      <p:pic>
        <p:nvPicPr>
          <p:cNvPr id="2" name="Picture 1">
            <a:extLst>
              <a:ext uri="{FF2B5EF4-FFF2-40B4-BE49-F238E27FC236}">
                <a16:creationId xmlns:a16="http://schemas.microsoft.com/office/drawing/2014/main" id="{6D1CD902-883F-ADBE-545B-78ED160E89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1438" y="128183"/>
            <a:ext cx="1767127" cy="39426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cxnSp>
        <p:nvCxnSpPr>
          <p:cNvPr id="287" name="Google Shape;287;g325b2ede271_4_161"/>
          <p:cNvCxnSpPr/>
          <p:nvPr/>
        </p:nvCxnSpPr>
        <p:spPr>
          <a:xfrm rot="5400000">
            <a:off x="6248030" y="2075440"/>
            <a:ext cx="381000" cy="0"/>
          </a:xfrm>
          <a:prstGeom prst="straightConnector1">
            <a:avLst/>
          </a:prstGeom>
          <a:noFill/>
          <a:ln w="76200" cap="rnd" cmpd="sng">
            <a:solidFill>
              <a:srgbClr val="FFFFFF"/>
            </a:solidFill>
            <a:prstDash val="solid"/>
            <a:round/>
            <a:headEnd type="none" w="sm" len="sm"/>
            <a:tailEnd type="stealth" w="med" len="med"/>
          </a:ln>
        </p:spPr>
      </p:cxnSp>
      <p:sp>
        <p:nvSpPr>
          <p:cNvPr id="289" name="Google Shape;289;g325b2ede271_4_161"/>
          <p:cNvSpPr/>
          <p:nvPr/>
        </p:nvSpPr>
        <p:spPr>
          <a:xfrm>
            <a:off x="11054169" y="593680"/>
            <a:ext cx="1686313" cy="1628164"/>
          </a:xfrm>
          <a:custGeom>
            <a:avLst/>
            <a:gdLst/>
            <a:ahLst/>
            <a:cxnLst/>
            <a:rect l="l" t="t" r="r" b="b"/>
            <a:pathLst>
              <a:path w="1672376" h="1614708" extrusionOk="0">
                <a:moveTo>
                  <a:pt x="0" y="0"/>
                </a:moveTo>
                <a:lnTo>
                  <a:pt x="1672376" y="0"/>
                </a:lnTo>
                <a:lnTo>
                  <a:pt x="1672376" y="1614708"/>
                </a:lnTo>
                <a:lnTo>
                  <a:pt x="0" y="1614708"/>
                </a:lnTo>
                <a:lnTo>
                  <a:pt x="0" y="0"/>
                </a:lnTo>
                <a:close/>
              </a:path>
            </a:pathLst>
          </a:custGeom>
          <a:blipFill rotWithShape="1">
            <a:blip r:embed="rId3">
              <a:alphaModFix/>
            </a:blip>
            <a:stretch>
              <a:fillRect/>
            </a:stretch>
          </a:blipFill>
          <a:ln>
            <a:noFill/>
          </a:ln>
        </p:spPr>
      </p:sp>
      <p:sp>
        <p:nvSpPr>
          <p:cNvPr id="290" name="Google Shape;290;g325b2ede271_4_161"/>
          <p:cNvSpPr txBox="1"/>
          <p:nvPr/>
        </p:nvSpPr>
        <p:spPr>
          <a:xfrm>
            <a:off x="368930" y="708589"/>
            <a:ext cx="7291600" cy="1169551"/>
          </a:xfrm>
          <a:prstGeom prst="rect">
            <a:avLst/>
          </a:prstGeom>
          <a:noFill/>
          <a:ln>
            <a:noFill/>
          </a:ln>
        </p:spPr>
        <p:txBody>
          <a:bodyPr spcFirstLastPara="1" wrap="square" lIns="0" tIns="0" rIns="0" bIns="0" anchor="t" anchorCtr="0">
            <a:spAutoFit/>
          </a:bodyPr>
          <a:lstStyle/>
          <a:p>
            <a:pPr>
              <a:lnSpc>
                <a:spcPct val="95000"/>
              </a:lnSpc>
              <a:buClr>
                <a:srgbClr val="000000"/>
              </a:buClr>
              <a:buSzPts val="8000"/>
            </a:pPr>
            <a:r>
              <a:rPr lang="en-US" sz="4000" b="1" dirty="0">
                <a:solidFill>
                  <a:srgbClr val="141414"/>
                </a:solidFill>
                <a:latin typeface="Nunito Sans"/>
                <a:ea typeface="Nunito Sans"/>
                <a:cs typeface="Nunito Sans"/>
                <a:sym typeface="Nunito Sans"/>
              </a:rPr>
              <a:t>One possible analytical tool: the fishbone diagram</a:t>
            </a:r>
            <a:endParaRPr sz="4000" dirty="0">
              <a:solidFill>
                <a:srgbClr val="000000"/>
              </a:solidFill>
              <a:latin typeface="Arial"/>
              <a:ea typeface="Arial"/>
              <a:cs typeface="Arial"/>
              <a:sym typeface="Arial"/>
            </a:endParaRPr>
          </a:p>
        </p:txBody>
      </p:sp>
      <p:pic>
        <p:nvPicPr>
          <p:cNvPr id="291" name="Google Shape;291;g325b2ede271_4_161"/>
          <p:cNvPicPr preferRelativeResize="0"/>
          <p:nvPr/>
        </p:nvPicPr>
        <p:blipFill rotWithShape="1">
          <a:blip r:embed="rId4">
            <a:alphaModFix/>
          </a:blip>
          <a:srcRect t="16596" b="9868"/>
          <a:stretch/>
        </p:blipFill>
        <p:spPr>
          <a:xfrm>
            <a:off x="-418000" y="2759934"/>
            <a:ext cx="7529434" cy="3476170"/>
          </a:xfrm>
          <a:prstGeom prst="rect">
            <a:avLst/>
          </a:prstGeom>
          <a:noFill/>
          <a:ln>
            <a:noFill/>
          </a:ln>
        </p:spPr>
      </p:pic>
      <p:sp>
        <p:nvSpPr>
          <p:cNvPr id="292" name="Google Shape;292;g325b2ede271_4_161"/>
          <p:cNvSpPr txBox="1"/>
          <p:nvPr/>
        </p:nvSpPr>
        <p:spPr>
          <a:xfrm>
            <a:off x="7234943" y="2759934"/>
            <a:ext cx="5367930" cy="3895938"/>
          </a:xfrm>
          <a:prstGeom prst="rect">
            <a:avLst/>
          </a:prstGeom>
          <a:noFill/>
          <a:ln>
            <a:noFill/>
          </a:ln>
        </p:spPr>
        <p:txBody>
          <a:bodyPr spcFirstLastPara="1" wrap="square" lIns="0" tIns="0" rIns="0" bIns="0" anchor="t" anchorCtr="0">
            <a:spAutoFit/>
          </a:bodyPr>
          <a:lstStyle/>
          <a:p>
            <a:pPr marL="344000" indent="-342900">
              <a:lnSpc>
                <a:spcPct val="151010"/>
              </a:lnSpc>
              <a:buClr>
                <a:srgbClr val="141414"/>
              </a:buClr>
              <a:buSzPts val="3574"/>
              <a:buFont typeface="Arial" panose="020B0604020202020204" pitchFamily="34" charset="0"/>
              <a:buChar char="•"/>
            </a:pPr>
            <a:r>
              <a:rPr lang="en-US" sz="2000" dirty="0">
                <a:solidFill>
                  <a:srgbClr val="141414"/>
                </a:solidFill>
              </a:rPr>
              <a:t>Man: of human origin</a:t>
            </a:r>
            <a:endParaRPr sz="2000" dirty="0">
              <a:solidFill>
                <a:srgbClr val="141414"/>
              </a:solidFill>
            </a:endParaRPr>
          </a:p>
          <a:p>
            <a:pPr marL="344000" indent="-342900">
              <a:lnSpc>
                <a:spcPct val="151010"/>
              </a:lnSpc>
              <a:buClr>
                <a:srgbClr val="141414"/>
              </a:buClr>
              <a:buSzPts val="3574"/>
              <a:buFont typeface="Arial" panose="020B0604020202020204" pitchFamily="34" charset="0"/>
              <a:buChar char="•"/>
            </a:pPr>
            <a:r>
              <a:rPr lang="en-US" sz="2000" dirty="0">
                <a:solidFill>
                  <a:srgbClr val="141414"/>
                </a:solidFill>
              </a:rPr>
              <a:t>Method: applied method</a:t>
            </a:r>
            <a:endParaRPr sz="2000" dirty="0">
              <a:solidFill>
                <a:srgbClr val="141414"/>
              </a:solidFill>
            </a:endParaRPr>
          </a:p>
          <a:p>
            <a:pPr marL="344000" indent="-342900">
              <a:lnSpc>
                <a:spcPct val="151010"/>
              </a:lnSpc>
              <a:buClr>
                <a:srgbClr val="141414"/>
              </a:buClr>
              <a:buSzPts val="3574"/>
              <a:buFont typeface="Arial" panose="020B0604020202020204" pitchFamily="34" charset="0"/>
              <a:buChar char="•"/>
            </a:pPr>
            <a:r>
              <a:rPr lang="en-US" sz="2000" dirty="0">
                <a:solidFill>
                  <a:srgbClr val="141414"/>
                </a:solidFill>
              </a:rPr>
              <a:t>Machine: </a:t>
            </a:r>
            <a:r>
              <a:rPr lang="hu-HU" sz="2000" dirty="0">
                <a:solidFill>
                  <a:srgbClr val="141414"/>
                </a:solidFill>
              </a:rPr>
              <a:t>caused by the </a:t>
            </a:r>
            <a:r>
              <a:rPr lang="en-US" sz="2000" dirty="0">
                <a:solidFill>
                  <a:srgbClr val="141414"/>
                </a:solidFill>
              </a:rPr>
              <a:t>machine used </a:t>
            </a:r>
            <a:endParaRPr lang="hu-HU" sz="2000" dirty="0">
              <a:solidFill>
                <a:srgbClr val="141414"/>
              </a:solidFill>
            </a:endParaRPr>
          </a:p>
          <a:p>
            <a:pPr marL="344000" indent="-342900">
              <a:lnSpc>
                <a:spcPct val="151010"/>
              </a:lnSpc>
              <a:buClr>
                <a:srgbClr val="141414"/>
              </a:buClr>
              <a:buSzPts val="3574"/>
              <a:buFont typeface="Arial" panose="020B0604020202020204" pitchFamily="34" charset="0"/>
              <a:buChar char="•"/>
            </a:pPr>
            <a:r>
              <a:rPr lang="en-US" sz="2000" dirty="0">
                <a:solidFill>
                  <a:srgbClr val="141414"/>
                </a:solidFill>
              </a:rPr>
              <a:t>Material: </a:t>
            </a:r>
            <a:r>
              <a:rPr lang="hu-HU" sz="2000" dirty="0">
                <a:solidFill>
                  <a:srgbClr val="141414"/>
                </a:solidFill>
              </a:rPr>
              <a:t>caused by the </a:t>
            </a:r>
            <a:r>
              <a:rPr lang="en-US" sz="2000" dirty="0">
                <a:solidFill>
                  <a:srgbClr val="141414"/>
                </a:solidFill>
              </a:rPr>
              <a:t>material used </a:t>
            </a:r>
            <a:endParaRPr sz="2000" dirty="0">
              <a:solidFill>
                <a:srgbClr val="141414"/>
              </a:solidFill>
            </a:endParaRPr>
          </a:p>
          <a:p>
            <a:pPr marL="344000" indent="-342900">
              <a:lnSpc>
                <a:spcPct val="151010"/>
              </a:lnSpc>
              <a:buClr>
                <a:srgbClr val="141414"/>
              </a:buClr>
              <a:buSzPts val="3574"/>
              <a:buFont typeface="Arial" panose="020B0604020202020204" pitchFamily="34" charset="0"/>
              <a:buChar char="•"/>
            </a:pPr>
            <a:r>
              <a:rPr lang="en-US" sz="2000" dirty="0">
                <a:solidFill>
                  <a:srgbClr val="141414"/>
                </a:solidFill>
              </a:rPr>
              <a:t>Mother nature: caused by natural factors </a:t>
            </a:r>
            <a:endParaRPr sz="2000" dirty="0">
              <a:solidFill>
                <a:srgbClr val="141414"/>
              </a:solidFill>
            </a:endParaRPr>
          </a:p>
          <a:p>
            <a:pPr marL="344000" indent="-342900">
              <a:lnSpc>
                <a:spcPct val="151010"/>
              </a:lnSpc>
              <a:buClr>
                <a:srgbClr val="141414"/>
              </a:buClr>
              <a:buSzPts val="3574"/>
              <a:buFont typeface="Arial" panose="020B0604020202020204" pitchFamily="34" charset="0"/>
              <a:buChar char="•"/>
            </a:pPr>
            <a:r>
              <a:rPr lang="en-US" sz="2000" dirty="0">
                <a:solidFill>
                  <a:srgbClr val="141414"/>
                </a:solidFill>
              </a:rPr>
              <a:t>Measurement: </a:t>
            </a:r>
            <a:r>
              <a:rPr lang="hu-HU" sz="2000" dirty="0">
                <a:solidFill>
                  <a:srgbClr val="141414"/>
                </a:solidFill>
              </a:rPr>
              <a:t>error in </a:t>
            </a:r>
            <a:r>
              <a:rPr lang="en-US" sz="2000" dirty="0">
                <a:solidFill>
                  <a:srgbClr val="141414"/>
                </a:solidFill>
              </a:rPr>
              <a:t>measurement </a:t>
            </a:r>
            <a:endParaRPr sz="2000" dirty="0">
              <a:solidFill>
                <a:srgbClr val="141414"/>
              </a:solidFill>
            </a:endParaRPr>
          </a:p>
          <a:p>
            <a:pPr>
              <a:lnSpc>
                <a:spcPct val="151010"/>
              </a:lnSpc>
            </a:pPr>
            <a:endParaRPr sz="2383" dirty="0">
              <a:solidFill>
                <a:srgbClr val="141414"/>
              </a:solidFill>
            </a:endParaRPr>
          </a:p>
          <a:p>
            <a:pPr>
              <a:lnSpc>
                <a:spcPct val="151010"/>
              </a:lnSpc>
              <a:buClr>
                <a:srgbClr val="000000"/>
              </a:buClr>
              <a:buSzPts val="2574"/>
            </a:pPr>
            <a:endParaRPr sz="2383" dirty="0">
              <a:solidFill>
                <a:srgbClr val="141414"/>
              </a:solidFill>
              <a:latin typeface="Arial"/>
              <a:ea typeface="Arial"/>
              <a:cs typeface="Arial"/>
              <a:sym typeface="Arial"/>
            </a:endParaRPr>
          </a:p>
        </p:txBody>
      </p:sp>
      <p:pic>
        <p:nvPicPr>
          <p:cNvPr id="2" name="Picture 1">
            <a:extLst>
              <a:ext uri="{FF2B5EF4-FFF2-40B4-BE49-F238E27FC236}">
                <a16:creationId xmlns:a16="http://schemas.microsoft.com/office/drawing/2014/main" id="{1A45C68A-9D8A-279F-ADF2-59FC08251D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2844" y="199412"/>
            <a:ext cx="1767127" cy="39426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326921585f4_0_0"/>
          <p:cNvSpPr/>
          <p:nvPr/>
        </p:nvSpPr>
        <p:spPr>
          <a:xfrm>
            <a:off x="5588002" y="1858582"/>
            <a:ext cx="6604000" cy="6605321"/>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59" b="-259"/>
            </a:stretch>
          </a:blipFill>
          <a:ln>
            <a:noFill/>
          </a:ln>
        </p:spPr>
        <p:txBody>
          <a:bodyPr spcFirstLastPara="1" wrap="square" lIns="60950" tIns="60950" rIns="60950" bIns="60950" anchor="ctr" anchorCtr="0">
            <a:noAutofit/>
          </a:bodyPr>
          <a:lstStyle/>
          <a:p>
            <a:pPr>
              <a:buClr>
                <a:srgbClr val="000000"/>
              </a:buClr>
              <a:buSzPts val="1400"/>
            </a:pPr>
            <a:endParaRPr sz="933">
              <a:solidFill>
                <a:srgbClr val="000000"/>
              </a:solidFill>
              <a:latin typeface="Arial"/>
              <a:ea typeface="Arial"/>
              <a:cs typeface="Arial"/>
              <a:sym typeface="Arial"/>
            </a:endParaRPr>
          </a:p>
        </p:txBody>
      </p:sp>
      <p:sp>
        <p:nvSpPr>
          <p:cNvPr id="298" name="Google Shape;298;g326921585f4_0_0"/>
          <p:cNvSpPr txBox="1"/>
          <p:nvPr/>
        </p:nvSpPr>
        <p:spPr>
          <a:xfrm>
            <a:off x="565747" y="792000"/>
            <a:ext cx="10618600" cy="779829"/>
          </a:xfrm>
          <a:prstGeom prst="rect">
            <a:avLst/>
          </a:prstGeom>
          <a:noFill/>
          <a:ln>
            <a:noFill/>
          </a:ln>
        </p:spPr>
        <p:txBody>
          <a:bodyPr spcFirstLastPara="1" wrap="square" lIns="0" tIns="0" rIns="0" bIns="0" anchor="t" anchorCtr="0">
            <a:spAutoFit/>
          </a:bodyPr>
          <a:lstStyle/>
          <a:p>
            <a:pPr>
              <a:lnSpc>
                <a:spcPct val="95000"/>
              </a:lnSpc>
              <a:buClr>
                <a:srgbClr val="000000"/>
              </a:buClr>
              <a:buSzPts val="8000"/>
            </a:pPr>
            <a:r>
              <a:rPr lang="en-US" sz="5334" b="1">
                <a:solidFill>
                  <a:srgbClr val="487307"/>
                </a:solidFill>
                <a:latin typeface="Nunito Sans"/>
                <a:ea typeface="Nunito Sans"/>
                <a:cs typeface="Nunito Sans"/>
                <a:sym typeface="Nunito Sans"/>
              </a:rPr>
              <a:t>How do we use it?</a:t>
            </a:r>
            <a:endParaRPr sz="933">
              <a:solidFill>
                <a:srgbClr val="487307"/>
              </a:solidFill>
              <a:latin typeface="Arial"/>
              <a:ea typeface="Arial"/>
              <a:cs typeface="Arial"/>
              <a:sym typeface="Arial"/>
            </a:endParaRPr>
          </a:p>
        </p:txBody>
      </p:sp>
      <p:sp>
        <p:nvSpPr>
          <p:cNvPr id="299" name="Google Shape;299;g326921585f4_0_0"/>
          <p:cNvSpPr txBox="1"/>
          <p:nvPr/>
        </p:nvSpPr>
        <p:spPr>
          <a:xfrm>
            <a:off x="477259" y="2004800"/>
            <a:ext cx="5844800" cy="4983672"/>
          </a:xfrm>
          <a:prstGeom prst="rect">
            <a:avLst/>
          </a:prstGeom>
          <a:noFill/>
          <a:ln>
            <a:noFill/>
          </a:ln>
        </p:spPr>
        <p:txBody>
          <a:bodyPr spcFirstLastPara="1" wrap="square" lIns="0" tIns="0" rIns="0" bIns="0" anchor="t" anchorCtr="0">
            <a:spAutoFit/>
          </a:bodyPr>
          <a:lstStyle/>
          <a:p>
            <a:pPr marL="344000" indent="-342900">
              <a:lnSpc>
                <a:spcPct val="151010"/>
              </a:lnSpc>
              <a:buClr>
                <a:srgbClr val="141414"/>
              </a:buClr>
              <a:buSzPts val="3574"/>
              <a:buFont typeface="Arial" panose="020B0604020202020204" pitchFamily="34" charset="0"/>
              <a:buChar char="•"/>
            </a:pPr>
            <a:r>
              <a:rPr lang="en-US" sz="2383" dirty="0">
                <a:solidFill>
                  <a:srgbClr val="141414"/>
                </a:solidFill>
              </a:rPr>
              <a:t>The aim is not to list one specific reason for each sub-branch</a:t>
            </a:r>
            <a:endParaRPr sz="2383" dirty="0">
              <a:solidFill>
                <a:srgbClr val="141414"/>
              </a:solidFill>
            </a:endParaRPr>
          </a:p>
          <a:p>
            <a:pPr marL="344000" indent="-342900">
              <a:lnSpc>
                <a:spcPct val="151010"/>
              </a:lnSpc>
              <a:buClr>
                <a:srgbClr val="141414"/>
              </a:buClr>
              <a:buSzPts val="3574"/>
              <a:buFont typeface="Arial" panose="020B0604020202020204" pitchFamily="34" charset="0"/>
              <a:buChar char="•"/>
            </a:pPr>
            <a:r>
              <a:rPr lang="en-US" sz="2383" dirty="0">
                <a:solidFill>
                  <a:srgbClr val="141414"/>
                </a:solidFill>
              </a:rPr>
              <a:t>The main aim is to anal</a:t>
            </a:r>
            <a:r>
              <a:rPr lang="hu-HU" sz="2383" dirty="0">
                <a:solidFill>
                  <a:srgbClr val="141414"/>
                </a:solidFill>
              </a:rPr>
              <a:t>i</a:t>
            </a:r>
            <a:r>
              <a:rPr lang="en-US" sz="2383" dirty="0">
                <a:solidFill>
                  <a:srgbClr val="141414"/>
                </a:solidFill>
              </a:rPr>
              <a:t>s</a:t>
            </a:r>
            <a:r>
              <a:rPr lang="hu-HU" sz="2383" dirty="0">
                <a:solidFill>
                  <a:srgbClr val="141414"/>
                </a:solidFill>
              </a:rPr>
              <a:t>e</a:t>
            </a:r>
            <a:r>
              <a:rPr lang="en-US" sz="2383" dirty="0">
                <a:solidFill>
                  <a:srgbClr val="141414"/>
                </a:solidFill>
              </a:rPr>
              <a:t> and examine problems at a systemic level</a:t>
            </a:r>
            <a:endParaRPr sz="2383" dirty="0">
              <a:solidFill>
                <a:srgbClr val="141414"/>
              </a:solidFill>
            </a:endParaRPr>
          </a:p>
          <a:p>
            <a:pPr marL="344000" indent="-342900">
              <a:lnSpc>
                <a:spcPct val="151010"/>
              </a:lnSpc>
              <a:buClr>
                <a:srgbClr val="141414"/>
              </a:buClr>
              <a:buSzPts val="3574"/>
              <a:buFont typeface="Arial" panose="020B0604020202020204" pitchFamily="34" charset="0"/>
              <a:buChar char="•"/>
            </a:pPr>
            <a:r>
              <a:rPr lang="en-US" sz="2383" dirty="0">
                <a:solidFill>
                  <a:srgbClr val="141414"/>
                </a:solidFill>
              </a:rPr>
              <a:t>When solving problems, we should address not just the symptoms, but the underlying causes</a:t>
            </a:r>
            <a:endParaRPr sz="2383" dirty="0">
              <a:solidFill>
                <a:srgbClr val="141414"/>
              </a:solidFill>
            </a:endParaRPr>
          </a:p>
          <a:p>
            <a:pPr>
              <a:lnSpc>
                <a:spcPct val="151010"/>
              </a:lnSpc>
            </a:pPr>
            <a:endParaRPr sz="2383" dirty="0">
              <a:solidFill>
                <a:srgbClr val="141414"/>
              </a:solidFill>
            </a:endParaRPr>
          </a:p>
          <a:p>
            <a:pPr>
              <a:lnSpc>
                <a:spcPct val="151010"/>
              </a:lnSpc>
              <a:buClr>
                <a:srgbClr val="000000"/>
              </a:buClr>
              <a:buSzPts val="2574"/>
            </a:pPr>
            <a:endParaRPr sz="2383" dirty="0">
              <a:solidFill>
                <a:srgbClr val="141414"/>
              </a:solidFill>
              <a:latin typeface="Arial"/>
              <a:ea typeface="Arial"/>
              <a:cs typeface="Arial"/>
              <a:sym typeface="Arial"/>
            </a:endParaRPr>
          </a:p>
        </p:txBody>
      </p:sp>
      <p:cxnSp>
        <p:nvCxnSpPr>
          <p:cNvPr id="300" name="Google Shape;300;g326921585f4_0_0"/>
          <p:cNvCxnSpPr/>
          <p:nvPr/>
        </p:nvCxnSpPr>
        <p:spPr>
          <a:xfrm>
            <a:off x="6776188" y="6563007"/>
            <a:ext cx="4730000" cy="0"/>
          </a:xfrm>
          <a:prstGeom prst="straightConnector1">
            <a:avLst/>
          </a:prstGeom>
          <a:noFill/>
          <a:ln w="114300" cap="rnd" cmpd="sng">
            <a:solidFill>
              <a:srgbClr val="000000">
                <a:alpha val="4310"/>
              </a:srgbClr>
            </a:solidFill>
            <a:prstDash val="solid"/>
            <a:round/>
            <a:headEnd type="none" w="sm" len="sm"/>
            <a:tailEnd type="none" w="sm" len="sm"/>
          </a:ln>
        </p:spPr>
      </p:cxnSp>
      <p:cxnSp>
        <p:nvCxnSpPr>
          <p:cNvPr id="301" name="Google Shape;301;g326921585f4_0_0"/>
          <p:cNvCxnSpPr/>
          <p:nvPr/>
        </p:nvCxnSpPr>
        <p:spPr>
          <a:xfrm>
            <a:off x="6004496" y="5981697"/>
            <a:ext cx="0" cy="381000"/>
          </a:xfrm>
          <a:prstGeom prst="straightConnector1">
            <a:avLst/>
          </a:prstGeom>
          <a:noFill/>
          <a:ln w="76200" cap="rnd" cmpd="sng">
            <a:solidFill>
              <a:srgbClr val="FFFFFF"/>
            </a:solidFill>
            <a:prstDash val="solid"/>
            <a:round/>
            <a:headEnd type="none" w="sm" len="sm"/>
            <a:tailEnd type="stealth" w="med" len="med"/>
          </a:ln>
        </p:spPr>
      </p:cxnSp>
      <p:pic>
        <p:nvPicPr>
          <p:cNvPr id="4" name="Picture 3">
            <a:extLst>
              <a:ext uri="{FF2B5EF4-FFF2-40B4-BE49-F238E27FC236}">
                <a16:creationId xmlns:a16="http://schemas.microsoft.com/office/drawing/2014/main" id="{1D948323-6FD2-44FD-F5EB-2423EEAFB5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2844" y="199412"/>
            <a:ext cx="1767127" cy="39426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cxnSp>
        <p:nvCxnSpPr>
          <p:cNvPr id="307" name="Google Shape;307;g326921585f4_0_9"/>
          <p:cNvCxnSpPr/>
          <p:nvPr/>
        </p:nvCxnSpPr>
        <p:spPr>
          <a:xfrm rot="5400000">
            <a:off x="6248030" y="2075440"/>
            <a:ext cx="381000" cy="0"/>
          </a:xfrm>
          <a:prstGeom prst="straightConnector1">
            <a:avLst/>
          </a:prstGeom>
          <a:noFill/>
          <a:ln w="76200" cap="rnd" cmpd="sng">
            <a:solidFill>
              <a:srgbClr val="FFFFFF"/>
            </a:solidFill>
            <a:prstDash val="solid"/>
            <a:round/>
            <a:headEnd type="none" w="sm" len="sm"/>
            <a:tailEnd type="stealth" w="med" len="med"/>
          </a:ln>
        </p:spPr>
      </p:cxnSp>
      <p:sp>
        <p:nvSpPr>
          <p:cNvPr id="309" name="Google Shape;309;g326921585f4_0_9"/>
          <p:cNvSpPr/>
          <p:nvPr/>
        </p:nvSpPr>
        <p:spPr>
          <a:xfrm>
            <a:off x="10739529" y="5412749"/>
            <a:ext cx="1686313" cy="1628164"/>
          </a:xfrm>
          <a:custGeom>
            <a:avLst/>
            <a:gdLst/>
            <a:ahLst/>
            <a:cxnLst/>
            <a:rect l="l" t="t" r="r" b="b"/>
            <a:pathLst>
              <a:path w="1672376" h="1614708" extrusionOk="0">
                <a:moveTo>
                  <a:pt x="0" y="0"/>
                </a:moveTo>
                <a:lnTo>
                  <a:pt x="1672376" y="0"/>
                </a:lnTo>
                <a:lnTo>
                  <a:pt x="1672376" y="1614708"/>
                </a:lnTo>
                <a:lnTo>
                  <a:pt x="0" y="1614708"/>
                </a:lnTo>
                <a:lnTo>
                  <a:pt x="0" y="0"/>
                </a:lnTo>
                <a:close/>
              </a:path>
            </a:pathLst>
          </a:custGeom>
          <a:blipFill rotWithShape="1">
            <a:blip r:embed="rId3">
              <a:alphaModFix/>
            </a:blip>
            <a:stretch>
              <a:fillRect/>
            </a:stretch>
          </a:blipFill>
          <a:ln>
            <a:noFill/>
          </a:ln>
        </p:spPr>
      </p:sp>
      <p:sp>
        <p:nvSpPr>
          <p:cNvPr id="310" name="Google Shape;310;g326921585f4_0_9"/>
          <p:cNvSpPr txBox="1"/>
          <p:nvPr/>
        </p:nvSpPr>
        <p:spPr>
          <a:xfrm>
            <a:off x="400000" y="669271"/>
            <a:ext cx="8013000" cy="1052596"/>
          </a:xfrm>
          <a:prstGeom prst="rect">
            <a:avLst/>
          </a:prstGeom>
          <a:noFill/>
          <a:ln>
            <a:noFill/>
          </a:ln>
        </p:spPr>
        <p:txBody>
          <a:bodyPr spcFirstLastPara="1" wrap="square" lIns="0" tIns="0" rIns="0" bIns="0" anchor="t" anchorCtr="0">
            <a:spAutoFit/>
          </a:bodyPr>
          <a:lstStyle/>
          <a:p>
            <a:pPr>
              <a:lnSpc>
                <a:spcPct val="95000"/>
              </a:lnSpc>
              <a:buClr>
                <a:srgbClr val="000000"/>
              </a:buClr>
              <a:buSzPts val="8000"/>
            </a:pPr>
            <a:r>
              <a:rPr lang="en-US" sz="3600" b="1" dirty="0">
                <a:solidFill>
                  <a:srgbClr val="141414"/>
                </a:solidFill>
                <a:latin typeface="Nunito Sans"/>
                <a:ea typeface="Nunito Sans"/>
                <a:cs typeface="Nunito Sans"/>
                <a:sym typeface="Nunito Sans"/>
              </a:rPr>
              <a:t>Let’s focus on what matters: </a:t>
            </a:r>
            <a:endParaRPr lang="hu-HU" sz="3600" b="1" dirty="0">
              <a:solidFill>
                <a:srgbClr val="141414"/>
              </a:solidFill>
              <a:latin typeface="Nunito Sans"/>
              <a:ea typeface="Nunito Sans"/>
              <a:cs typeface="Nunito Sans"/>
              <a:sym typeface="Nunito Sans"/>
            </a:endParaRPr>
          </a:p>
          <a:p>
            <a:pPr>
              <a:lnSpc>
                <a:spcPct val="95000"/>
              </a:lnSpc>
              <a:buClr>
                <a:srgbClr val="000000"/>
              </a:buClr>
              <a:buSzPts val="8000"/>
            </a:pPr>
            <a:r>
              <a:rPr lang="en-US" sz="3600" b="1" dirty="0">
                <a:solidFill>
                  <a:srgbClr val="141414"/>
                </a:solidFill>
                <a:latin typeface="Nunito Sans"/>
                <a:ea typeface="Nunito Sans"/>
                <a:cs typeface="Nunito Sans"/>
                <a:sym typeface="Nunito Sans"/>
              </a:rPr>
              <a:t>the Pareto principle</a:t>
            </a:r>
            <a:endParaRPr sz="3600" dirty="0">
              <a:solidFill>
                <a:srgbClr val="000000"/>
              </a:solidFill>
              <a:latin typeface="Arial"/>
              <a:ea typeface="Arial"/>
              <a:cs typeface="Arial"/>
              <a:sym typeface="Arial"/>
            </a:endParaRPr>
          </a:p>
        </p:txBody>
      </p:sp>
      <p:sp>
        <p:nvSpPr>
          <p:cNvPr id="311" name="Google Shape;311;g326921585f4_0_9"/>
          <p:cNvSpPr txBox="1"/>
          <p:nvPr/>
        </p:nvSpPr>
        <p:spPr>
          <a:xfrm>
            <a:off x="7146100" y="3064559"/>
            <a:ext cx="4892400" cy="3307700"/>
          </a:xfrm>
          <a:prstGeom prst="rect">
            <a:avLst/>
          </a:prstGeom>
          <a:noFill/>
          <a:ln>
            <a:noFill/>
          </a:ln>
        </p:spPr>
        <p:txBody>
          <a:bodyPr spcFirstLastPara="1" wrap="square" lIns="0" tIns="0" rIns="0" bIns="0" anchor="t" anchorCtr="0">
            <a:spAutoFit/>
          </a:bodyPr>
          <a:lstStyle/>
          <a:p>
            <a:pPr marL="344000" indent="-342900">
              <a:buClr>
                <a:srgbClr val="141414"/>
              </a:buClr>
              <a:buSzPts val="3574"/>
              <a:buFont typeface="Arial" panose="020B0604020202020204" pitchFamily="34" charset="0"/>
              <a:buChar char="•"/>
            </a:pPr>
            <a:r>
              <a:rPr lang="en-US" sz="2383" dirty="0">
                <a:solidFill>
                  <a:srgbClr val="141414"/>
                </a:solidFill>
              </a:rPr>
              <a:t>the vast majority of results are due to a few factors</a:t>
            </a:r>
            <a:endParaRPr sz="2383" dirty="0">
              <a:solidFill>
                <a:srgbClr val="141414"/>
              </a:solidFill>
            </a:endParaRPr>
          </a:p>
          <a:p>
            <a:pPr marL="344000" indent="-342900">
              <a:buClr>
                <a:srgbClr val="141414"/>
              </a:buClr>
              <a:buSzPts val="3574"/>
              <a:buFont typeface="Arial" panose="020B0604020202020204" pitchFamily="34" charset="0"/>
              <a:buChar char="•"/>
            </a:pPr>
            <a:r>
              <a:rPr lang="en-US" sz="2383" dirty="0">
                <a:solidFill>
                  <a:srgbClr val="141414"/>
                </a:solidFill>
              </a:rPr>
              <a:t>most problems are caused by a few key factors</a:t>
            </a:r>
            <a:endParaRPr sz="2383" dirty="0">
              <a:solidFill>
                <a:srgbClr val="141414"/>
              </a:solidFill>
            </a:endParaRPr>
          </a:p>
          <a:p>
            <a:pPr marL="344000" indent="-342900">
              <a:buClr>
                <a:srgbClr val="141414"/>
              </a:buClr>
              <a:buSzPts val="3574"/>
              <a:buFont typeface="Arial" panose="020B0604020202020204" pitchFamily="34" charset="0"/>
              <a:buChar char="•"/>
            </a:pPr>
            <a:r>
              <a:rPr lang="en-US" sz="2383" dirty="0">
                <a:solidFill>
                  <a:srgbClr val="141414"/>
                </a:solidFill>
              </a:rPr>
              <a:t>let’s identify these and concentrate on them!</a:t>
            </a:r>
            <a:endParaRPr sz="2383" dirty="0">
              <a:solidFill>
                <a:srgbClr val="141414"/>
              </a:solidFill>
            </a:endParaRPr>
          </a:p>
          <a:p>
            <a:pPr>
              <a:lnSpc>
                <a:spcPct val="151010"/>
              </a:lnSpc>
            </a:pPr>
            <a:endParaRPr sz="2383" dirty="0">
              <a:solidFill>
                <a:srgbClr val="141414"/>
              </a:solidFill>
            </a:endParaRPr>
          </a:p>
          <a:p>
            <a:pPr>
              <a:lnSpc>
                <a:spcPct val="151010"/>
              </a:lnSpc>
              <a:buClr>
                <a:srgbClr val="000000"/>
              </a:buClr>
              <a:buSzPts val="2574"/>
            </a:pPr>
            <a:endParaRPr sz="2383" dirty="0">
              <a:solidFill>
                <a:srgbClr val="141414"/>
              </a:solidFill>
              <a:latin typeface="Arial"/>
              <a:ea typeface="Arial"/>
              <a:cs typeface="Arial"/>
              <a:sym typeface="Arial"/>
            </a:endParaRPr>
          </a:p>
        </p:txBody>
      </p:sp>
      <p:pic>
        <p:nvPicPr>
          <p:cNvPr id="2" name="Picture 1">
            <a:extLst>
              <a:ext uri="{FF2B5EF4-FFF2-40B4-BE49-F238E27FC236}">
                <a16:creationId xmlns:a16="http://schemas.microsoft.com/office/drawing/2014/main" id="{AB847088-6FEA-EC2D-2DC1-80C73E33B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2844" y="199412"/>
            <a:ext cx="1767127" cy="394268"/>
          </a:xfrm>
          <a:prstGeom prst="rect">
            <a:avLst/>
          </a:prstGeom>
        </p:spPr>
      </p:pic>
      <p:pic>
        <p:nvPicPr>
          <p:cNvPr id="4" name="Picture 3">
            <a:extLst>
              <a:ext uri="{FF2B5EF4-FFF2-40B4-BE49-F238E27FC236}">
                <a16:creationId xmlns:a16="http://schemas.microsoft.com/office/drawing/2014/main" id="{5153DD9E-6871-F70F-301F-0B1B6CA22789}"/>
              </a:ext>
            </a:extLst>
          </p:cNvPr>
          <p:cNvPicPr>
            <a:picLocks noChangeAspect="1"/>
          </p:cNvPicPr>
          <p:nvPr/>
        </p:nvPicPr>
        <p:blipFill>
          <a:blip r:embed="rId5"/>
          <a:stretch>
            <a:fillRect/>
          </a:stretch>
        </p:blipFill>
        <p:spPr>
          <a:xfrm>
            <a:off x="400000" y="1901499"/>
            <a:ext cx="5904189" cy="4325332"/>
          </a:xfrm>
          <a:prstGeom prst="rect">
            <a:avLst/>
          </a:prstGeom>
        </p:spPr>
      </p:pic>
      <p:sp>
        <p:nvSpPr>
          <p:cNvPr id="6" name="TextBox 5">
            <a:extLst>
              <a:ext uri="{FF2B5EF4-FFF2-40B4-BE49-F238E27FC236}">
                <a16:creationId xmlns:a16="http://schemas.microsoft.com/office/drawing/2014/main" id="{28271613-EA0A-134B-9CF7-8755484FFA50}"/>
              </a:ext>
            </a:extLst>
          </p:cNvPr>
          <p:cNvSpPr txBox="1"/>
          <p:nvPr/>
        </p:nvSpPr>
        <p:spPr>
          <a:xfrm>
            <a:off x="342530" y="6252574"/>
            <a:ext cx="6096000" cy="307777"/>
          </a:xfrm>
          <a:prstGeom prst="rect">
            <a:avLst/>
          </a:prstGeom>
          <a:noFill/>
        </p:spPr>
        <p:txBody>
          <a:bodyPr wrap="square">
            <a:spAutoFit/>
          </a:bodyPr>
          <a:lstStyle/>
          <a:p>
            <a:r>
              <a:rPr lang="hu-HU" sz="1400" dirty="0">
                <a:solidFill>
                  <a:srgbClr val="141414"/>
                </a:solidFill>
              </a:rPr>
              <a:t>Source: Pinterest</a:t>
            </a:r>
            <a:endParaRPr lang="en-GB" sz="1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326921585f4_0_19"/>
          <p:cNvSpPr txBox="1"/>
          <p:nvPr/>
        </p:nvSpPr>
        <p:spPr>
          <a:xfrm>
            <a:off x="565747" y="792000"/>
            <a:ext cx="10618600" cy="779829"/>
          </a:xfrm>
          <a:prstGeom prst="rect">
            <a:avLst/>
          </a:prstGeom>
          <a:noFill/>
          <a:ln>
            <a:noFill/>
          </a:ln>
        </p:spPr>
        <p:txBody>
          <a:bodyPr spcFirstLastPara="1" wrap="square" lIns="0" tIns="0" rIns="0" bIns="0" anchor="t" anchorCtr="0">
            <a:spAutoFit/>
          </a:bodyPr>
          <a:lstStyle/>
          <a:p>
            <a:pPr>
              <a:lnSpc>
                <a:spcPct val="95000"/>
              </a:lnSpc>
              <a:buClr>
                <a:srgbClr val="000000"/>
              </a:buClr>
              <a:buSzPts val="8000"/>
            </a:pPr>
            <a:r>
              <a:rPr lang="en-US" sz="5334" b="1">
                <a:solidFill>
                  <a:srgbClr val="487307"/>
                </a:solidFill>
                <a:latin typeface="Nunito Sans"/>
                <a:ea typeface="Nunito Sans"/>
                <a:cs typeface="Nunito Sans"/>
                <a:sym typeface="Nunito Sans"/>
              </a:rPr>
              <a:t>How do we use it?</a:t>
            </a:r>
            <a:endParaRPr sz="933">
              <a:solidFill>
                <a:srgbClr val="487307"/>
              </a:solidFill>
              <a:latin typeface="Arial"/>
              <a:ea typeface="Arial"/>
              <a:cs typeface="Arial"/>
              <a:sym typeface="Arial"/>
            </a:endParaRPr>
          </a:p>
        </p:txBody>
      </p:sp>
      <p:sp>
        <p:nvSpPr>
          <p:cNvPr id="318" name="Google Shape;318;g326921585f4_0_19"/>
          <p:cNvSpPr txBox="1"/>
          <p:nvPr/>
        </p:nvSpPr>
        <p:spPr>
          <a:xfrm>
            <a:off x="425988" y="1866927"/>
            <a:ext cx="6350200" cy="3431324"/>
          </a:xfrm>
          <a:prstGeom prst="rect">
            <a:avLst/>
          </a:prstGeom>
          <a:noFill/>
          <a:ln>
            <a:noFill/>
          </a:ln>
        </p:spPr>
        <p:txBody>
          <a:bodyPr spcFirstLastPara="1" wrap="square" lIns="0" tIns="0" rIns="0" bIns="0" anchor="t" anchorCtr="0">
            <a:spAutoFit/>
          </a:bodyPr>
          <a:lstStyle/>
          <a:p>
            <a:pPr marL="345017" indent="-342900">
              <a:lnSpc>
                <a:spcPct val="116250"/>
              </a:lnSpc>
              <a:spcBef>
                <a:spcPts val="800"/>
              </a:spcBef>
              <a:buClr>
                <a:schemeClr val="dk1"/>
              </a:buClr>
              <a:buSzPts val="3550"/>
              <a:buFont typeface="Arial" panose="020B0604020202020204" pitchFamily="34" charset="0"/>
              <a:buChar char="•"/>
            </a:pPr>
            <a:r>
              <a:rPr lang="en-US" sz="2000" dirty="0">
                <a:solidFill>
                  <a:schemeClr val="dk1"/>
                </a:solidFill>
              </a:rPr>
              <a:t>Define the area under investigation!</a:t>
            </a:r>
            <a:endParaRPr sz="2000" dirty="0">
              <a:solidFill>
                <a:schemeClr val="dk1"/>
              </a:solidFill>
            </a:endParaRPr>
          </a:p>
          <a:p>
            <a:pPr marL="345017" indent="-342900">
              <a:lnSpc>
                <a:spcPct val="116250"/>
              </a:lnSpc>
              <a:buClr>
                <a:schemeClr val="dk1"/>
              </a:buClr>
              <a:buSzPts val="3550"/>
              <a:buFont typeface="Arial" panose="020B0604020202020204" pitchFamily="34" charset="0"/>
              <a:buChar char="•"/>
            </a:pPr>
            <a:r>
              <a:rPr lang="en-US" sz="2000" dirty="0">
                <a:solidFill>
                  <a:schemeClr val="dk1"/>
                </a:solidFill>
              </a:rPr>
              <a:t>Collect data on the area (e.g. costs, faults, time factors)!</a:t>
            </a:r>
            <a:endParaRPr sz="2000" dirty="0">
              <a:solidFill>
                <a:schemeClr val="dk1"/>
              </a:solidFill>
            </a:endParaRPr>
          </a:p>
          <a:p>
            <a:pPr marL="345017" indent="-342900">
              <a:lnSpc>
                <a:spcPct val="116250"/>
              </a:lnSpc>
              <a:buClr>
                <a:schemeClr val="dk1"/>
              </a:buClr>
              <a:buSzPts val="3550"/>
              <a:buFont typeface="Arial" panose="020B0604020202020204" pitchFamily="34" charset="0"/>
              <a:buChar char="•"/>
            </a:pPr>
            <a:r>
              <a:rPr lang="en-US" sz="2000" dirty="0">
                <a:solidFill>
                  <a:schemeClr val="dk1"/>
                </a:solidFill>
              </a:rPr>
              <a:t>Sort the data</a:t>
            </a:r>
            <a:r>
              <a:rPr lang="hu-HU" sz="2000" dirty="0">
                <a:solidFill>
                  <a:schemeClr val="dk1"/>
                </a:solidFill>
              </a:rPr>
              <a:t>!</a:t>
            </a:r>
            <a:endParaRPr sz="2000" dirty="0">
              <a:solidFill>
                <a:schemeClr val="dk1"/>
              </a:solidFill>
            </a:endParaRPr>
          </a:p>
          <a:p>
            <a:pPr marL="345017" indent="-342900">
              <a:lnSpc>
                <a:spcPct val="116250"/>
              </a:lnSpc>
              <a:buClr>
                <a:schemeClr val="dk1"/>
              </a:buClr>
              <a:buSzPts val="3550"/>
              <a:buFont typeface="Arial" panose="020B0604020202020204" pitchFamily="34" charset="0"/>
              <a:buChar char="•"/>
            </a:pPr>
            <a:r>
              <a:rPr lang="en-US" sz="2000" dirty="0">
                <a:solidFill>
                  <a:schemeClr val="dk1"/>
                </a:solidFill>
              </a:rPr>
              <a:t>Create a chart!</a:t>
            </a:r>
            <a:endParaRPr sz="2000" dirty="0">
              <a:solidFill>
                <a:schemeClr val="dk1"/>
              </a:solidFill>
            </a:endParaRPr>
          </a:p>
          <a:p>
            <a:pPr marL="345017" indent="-342900">
              <a:lnSpc>
                <a:spcPct val="116250"/>
              </a:lnSpc>
              <a:buClr>
                <a:schemeClr val="dk1"/>
              </a:buClr>
              <a:buSzPts val="3550"/>
              <a:buFont typeface="Arial" panose="020B0604020202020204" pitchFamily="34" charset="0"/>
              <a:buChar char="•"/>
            </a:pPr>
            <a:r>
              <a:rPr lang="en-US" sz="2000" dirty="0">
                <a:solidFill>
                  <a:schemeClr val="dk1"/>
                </a:solidFill>
              </a:rPr>
              <a:t>Identify the most important factors!</a:t>
            </a:r>
            <a:endParaRPr sz="2000" dirty="0">
              <a:solidFill>
                <a:schemeClr val="dk1"/>
              </a:solidFill>
            </a:endParaRPr>
          </a:p>
          <a:p>
            <a:pPr marL="345017" indent="-342900">
              <a:lnSpc>
                <a:spcPct val="116250"/>
              </a:lnSpc>
              <a:buClr>
                <a:schemeClr val="dk1"/>
              </a:buClr>
              <a:buSzPts val="3550"/>
              <a:buFont typeface="Arial" panose="020B0604020202020204" pitchFamily="34" charset="0"/>
              <a:buChar char="•"/>
            </a:pPr>
            <a:r>
              <a:rPr lang="en-US" sz="2000" dirty="0">
                <a:solidFill>
                  <a:schemeClr val="dk1"/>
                </a:solidFill>
              </a:rPr>
              <a:t>Let’s find solutions to the critical factors!</a:t>
            </a:r>
            <a:endParaRPr sz="2000" dirty="0">
              <a:solidFill>
                <a:srgbClr val="141414"/>
              </a:solidFill>
            </a:endParaRPr>
          </a:p>
          <a:p>
            <a:pPr>
              <a:lnSpc>
                <a:spcPct val="151010"/>
              </a:lnSpc>
              <a:spcBef>
                <a:spcPts val="800"/>
              </a:spcBef>
            </a:pPr>
            <a:endParaRPr sz="2000" dirty="0">
              <a:solidFill>
                <a:srgbClr val="141414"/>
              </a:solidFill>
            </a:endParaRPr>
          </a:p>
          <a:p>
            <a:pPr>
              <a:lnSpc>
                <a:spcPct val="151010"/>
              </a:lnSpc>
              <a:buClr>
                <a:srgbClr val="000000"/>
              </a:buClr>
              <a:buSzPts val="2574"/>
            </a:pPr>
            <a:endParaRPr sz="2383" dirty="0">
              <a:solidFill>
                <a:srgbClr val="141414"/>
              </a:solidFill>
              <a:latin typeface="Arial"/>
              <a:ea typeface="Arial"/>
              <a:cs typeface="Arial"/>
              <a:sym typeface="Arial"/>
            </a:endParaRPr>
          </a:p>
        </p:txBody>
      </p:sp>
      <p:cxnSp>
        <p:nvCxnSpPr>
          <p:cNvPr id="319" name="Google Shape;319;g326921585f4_0_19"/>
          <p:cNvCxnSpPr/>
          <p:nvPr/>
        </p:nvCxnSpPr>
        <p:spPr>
          <a:xfrm>
            <a:off x="6776188" y="6563007"/>
            <a:ext cx="4730000" cy="0"/>
          </a:xfrm>
          <a:prstGeom prst="straightConnector1">
            <a:avLst/>
          </a:prstGeom>
          <a:noFill/>
          <a:ln w="114300" cap="rnd" cmpd="sng">
            <a:solidFill>
              <a:srgbClr val="000000">
                <a:alpha val="4310"/>
              </a:srgbClr>
            </a:solidFill>
            <a:prstDash val="solid"/>
            <a:round/>
            <a:headEnd type="none" w="sm" len="sm"/>
            <a:tailEnd type="none" w="sm" len="sm"/>
          </a:ln>
        </p:spPr>
      </p:cxnSp>
      <p:cxnSp>
        <p:nvCxnSpPr>
          <p:cNvPr id="320" name="Google Shape;320;g326921585f4_0_19"/>
          <p:cNvCxnSpPr/>
          <p:nvPr/>
        </p:nvCxnSpPr>
        <p:spPr>
          <a:xfrm>
            <a:off x="6004496" y="5981697"/>
            <a:ext cx="0" cy="381000"/>
          </a:xfrm>
          <a:prstGeom prst="straightConnector1">
            <a:avLst/>
          </a:prstGeom>
          <a:noFill/>
          <a:ln w="76200" cap="rnd" cmpd="sng">
            <a:solidFill>
              <a:srgbClr val="FFFFFF"/>
            </a:solidFill>
            <a:prstDash val="solid"/>
            <a:round/>
            <a:headEnd type="none" w="sm" len="sm"/>
            <a:tailEnd type="stealth" w="med" len="med"/>
          </a:ln>
        </p:spPr>
      </p:cxnSp>
      <p:sp>
        <p:nvSpPr>
          <p:cNvPr id="323" name="Google Shape;323;g326921585f4_0_19"/>
          <p:cNvSpPr/>
          <p:nvPr/>
        </p:nvSpPr>
        <p:spPr>
          <a:xfrm>
            <a:off x="-314454" y="5298251"/>
            <a:ext cx="2054235" cy="1864988"/>
          </a:xfrm>
          <a:custGeom>
            <a:avLst/>
            <a:gdLst/>
            <a:ahLst/>
            <a:cxnLst/>
            <a:rect l="l" t="t" r="r" b="b"/>
            <a:pathLst>
              <a:path w="1672376" h="1614708" extrusionOk="0">
                <a:moveTo>
                  <a:pt x="0" y="0"/>
                </a:moveTo>
                <a:lnTo>
                  <a:pt x="1672376" y="0"/>
                </a:lnTo>
                <a:lnTo>
                  <a:pt x="1672376" y="1614708"/>
                </a:lnTo>
                <a:lnTo>
                  <a:pt x="0" y="1614708"/>
                </a:lnTo>
                <a:lnTo>
                  <a:pt x="0" y="0"/>
                </a:lnTo>
                <a:close/>
              </a:path>
            </a:pathLst>
          </a:custGeom>
          <a:blipFill rotWithShape="1">
            <a:blip r:embed="rId3">
              <a:alphaModFix/>
            </a:blip>
            <a:stretch>
              <a:fillRect/>
            </a:stretch>
          </a:blipFill>
          <a:ln>
            <a:noFill/>
          </a:ln>
        </p:spPr>
      </p:sp>
      <p:pic>
        <p:nvPicPr>
          <p:cNvPr id="4" name="Picture 3">
            <a:extLst>
              <a:ext uri="{FF2B5EF4-FFF2-40B4-BE49-F238E27FC236}">
                <a16:creationId xmlns:a16="http://schemas.microsoft.com/office/drawing/2014/main" id="{B48E1CA2-1DD6-3386-3909-7C778695E7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2844" y="199412"/>
            <a:ext cx="1767127" cy="394268"/>
          </a:xfrm>
          <a:prstGeom prst="rect">
            <a:avLst/>
          </a:prstGeom>
        </p:spPr>
      </p:pic>
      <p:graphicFrame>
        <p:nvGraphicFramePr>
          <p:cNvPr id="5" name="Chart 4">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998501042"/>
              </p:ext>
            </p:extLst>
          </p:nvPr>
        </p:nvGraphicFramePr>
        <p:xfrm>
          <a:off x="4990947" y="2310581"/>
          <a:ext cx="7201053" cy="4348007"/>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3700" t="-34821" r="-6996"/>
            </a:stretch>
          </a:blipFill>
          <a:ln>
            <a:noFill/>
          </a:ln>
        </p:spPr>
        <p:txBody>
          <a:bodyPr/>
          <a:lstStyle/>
          <a:p>
            <a:endParaRPr lang="hu-HU" sz="1200"/>
          </a:p>
        </p:txBody>
      </p:sp>
      <p:sp>
        <p:nvSpPr>
          <p:cNvPr id="105" name="Google Shape;105;p2"/>
          <p:cNvSpPr/>
          <p:nvPr/>
        </p:nvSpPr>
        <p:spPr>
          <a:xfrm>
            <a:off x="685800" y="962025"/>
            <a:ext cx="10820400" cy="4877333"/>
          </a:xfrm>
          <a:custGeom>
            <a:avLst/>
            <a:gdLst/>
            <a:ahLst/>
            <a:cxnLst/>
            <a:rect l="l" t="t" r="r" b="b"/>
            <a:pathLst>
              <a:path w="6862939" h="3093494" extrusionOk="0">
                <a:moveTo>
                  <a:pt x="6738479" y="3093494"/>
                </a:moveTo>
                <a:lnTo>
                  <a:pt x="124460" y="3093494"/>
                </a:lnTo>
                <a:cubicBezTo>
                  <a:pt x="55880" y="3093494"/>
                  <a:pt x="0" y="3037614"/>
                  <a:pt x="0" y="2969034"/>
                </a:cubicBezTo>
                <a:lnTo>
                  <a:pt x="0" y="124460"/>
                </a:lnTo>
                <a:cubicBezTo>
                  <a:pt x="0" y="55880"/>
                  <a:pt x="55880" y="0"/>
                  <a:pt x="124460" y="0"/>
                </a:cubicBezTo>
                <a:lnTo>
                  <a:pt x="6738479" y="0"/>
                </a:lnTo>
                <a:cubicBezTo>
                  <a:pt x="6807059" y="0"/>
                  <a:pt x="6862939" y="55880"/>
                  <a:pt x="6862939" y="124460"/>
                </a:cubicBezTo>
                <a:lnTo>
                  <a:pt x="6862939" y="2969034"/>
                </a:lnTo>
                <a:cubicBezTo>
                  <a:pt x="6862939" y="3037614"/>
                  <a:pt x="6807059" y="3093494"/>
                  <a:pt x="6738479" y="3093494"/>
                </a:cubicBezTo>
                <a:close/>
              </a:path>
            </a:pathLst>
          </a:custGeom>
          <a:solidFill>
            <a:srgbClr val="FFFFFF"/>
          </a:solidFill>
          <a:ln>
            <a:noFill/>
          </a:ln>
        </p:spPr>
        <p:txBody>
          <a:bodyPr spcFirstLastPara="1" wrap="square" lIns="60950" tIns="60950" rIns="60950" bIns="60950" anchor="ctr" anchorCtr="0">
            <a:noAutofit/>
          </a:bodyPr>
          <a:lstStyle/>
          <a:p>
            <a:endParaRPr sz="1200"/>
          </a:p>
        </p:txBody>
      </p:sp>
      <p:sp>
        <p:nvSpPr>
          <p:cNvPr id="106" name="Google Shape;106;p2"/>
          <p:cNvSpPr/>
          <p:nvPr/>
        </p:nvSpPr>
        <p:spPr>
          <a:xfrm>
            <a:off x="9909427" y="5150502"/>
            <a:ext cx="972711" cy="972711"/>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87307"/>
          </a:solidFill>
          <a:ln>
            <a:noFill/>
          </a:ln>
        </p:spPr>
        <p:txBody>
          <a:bodyPr spcFirstLastPara="1" wrap="square" lIns="60950" tIns="60950" rIns="60950" bIns="60950" anchor="ctr" anchorCtr="0">
            <a:noAutofit/>
          </a:bodyPr>
          <a:lstStyle/>
          <a:p>
            <a:endParaRPr sz="1200"/>
          </a:p>
        </p:txBody>
      </p:sp>
      <p:cxnSp>
        <p:nvCxnSpPr>
          <p:cNvPr id="107" name="Google Shape;107;p2"/>
          <p:cNvCxnSpPr/>
          <p:nvPr/>
        </p:nvCxnSpPr>
        <p:spPr>
          <a:xfrm rot="5400000">
            <a:off x="10205280" y="5611457"/>
            <a:ext cx="381005" cy="0"/>
          </a:xfrm>
          <a:prstGeom prst="straightConnector1">
            <a:avLst/>
          </a:prstGeom>
          <a:noFill/>
          <a:ln w="76200" cap="rnd" cmpd="sng">
            <a:solidFill>
              <a:srgbClr val="FFFFFF"/>
            </a:solidFill>
            <a:prstDash val="solid"/>
            <a:round/>
            <a:headEnd type="none" w="sm" len="sm"/>
            <a:tailEnd type="stealth" w="med" len="med"/>
          </a:ln>
        </p:spPr>
      </p:cxnSp>
      <p:sp>
        <p:nvSpPr>
          <p:cNvPr id="108" name="Google Shape;108;p2"/>
          <p:cNvSpPr/>
          <p:nvPr/>
        </p:nvSpPr>
        <p:spPr>
          <a:xfrm>
            <a:off x="1396526" y="3775079"/>
            <a:ext cx="2057396" cy="820999"/>
          </a:xfrm>
          <a:custGeom>
            <a:avLst/>
            <a:gdLst/>
            <a:ahLst/>
            <a:cxnLst/>
            <a:rect l="l" t="t" r="r" b="b"/>
            <a:pathLst>
              <a:path w="4147190" h="1729733" extrusionOk="0">
                <a:moveTo>
                  <a:pt x="0" y="0"/>
                </a:moveTo>
                <a:lnTo>
                  <a:pt x="4147190" y="0"/>
                </a:lnTo>
                <a:lnTo>
                  <a:pt x="4147190" y="1729733"/>
                </a:lnTo>
                <a:lnTo>
                  <a:pt x="0" y="1729733"/>
                </a:lnTo>
                <a:lnTo>
                  <a:pt x="0" y="0"/>
                </a:lnTo>
                <a:close/>
              </a:path>
            </a:pathLst>
          </a:custGeom>
          <a:blipFill rotWithShape="1">
            <a:blip r:embed="rId4">
              <a:alphaModFix/>
            </a:blip>
            <a:stretch>
              <a:fillRect/>
            </a:stretch>
          </a:blipFill>
          <a:ln>
            <a:noFill/>
          </a:ln>
        </p:spPr>
        <p:txBody>
          <a:bodyPr/>
          <a:lstStyle/>
          <a:p>
            <a:endParaRPr lang="hu-HU" sz="1200"/>
          </a:p>
        </p:txBody>
      </p:sp>
      <p:sp>
        <p:nvSpPr>
          <p:cNvPr id="110" name="Google Shape;110;p2"/>
          <p:cNvSpPr/>
          <p:nvPr/>
        </p:nvSpPr>
        <p:spPr>
          <a:xfrm>
            <a:off x="9388340" y="-271323"/>
            <a:ext cx="3546335" cy="3424048"/>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5">
              <a:alphaModFix/>
            </a:blip>
            <a:stretch>
              <a:fillRect/>
            </a:stretch>
          </a:blipFill>
          <a:ln>
            <a:noFill/>
          </a:ln>
        </p:spPr>
        <p:txBody>
          <a:bodyPr/>
          <a:lstStyle/>
          <a:p>
            <a:endParaRPr lang="hu-HU" sz="1200"/>
          </a:p>
        </p:txBody>
      </p:sp>
      <p:sp>
        <p:nvSpPr>
          <p:cNvPr id="112" name="Google Shape;112;p2"/>
          <p:cNvSpPr txBox="1"/>
          <p:nvPr/>
        </p:nvSpPr>
        <p:spPr>
          <a:xfrm>
            <a:off x="6779736" y="3387398"/>
            <a:ext cx="4235721" cy="350865"/>
          </a:xfrm>
          <a:prstGeom prst="rect">
            <a:avLst/>
          </a:prstGeom>
          <a:noFill/>
          <a:ln>
            <a:noFill/>
          </a:ln>
        </p:spPr>
        <p:txBody>
          <a:bodyPr spcFirstLastPara="1" wrap="square" lIns="0" tIns="0" rIns="0" bIns="0" anchor="t" anchorCtr="0">
            <a:spAutoFit/>
          </a:bodyPr>
          <a:lstStyle/>
          <a:p>
            <a:pPr>
              <a:lnSpc>
                <a:spcPct val="94972"/>
              </a:lnSpc>
            </a:pPr>
            <a:r>
              <a:rPr lang="hu-HU" sz="2400" b="1" dirty="0">
                <a:solidFill>
                  <a:srgbClr val="487307"/>
                </a:solidFill>
                <a:latin typeface="Nunito Sans"/>
                <a:ea typeface="Nunito Sans"/>
                <a:cs typeface="Nunito Sans"/>
                <a:sym typeface="Nunito Sans"/>
              </a:rPr>
              <a:t>Presented by</a:t>
            </a:r>
            <a:r>
              <a:rPr lang="en-US" sz="2400" b="1" dirty="0">
                <a:solidFill>
                  <a:srgbClr val="487307"/>
                </a:solidFill>
                <a:latin typeface="Nunito Sans"/>
                <a:ea typeface="Nunito Sans"/>
                <a:cs typeface="Nunito Sans"/>
                <a:sym typeface="Nunito Sans"/>
              </a:rPr>
              <a:t>:</a:t>
            </a:r>
            <a:endParaRPr sz="1200" dirty="0"/>
          </a:p>
        </p:txBody>
      </p:sp>
      <p:sp>
        <p:nvSpPr>
          <p:cNvPr id="113" name="Google Shape;113;p2"/>
          <p:cNvSpPr txBox="1"/>
          <p:nvPr/>
        </p:nvSpPr>
        <p:spPr>
          <a:xfrm>
            <a:off x="1304926" y="1587904"/>
            <a:ext cx="4235721" cy="350865"/>
          </a:xfrm>
          <a:prstGeom prst="rect">
            <a:avLst/>
          </a:prstGeom>
          <a:noFill/>
          <a:ln>
            <a:noFill/>
          </a:ln>
        </p:spPr>
        <p:txBody>
          <a:bodyPr spcFirstLastPara="1" wrap="square" lIns="0" tIns="0" rIns="0" bIns="0" anchor="t" anchorCtr="0">
            <a:spAutoFit/>
          </a:bodyPr>
          <a:lstStyle/>
          <a:p>
            <a:pPr>
              <a:lnSpc>
                <a:spcPct val="94972"/>
              </a:lnSpc>
            </a:pPr>
            <a:r>
              <a:rPr lang="en-US" sz="2400" b="1" dirty="0">
                <a:solidFill>
                  <a:srgbClr val="487307"/>
                </a:solidFill>
                <a:latin typeface="Nunito Sans"/>
                <a:ea typeface="Nunito Sans"/>
                <a:cs typeface="Nunito Sans"/>
                <a:sym typeface="Nunito Sans"/>
              </a:rPr>
              <a:t>LEAP </a:t>
            </a:r>
            <a:r>
              <a:rPr lang="hu-HU" sz="2400" b="1" dirty="0">
                <a:solidFill>
                  <a:srgbClr val="487307"/>
                </a:solidFill>
                <a:latin typeface="Nunito Sans"/>
                <a:ea typeface="Nunito Sans"/>
                <a:cs typeface="Nunito Sans"/>
                <a:sym typeface="Nunito Sans"/>
              </a:rPr>
              <a:t>partnership</a:t>
            </a:r>
            <a:r>
              <a:rPr lang="en-US" sz="2400" b="1" dirty="0">
                <a:solidFill>
                  <a:srgbClr val="487307"/>
                </a:solidFill>
                <a:latin typeface="Nunito Sans"/>
                <a:ea typeface="Nunito Sans"/>
                <a:cs typeface="Nunito Sans"/>
                <a:sym typeface="Nunito Sans"/>
              </a:rPr>
              <a:t>:</a:t>
            </a:r>
            <a:endParaRPr sz="1200" dirty="0"/>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6029" y="2558459"/>
            <a:ext cx="1466851" cy="1466851"/>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9849" y="2047555"/>
            <a:ext cx="1881365" cy="1353136"/>
          </a:xfrm>
          <a:prstGeom prst="rect">
            <a:avLst/>
          </a:prstGeom>
        </p:spPr>
      </p:pic>
      <p:sp>
        <p:nvSpPr>
          <p:cNvPr id="4" name="TextBox 3"/>
          <p:cNvSpPr txBox="1"/>
          <p:nvPr/>
        </p:nvSpPr>
        <p:spPr>
          <a:xfrm>
            <a:off x="6773941" y="4025310"/>
            <a:ext cx="4341734" cy="1015663"/>
          </a:xfrm>
          <a:prstGeom prst="rect">
            <a:avLst/>
          </a:prstGeom>
          <a:noFill/>
        </p:spPr>
        <p:txBody>
          <a:bodyPr wrap="square" rtlCol="0">
            <a:spAutoFit/>
          </a:bodyPr>
          <a:lstStyle/>
          <a:p>
            <a:r>
              <a:rPr lang="en-GB" sz="2400" b="1" dirty="0">
                <a:solidFill>
                  <a:srgbClr val="487307"/>
                </a:solidFill>
                <a:latin typeface="Nunito Sans"/>
                <a:ea typeface="Nunito Sans"/>
                <a:cs typeface="Nunito Sans"/>
              </a:rPr>
              <a:t>Péter Bajor, Csilla Fejes</a:t>
            </a:r>
          </a:p>
          <a:p>
            <a:endParaRPr lang="en-GB" sz="1200" dirty="0"/>
          </a:p>
        </p:txBody>
      </p:sp>
      <p:pic>
        <p:nvPicPr>
          <p:cNvPr id="5" name="Picture 4">
            <a:extLst>
              <a:ext uri="{FF2B5EF4-FFF2-40B4-BE49-F238E27FC236}">
                <a16:creationId xmlns:a16="http://schemas.microsoft.com/office/drawing/2014/main" id="{7DA8B63F-5859-ADA7-92E9-E19FD803D3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9320" y="183429"/>
            <a:ext cx="1767127" cy="394268"/>
          </a:xfrm>
          <a:prstGeom prst="rect">
            <a:avLst/>
          </a:prstGeom>
        </p:spPr>
      </p:pic>
    </p:spTree>
    <p:extLst>
      <p:ext uri="{BB962C8B-B14F-4D97-AF65-F5344CB8AC3E}">
        <p14:creationId xmlns:p14="http://schemas.microsoft.com/office/powerpoint/2010/main" val="5298738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326921585f4_0_31"/>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3139" b="-5449"/>
            </a:stretch>
          </a:blipFill>
          <a:ln>
            <a:noFill/>
          </a:ln>
        </p:spPr>
      </p:sp>
      <p:sp>
        <p:nvSpPr>
          <p:cNvPr id="329" name="Google Shape;329;g326921585f4_0_31"/>
          <p:cNvSpPr/>
          <p:nvPr/>
        </p:nvSpPr>
        <p:spPr>
          <a:xfrm>
            <a:off x="0" y="2619734"/>
            <a:ext cx="12192000" cy="4239511"/>
          </a:xfrm>
          <a:custGeom>
            <a:avLst/>
            <a:gdLst/>
            <a:ahLst/>
            <a:cxnLst/>
            <a:rect l="l" t="t" r="r" b="b"/>
            <a:pathLst>
              <a:path w="18288000" h="5423682" extrusionOk="0">
                <a:moveTo>
                  <a:pt x="0" y="0"/>
                </a:moveTo>
                <a:lnTo>
                  <a:pt x="18288000" y="0"/>
                </a:lnTo>
                <a:lnTo>
                  <a:pt x="18288000" y="5423682"/>
                </a:lnTo>
                <a:lnTo>
                  <a:pt x="0" y="5423682"/>
                </a:lnTo>
                <a:lnTo>
                  <a:pt x="0" y="0"/>
                </a:lnTo>
                <a:close/>
              </a:path>
            </a:pathLst>
          </a:custGeom>
          <a:blipFill rotWithShape="1">
            <a:blip r:embed="rId4">
              <a:alphaModFix amt="75000"/>
            </a:blip>
            <a:stretch>
              <a:fillRect t="-114313" b="-10597"/>
            </a:stretch>
          </a:blipFill>
          <a:ln>
            <a:noFill/>
          </a:ln>
        </p:spPr>
      </p:sp>
      <p:sp>
        <p:nvSpPr>
          <p:cNvPr id="330" name="Google Shape;330;g326921585f4_0_31"/>
          <p:cNvSpPr/>
          <p:nvPr/>
        </p:nvSpPr>
        <p:spPr>
          <a:xfrm>
            <a:off x="2479565" y="-274768"/>
            <a:ext cx="2637463" cy="960035"/>
          </a:xfrm>
          <a:custGeom>
            <a:avLst/>
            <a:gdLst/>
            <a:ahLst/>
            <a:cxnLst/>
            <a:rect l="l" t="t" r="r" b="b"/>
            <a:pathLst>
              <a:path w="1980573" h="720927" extrusionOk="0">
                <a:moveTo>
                  <a:pt x="1856113" y="720927"/>
                </a:moveTo>
                <a:lnTo>
                  <a:pt x="124460" y="720927"/>
                </a:lnTo>
                <a:cubicBezTo>
                  <a:pt x="55880" y="720927"/>
                  <a:pt x="0" y="665047"/>
                  <a:pt x="0" y="596467"/>
                </a:cubicBezTo>
                <a:lnTo>
                  <a:pt x="0" y="124460"/>
                </a:lnTo>
                <a:cubicBezTo>
                  <a:pt x="0" y="55880"/>
                  <a:pt x="55880" y="0"/>
                  <a:pt x="124460" y="0"/>
                </a:cubicBezTo>
                <a:lnTo>
                  <a:pt x="1856113" y="0"/>
                </a:lnTo>
                <a:cubicBezTo>
                  <a:pt x="1924693" y="0"/>
                  <a:pt x="1980573" y="55880"/>
                  <a:pt x="1980573" y="124460"/>
                </a:cubicBezTo>
                <a:lnTo>
                  <a:pt x="1980573" y="596467"/>
                </a:lnTo>
                <a:cubicBezTo>
                  <a:pt x="1980573" y="665047"/>
                  <a:pt x="1924693" y="720927"/>
                  <a:pt x="1856113" y="720927"/>
                </a:cubicBezTo>
                <a:close/>
              </a:path>
            </a:pathLst>
          </a:custGeom>
          <a:solidFill>
            <a:srgbClr val="C1AC30"/>
          </a:solidFill>
          <a:ln>
            <a:noFill/>
          </a:ln>
        </p:spPr>
        <p:txBody>
          <a:bodyPr spcFirstLastPara="1" wrap="square" lIns="60950" tIns="60950" rIns="60950" bIns="60950" anchor="ctr" anchorCtr="0">
            <a:noAutofit/>
          </a:bodyPr>
          <a:lstStyle/>
          <a:p>
            <a:pPr>
              <a:buClr>
                <a:srgbClr val="000000"/>
              </a:buClr>
              <a:buSzPts val="1400"/>
            </a:pPr>
            <a:endParaRPr sz="933">
              <a:solidFill>
                <a:srgbClr val="000000"/>
              </a:solidFill>
              <a:latin typeface="Arial"/>
              <a:ea typeface="Arial"/>
              <a:cs typeface="Arial"/>
              <a:sym typeface="Arial"/>
            </a:endParaRPr>
          </a:p>
        </p:txBody>
      </p:sp>
      <p:sp>
        <p:nvSpPr>
          <p:cNvPr id="332" name="Google Shape;332;g326921585f4_0_31"/>
          <p:cNvSpPr/>
          <p:nvPr/>
        </p:nvSpPr>
        <p:spPr>
          <a:xfrm>
            <a:off x="9786417" y="4418961"/>
            <a:ext cx="2769827" cy="2674316"/>
          </a:xfrm>
          <a:custGeom>
            <a:avLst/>
            <a:gdLst/>
            <a:ahLst/>
            <a:cxnLst/>
            <a:rect l="l" t="t" r="r" b="b"/>
            <a:pathLst>
              <a:path w="4154741" h="4011474" extrusionOk="0">
                <a:moveTo>
                  <a:pt x="0" y="0"/>
                </a:moveTo>
                <a:lnTo>
                  <a:pt x="4154742" y="0"/>
                </a:lnTo>
                <a:lnTo>
                  <a:pt x="4154742" y="4011475"/>
                </a:lnTo>
                <a:lnTo>
                  <a:pt x="0" y="4011475"/>
                </a:lnTo>
                <a:lnTo>
                  <a:pt x="0" y="0"/>
                </a:lnTo>
                <a:close/>
              </a:path>
            </a:pathLst>
          </a:custGeom>
          <a:blipFill rotWithShape="1">
            <a:blip r:embed="rId5">
              <a:alphaModFix/>
            </a:blip>
            <a:stretch>
              <a:fillRect/>
            </a:stretch>
          </a:blipFill>
          <a:ln>
            <a:noFill/>
          </a:ln>
        </p:spPr>
      </p:sp>
      <p:sp>
        <p:nvSpPr>
          <p:cNvPr id="333" name="Google Shape;333;g326921585f4_0_31"/>
          <p:cNvSpPr txBox="1"/>
          <p:nvPr/>
        </p:nvSpPr>
        <p:spPr>
          <a:xfrm>
            <a:off x="446067" y="2869867"/>
            <a:ext cx="9150600" cy="2900025"/>
          </a:xfrm>
          <a:prstGeom prst="rect">
            <a:avLst/>
          </a:prstGeom>
          <a:noFill/>
          <a:ln>
            <a:noFill/>
          </a:ln>
        </p:spPr>
        <p:txBody>
          <a:bodyPr spcFirstLastPara="1" wrap="square" lIns="0" tIns="0" rIns="0" bIns="0" anchor="t" anchorCtr="0">
            <a:spAutoFit/>
          </a:bodyPr>
          <a:lstStyle/>
          <a:p>
            <a:pPr>
              <a:buClr>
                <a:srgbClr val="000000"/>
              </a:buClr>
              <a:buSzPts val="5057"/>
            </a:pPr>
            <a:r>
              <a:rPr lang="en-US" sz="3372" b="1">
                <a:solidFill>
                  <a:srgbClr val="FFFFFF"/>
                </a:solidFill>
                <a:latin typeface="Nunito Sans Black"/>
                <a:ea typeface="Nunito Sans Black"/>
                <a:cs typeface="Nunito Sans Black"/>
                <a:sym typeface="Nunito Sans Black"/>
              </a:rPr>
              <a:t>TASK 3: </a:t>
            </a:r>
            <a:r>
              <a:rPr lang="en-US" sz="3067">
                <a:solidFill>
                  <a:schemeClr val="lt1"/>
                </a:solidFill>
                <a:latin typeface="Nunito Sans"/>
                <a:ea typeface="Nunito Sans"/>
                <a:cs typeface="Nunito Sans"/>
                <a:sym typeface="Nunito Sans"/>
              </a:rPr>
              <a:t>FISHBONE DIAGRAM ANALYSIS</a:t>
            </a:r>
            <a:endParaRPr sz="3067">
              <a:solidFill>
                <a:schemeClr val="lt1"/>
              </a:solidFill>
              <a:latin typeface="Nunito Sans"/>
              <a:ea typeface="Nunito Sans"/>
              <a:cs typeface="Nunito Sans"/>
              <a:sym typeface="Nunito Sans"/>
            </a:endParaRPr>
          </a:p>
          <a:p>
            <a:pPr>
              <a:buClr>
                <a:srgbClr val="000000"/>
              </a:buClr>
              <a:buSzPts val="5057"/>
            </a:pPr>
            <a:endParaRPr sz="2067" b="1">
              <a:solidFill>
                <a:schemeClr val="lt1"/>
              </a:solidFill>
              <a:latin typeface="Nunito Sans"/>
              <a:ea typeface="Nunito Sans"/>
              <a:cs typeface="Nunito Sans"/>
              <a:sym typeface="Nunito Sans"/>
            </a:endParaRPr>
          </a:p>
          <a:p>
            <a:pPr>
              <a:buClr>
                <a:schemeClr val="dk1"/>
              </a:buClr>
              <a:buSzPts val="1100"/>
            </a:pPr>
            <a:r>
              <a:rPr lang="en-US" sz="2067" b="1">
                <a:solidFill>
                  <a:schemeClr val="lt1"/>
                </a:solidFill>
                <a:latin typeface="Nunito Sans"/>
                <a:ea typeface="Nunito Sans"/>
                <a:cs typeface="Nunito Sans"/>
                <a:sym typeface="Nunito Sans"/>
              </a:rPr>
              <a:t>Work together to conduct a fishbone diagram analysis of the high number of customer complaints received by a producer offering a weekly vegetable box subscription, which relate to the quality of the products received by consumers! What might be the possible causes?</a:t>
            </a:r>
            <a:endParaRPr sz="2067" b="1">
              <a:solidFill>
                <a:schemeClr val="lt1"/>
              </a:solidFill>
              <a:latin typeface="Nunito Sans"/>
              <a:ea typeface="Nunito Sans"/>
              <a:cs typeface="Nunito Sans"/>
              <a:sym typeface="Nunito Sans"/>
            </a:endParaRPr>
          </a:p>
          <a:p>
            <a:pPr>
              <a:lnSpc>
                <a:spcPct val="140003"/>
              </a:lnSpc>
              <a:spcBef>
                <a:spcPts val="533"/>
              </a:spcBef>
              <a:buClr>
                <a:srgbClr val="000000"/>
              </a:buClr>
              <a:buSzPts val="5057"/>
            </a:pPr>
            <a:endParaRPr sz="3372" b="1">
              <a:solidFill>
                <a:srgbClr val="FFFFFF"/>
              </a:solidFill>
              <a:latin typeface="Nunito Sans Black"/>
              <a:ea typeface="Nunito Sans Black"/>
              <a:cs typeface="Nunito Sans Black"/>
              <a:sym typeface="Nunito Sans Black"/>
            </a:endParaRPr>
          </a:p>
        </p:txBody>
      </p:sp>
      <p:cxnSp>
        <p:nvCxnSpPr>
          <p:cNvPr id="336" name="Google Shape;336;g326921585f4_0_31"/>
          <p:cNvCxnSpPr/>
          <p:nvPr/>
        </p:nvCxnSpPr>
        <p:spPr>
          <a:xfrm rot="10800000" flipH="1">
            <a:off x="324867" y="5873663"/>
            <a:ext cx="8234600" cy="12600"/>
          </a:xfrm>
          <a:prstGeom prst="straightConnector1">
            <a:avLst/>
          </a:prstGeom>
          <a:noFill/>
          <a:ln w="38100" cap="flat" cmpd="sng">
            <a:solidFill>
              <a:srgbClr val="707070"/>
            </a:solidFill>
            <a:prstDash val="solid"/>
            <a:round/>
            <a:headEnd type="none" w="sm" len="sm"/>
            <a:tailEnd type="none" w="sm" len="sm"/>
          </a:ln>
        </p:spPr>
      </p:cxnSp>
      <p:pic>
        <p:nvPicPr>
          <p:cNvPr id="2" name="Picture 1">
            <a:extLst>
              <a:ext uri="{FF2B5EF4-FFF2-40B4-BE49-F238E27FC236}">
                <a16:creationId xmlns:a16="http://schemas.microsoft.com/office/drawing/2014/main" id="{B932746E-DC84-2E8A-EE19-1FBFD5182B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6070" y="115076"/>
            <a:ext cx="1767127" cy="39426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g326921585f4_0_43"/>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3139" b="-5449"/>
            </a:stretch>
          </a:blipFill>
          <a:ln>
            <a:noFill/>
          </a:ln>
        </p:spPr>
      </p:sp>
      <p:sp>
        <p:nvSpPr>
          <p:cNvPr id="342" name="Google Shape;342;g326921585f4_0_43"/>
          <p:cNvSpPr/>
          <p:nvPr/>
        </p:nvSpPr>
        <p:spPr>
          <a:xfrm>
            <a:off x="0" y="2619734"/>
            <a:ext cx="12192000" cy="4239511"/>
          </a:xfrm>
          <a:custGeom>
            <a:avLst/>
            <a:gdLst/>
            <a:ahLst/>
            <a:cxnLst/>
            <a:rect l="l" t="t" r="r" b="b"/>
            <a:pathLst>
              <a:path w="18288000" h="5423682" extrusionOk="0">
                <a:moveTo>
                  <a:pt x="0" y="0"/>
                </a:moveTo>
                <a:lnTo>
                  <a:pt x="18288000" y="0"/>
                </a:lnTo>
                <a:lnTo>
                  <a:pt x="18288000" y="5423682"/>
                </a:lnTo>
                <a:lnTo>
                  <a:pt x="0" y="5423682"/>
                </a:lnTo>
                <a:lnTo>
                  <a:pt x="0" y="0"/>
                </a:lnTo>
                <a:close/>
              </a:path>
            </a:pathLst>
          </a:custGeom>
          <a:blipFill rotWithShape="1">
            <a:blip r:embed="rId4">
              <a:alphaModFix amt="75000"/>
            </a:blip>
            <a:stretch>
              <a:fillRect t="-114313" b="-10597"/>
            </a:stretch>
          </a:blipFill>
          <a:ln>
            <a:noFill/>
          </a:ln>
        </p:spPr>
      </p:sp>
      <p:sp>
        <p:nvSpPr>
          <p:cNvPr id="343" name="Google Shape;343;g326921585f4_0_43"/>
          <p:cNvSpPr/>
          <p:nvPr/>
        </p:nvSpPr>
        <p:spPr>
          <a:xfrm>
            <a:off x="2479565" y="-274768"/>
            <a:ext cx="2637463" cy="960035"/>
          </a:xfrm>
          <a:custGeom>
            <a:avLst/>
            <a:gdLst/>
            <a:ahLst/>
            <a:cxnLst/>
            <a:rect l="l" t="t" r="r" b="b"/>
            <a:pathLst>
              <a:path w="1980573" h="720927" extrusionOk="0">
                <a:moveTo>
                  <a:pt x="1856113" y="720927"/>
                </a:moveTo>
                <a:lnTo>
                  <a:pt x="124460" y="720927"/>
                </a:lnTo>
                <a:cubicBezTo>
                  <a:pt x="55880" y="720927"/>
                  <a:pt x="0" y="665047"/>
                  <a:pt x="0" y="596467"/>
                </a:cubicBezTo>
                <a:lnTo>
                  <a:pt x="0" y="124460"/>
                </a:lnTo>
                <a:cubicBezTo>
                  <a:pt x="0" y="55880"/>
                  <a:pt x="55880" y="0"/>
                  <a:pt x="124460" y="0"/>
                </a:cubicBezTo>
                <a:lnTo>
                  <a:pt x="1856113" y="0"/>
                </a:lnTo>
                <a:cubicBezTo>
                  <a:pt x="1924693" y="0"/>
                  <a:pt x="1980573" y="55880"/>
                  <a:pt x="1980573" y="124460"/>
                </a:cubicBezTo>
                <a:lnTo>
                  <a:pt x="1980573" y="596467"/>
                </a:lnTo>
                <a:cubicBezTo>
                  <a:pt x="1980573" y="665047"/>
                  <a:pt x="1924693" y="720927"/>
                  <a:pt x="1856113" y="720927"/>
                </a:cubicBezTo>
                <a:close/>
              </a:path>
            </a:pathLst>
          </a:custGeom>
          <a:solidFill>
            <a:srgbClr val="C1AC30"/>
          </a:solidFill>
          <a:ln>
            <a:noFill/>
          </a:ln>
        </p:spPr>
        <p:txBody>
          <a:bodyPr spcFirstLastPara="1" wrap="square" lIns="60950" tIns="60950" rIns="60950" bIns="60950" anchor="ctr" anchorCtr="0">
            <a:noAutofit/>
          </a:bodyPr>
          <a:lstStyle/>
          <a:p>
            <a:pPr>
              <a:buClr>
                <a:srgbClr val="000000"/>
              </a:buClr>
              <a:buSzPts val="1400"/>
            </a:pPr>
            <a:endParaRPr sz="933">
              <a:solidFill>
                <a:srgbClr val="000000"/>
              </a:solidFill>
              <a:latin typeface="Arial"/>
              <a:ea typeface="Arial"/>
              <a:cs typeface="Arial"/>
              <a:sym typeface="Arial"/>
            </a:endParaRPr>
          </a:p>
        </p:txBody>
      </p:sp>
      <p:sp>
        <p:nvSpPr>
          <p:cNvPr id="345" name="Google Shape;345;g326921585f4_0_43"/>
          <p:cNvSpPr/>
          <p:nvPr/>
        </p:nvSpPr>
        <p:spPr>
          <a:xfrm>
            <a:off x="9786417" y="4418961"/>
            <a:ext cx="2769827" cy="2674316"/>
          </a:xfrm>
          <a:custGeom>
            <a:avLst/>
            <a:gdLst/>
            <a:ahLst/>
            <a:cxnLst/>
            <a:rect l="l" t="t" r="r" b="b"/>
            <a:pathLst>
              <a:path w="4154741" h="4011474" extrusionOk="0">
                <a:moveTo>
                  <a:pt x="0" y="0"/>
                </a:moveTo>
                <a:lnTo>
                  <a:pt x="4154742" y="0"/>
                </a:lnTo>
                <a:lnTo>
                  <a:pt x="4154742" y="4011475"/>
                </a:lnTo>
                <a:lnTo>
                  <a:pt x="0" y="4011475"/>
                </a:lnTo>
                <a:lnTo>
                  <a:pt x="0" y="0"/>
                </a:lnTo>
                <a:close/>
              </a:path>
            </a:pathLst>
          </a:custGeom>
          <a:blipFill rotWithShape="1">
            <a:blip r:embed="rId5">
              <a:alphaModFix/>
            </a:blip>
            <a:stretch>
              <a:fillRect/>
            </a:stretch>
          </a:blipFill>
          <a:ln>
            <a:noFill/>
          </a:ln>
        </p:spPr>
      </p:sp>
      <p:sp>
        <p:nvSpPr>
          <p:cNvPr id="346" name="Google Shape;346;g326921585f4_0_43"/>
          <p:cNvSpPr txBox="1"/>
          <p:nvPr/>
        </p:nvSpPr>
        <p:spPr>
          <a:xfrm>
            <a:off x="446067" y="2869867"/>
            <a:ext cx="9150600" cy="2263825"/>
          </a:xfrm>
          <a:prstGeom prst="rect">
            <a:avLst/>
          </a:prstGeom>
          <a:noFill/>
          <a:ln>
            <a:noFill/>
          </a:ln>
        </p:spPr>
        <p:txBody>
          <a:bodyPr spcFirstLastPara="1" wrap="square" lIns="0" tIns="0" rIns="0" bIns="0" anchor="t" anchorCtr="0">
            <a:spAutoFit/>
          </a:bodyPr>
          <a:lstStyle/>
          <a:p>
            <a:pPr>
              <a:buClr>
                <a:srgbClr val="000000"/>
              </a:buClr>
              <a:buSzPts val="5057"/>
            </a:pPr>
            <a:r>
              <a:rPr lang="en-US" sz="3372" b="1">
                <a:solidFill>
                  <a:srgbClr val="FFFFFF"/>
                </a:solidFill>
                <a:latin typeface="Nunito Sans Black"/>
                <a:ea typeface="Nunito Sans Black"/>
                <a:cs typeface="Nunito Sans Black"/>
                <a:sym typeface="Nunito Sans Black"/>
              </a:rPr>
              <a:t>TASK 4: </a:t>
            </a:r>
            <a:r>
              <a:rPr lang="en-US" sz="3067">
                <a:solidFill>
                  <a:schemeClr val="lt1"/>
                </a:solidFill>
                <a:latin typeface="Nunito Sans"/>
                <a:ea typeface="Nunito Sans"/>
                <a:cs typeface="Nunito Sans"/>
                <a:sym typeface="Nunito Sans"/>
              </a:rPr>
              <a:t>PARETO ANALYSIS</a:t>
            </a:r>
            <a:endParaRPr sz="3067">
              <a:solidFill>
                <a:schemeClr val="lt1"/>
              </a:solidFill>
              <a:latin typeface="Nunito Sans"/>
              <a:ea typeface="Nunito Sans"/>
              <a:cs typeface="Nunito Sans"/>
              <a:sym typeface="Nunito Sans"/>
            </a:endParaRPr>
          </a:p>
          <a:p>
            <a:pPr>
              <a:buClr>
                <a:srgbClr val="000000"/>
              </a:buClr>
              <a:buSzPts val="5057"/>
            </a:pPr>
            <a:endParaRPr sz="2067" b="1">
              <a:solidFill>
                <a:schemeClr val="lt1"/>
              </a:solidFill>
              <a:latin typeface="Nunito Sans"/>
              <a:ea typeface="Nunito Sans"/>
              <a:cs typeface="Nunito Sans"/>
              <a:sym typeface="Nunito Sans"/>
            </a:endParaRPr>
          </a:p>
          <a:p>
            <a:pPr>
              <a:buClr>
                <a:schemeClr val="dk1"/>
              </a:buClr>
              <a:buSzPts val="1100"/>
            </a:pPr>
            <a:r>
              <a:rPr lang="en-US" sz="2067" b="1">
                <a:solidFill>
                  <a:schemeClr val="lt1"/>
                </a:solidFill>
                <a:latin typeface="Nunito Sans"/>
                <a:ea typeface="Nunito Sans"/>
                <a:cs typeface="Nunito Sans"/>
                <a:sym typeface="Nunito Sans"/>
              </a:rPr>
              <a:t>Identify which of your activities you consider necessary to perform a Pareto analysis on, and explain why!</a:t>
            </a:r>
            <a:endParaRPr sz="2067" b="1">
              <a:solidFill>
                <a:schemeClr val="lt1"/>
              </a:solidFill>
              <a:latin typeface="Nunito Sans"/>
              <a:ea typeface="Nunito Sans"/>
              <a:cs typeface="Nunito Sans"/>
              <a:sym typeface="Nunito Sans"/>
            </a:endParaRPr>
          </a:p>
          <a:p>
            <a:pPr>
              <a:lnSpc>
                <a:spcPct val="140003"/>
              </a:lnSpc>
              <a:spcBef>
                <a:spcPts val="533"/>
              </a:spcBef>
              <a:buClr>
                <a:srgbClr val="000000"/>
              </a:buClr>
              <a:buSzPts val="5057"/>
            </a:pPr>
            <a:endParaRPr sz="3372" b="1">
              <a:solidFill>
                <a:srgbClr val="FFFFFF"/>
              </a:solidFill>
              <a:latin typeface="Nunito Sans Black"/>
              <a:ea typeface="Nunito Sans Black"/>
              <a:cs typeface="Nunito Sans Black"/>
              <a:sym typeface="Nunito Sans Black"/>
            </a:endParaRPr>
          </a:p>
        </p:txBody>
      </p:sp>
      <p:cxnSp>
        <p:nvCxnSpPr>
          <p:cNvPr id="349" name="Google Shape;349;g326921585f4_0_43"/>
          <p:cNvCxnSpPr/>
          <p:nvPr/>
        </p:nvCxnSpPr>
        <p:spPr>
          <a:xfrm rot="10800000" flipH="1">
            <a:off x="324867" y="5873663"/>
            <a:ext cx="8234600" cy="12600"/>
          </a:xfrm>
          <a:prstGeom prst="straightConnector1">
            <a:avLst/>
          </a:prstGeom>
          <a:noFill/>
          <a:ln w="38100" cap="flat" cmpd="sng">
            <a:solidFill>
              <a:srgbClr val="707070"/>
            </a:solidFill>
            <a:prstDash val="solid"/>
            <a:round/>
            <a:headEnd type="none" w="sm" len="sm"/>
            <a:tailEnd type="none" w="sm" len="sm"/>
          </a:ln>
        </p:spPr>
      </p:cxnSp>
      <p:pic>
        <p:nvPicPr>
          <p:cNvPr id="2" name="Picture 1">
            <a:extLst>
              <a:ext uri="{FF2B5EF4-FFF2-40B4-BE49-F238E27FC236}">
                <a16:creationId xmlns:a16="http://schemas.microsoft.com/office/drawing/2014/main" id="{1C25D5B3-6DD7-68D0-CDFE-80DABA0CEC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5902" y="94488"/>
            <a:ext cx="1767127" cy="39426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g326921585f4_0_55"/>
          <p:cNvSpPr/>
          <p:nvPr/>
        </p:nvSpPr>
        <p:spPr>
          <a:xfrm>
            <a:off x="0" y="5470411"/>
            <a:ext cx="12192000" cy="1387589"/>
          </a:xfrm>
          <a:custGeom>
            <a:avLst/>
            <a:gdLst/>
            <a:ahLst/>
            <a:cxnLst/>
            <a:rect l="l" t="t" r="r" b="b"/>
            <a:pathLst>
              <a:path w="18288000" h="2081384" extrusionOk="0">
                <a:moveTo>
                  <a:pt x="0" y="0"/>
                </a:moveTo>
                <a:lnTo>
                  <a:pt x="18288000" y="0"/>
                </a:lnTo>
                <a:lnTo>
                  <a:pt x="18288000" y="2081384"/>
                </a:lnTo>
                <a:lnTo>
                  <a:pt x="0" y="2081384"/>
                </a:lnTo>
                <a:lnTo>
                  <a:pt x="0" y="0"/>
                </a:lnTo>
                <a:close/>
              </a:path>
            </a:pathLst>
          </a:custGeom>
          <a:blipFill rotWithShape="1">
            <a:blip r:embed="rId3">
              <a:alphaModFix/>
            </a:blip>
            <a:stretch>
              <a:fillRect t="-91852" b="-360145"/>
            </a:stretch>
          </a:blipFill>
          <a:ln>
            <a:noFill/>
          </a:ln>
        </p:spPr>
      </p:sp>
      <p:cxnSp>
        <p:nvCxnSpPr>
          <p:cNvPr id="355" name="Google Shape;355;g326921585f4_0_55"/>
          <p:cNvCxnSpPr/>
          <p:nvPr/>
        </p:nvCxnSpPr>
        <p:spPr>
          <a:xfrm rot="5400000">
            <a:off x="5905500" y="5445008"/>
            <a:ext cx="381000" cy="0"/>
          </a:xfrm>
          <a:prstGeom prst="straightConnector1">
            <a:avLst/>
          </a:prstGeom>
          <a:noFill/>
          <a:ln w="76200" cap="rnd" cmpd="sng">
            <a:solidFill>
              <a:srgbClr val="FFFFFF"/>
            </a:solidFill>
            <a:prstDash val="solid"/>
            <a:round/>
            <a:headEnd type="none" w="sm" len="sm"/>
            <a:tailEnd type="stealth" w="med" len="med"/>
          </a:ln>
        </p:spPr>
      </p:cxnSp>
      <p:sp>
        <p:nvSpPr>
          <p:cNvPr id="356" name="Google Shape;356;g326921585f4_0_55"/>
          <p:cNvSpPr txBox="1"/>
          <p:nvPr/>
        </p:nvSpPr>
        <p:spPr>
          <a:xfrm>
            <a:off x="566207" y="2200702"/>
            <a:ext cx="8487000" cy="1754326"/>
          </a:xfrm>
          <a:prstGeom prst="rect">
            <a:avLst/>
          </a:prstGeom>
          <a:noFill/>
          <a:ln>
            <a:noFill/>
          </a:ln>
        </p:spPr>
        <p:txBody>
          <a:bodyPr spcFirstLastPara="1" wrap="square" lIns="0" tIns="0" rIns="0" bIns="0" anchor="t" anchorCtr="0">
            <a:spAutoFit/>
          </a:bodyPr>
          <a:lstStyle/>
          <a:p>
            <a:pPr>
              <a:lnSpc>
                <a:spcPct val="95000"/>
              </a:lnSpc>
              <a:buClr>
                <a:srgbClr val="000000"/>
              </a:buClr>
              <a:buSzPts val="8000"/>
            </a:pPr>
            <a:r>
              <a:rPr lang="en-US" sz="4000" dirty="0">
                <a:solidFill>
                  <a:schemeClr val="dk1"/>
                </a:solidFill>
                <a:latin typeface="Nunito Sans Black"/>
                <a:ea typeface="Nunito Sans Black"/>
                <a:cs typeface="Nunito Sans Black"/>
                <a:sym typeface="Nunito Sans Black"/>
              </a:rPr>
              <a:t>3.  Value stream analysis and reducing losses in logistics processes</a:t>
            </a:r>
            <a:endParaRPr sz="4000" dirty="0">
              <a:solidFill>
                <a:srgbClr val="000000"/>
              </a:solidFill>
              <a:latin typeface="Nunito Sans Black"/>
              <a:ea typeface="Nunito Sans Black"/>
              <a:cs typeface="Nunito Sans Black"/>
              <a:sym typeface="Nunito Sans Black"/>
            </a:endParaRPr>
          </a:p>
        </p:txBody>
      </p:sp>
      <p:sp>
        <p:nvSpPr>
          <p:cNvPr id="358" name="Google Shape;358;g326921585f4_0_55"/>
          <p:cNvSpPr/>
          <p:nvPr/>
        </p:nvSpPr>
        <p:spPr>
          <a:xfrm>
            <a:off x="9388340" y="-271323"/>
            <a:ext cx="3546335" cy="3424048"/>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4">
              <a:alphaModFix/>
            </a:blip>
            <a:stretch>
              <a:fillRect/>
            </a:stretch>
          </a:blipFill>
          <a:ln>
            <a:noFill/>
          </a:ln>
        </p:spPr>
      </p:sp>
      <p:pic>
        <p:nvPicPr>
          <p:cNvPr id="2" name="Picture 1">
            <a:extLst>
              <a:ext uri="{FF2B5EF4-FFF2-40B4-BE49-F238E27FC236}">
                <a16:creationId xmlns:a16="http://schemas.microsoft.com/office/drawing/2014/main" id="{00C68973-6173-2A31-A470-C84541A45B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825" y="219076"/>
            <a:ext cx="1767127" cy="39426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6"/>
          <p:cNvSpPr/>
          <p:nvPr/>
        </p:nvSpPr>
        <p:spPr>
          <a:xfrm>
            <a:off x="8318001" y="685800"/>
            <a:ext cx="4117155" cy="5486400"/>
          </a:xfrm>
          <a:custGeom>
            <a:avLst/>
            <a:gdLst/>
            <a:ahLst/>
            <a:cxnLst/>
            <a:rect l="l" t="t" r="r" b="b"/>
            <a:pathLst>
              <a:path w="2611344" h="3479800" extrusionOk="0">
                <a:moveTo>
                  <a:pt x="2486884" y="3479800"/>
                </a:moveTo>
                <a:lnTo>
                  <a:pt x="124460" y="3479800"/>
                </a:lnTo>
                <a:cubicBezTo>
                  <a:pt x="55880" y="3479800"/>
                  <a:pt x="0" y="3423920"/>
                  <a:pt x="0" y="3355340"/>
                </a:cubicBezTo>
                <a:lnTo>
                  <a:pt x="0" y="124460"/>
                </a:lnTo>
                <a:cubicBezTo>
                  <a:pt x="0" y="55880"/>
                  <a:pt x="55880" y="0"/>
                  <a:pt x="124460" y="0"/>
                </a:cubicBezTo>
                <a:lnTo>
                  <a:pt x="2486884" y="0"/>
                </a:lnTo>
                <a:cubicBezTo>
                  <a:pt x="2555464" y="0"/>
                  <a:pt x="2611344" y="55880"/>
                  <a:pt x="2611344" y="124460"/>
                </a:cubicBezTo>
                <a:lnTo>
                  <a:pt x="2611344" y="3355340"/>
                </a:lnTo>
                <a:cubicBezTo>
                  <a:pt x="2611344" y="3423920"/>
                  <a:pt x="2555464" y="3479800"/>
                  <a:pt x="2486884" y="3479800"/>
                </a:cubicBezTo>
                <a:close/>
              </a:path>
            </a:pathLst>
          </a:custGeom>
          <a:solidFill>
            <a:srgbClr val="487307"/>
          </a:solidFill>
          <a:ln>
            <a:noFill/>
          </a:ln>
        </p:spPr>
        <p:txBody>
          <a:bodyPr spcFirstLastPara="1" wrap="square" lIns="60950" tIns="60950" rIns="60950" bIns="60950" anchor="ctr" anchorCtr="0">
            <a:noAutofit/>
          </a:bodyPr>
          <a:lstStyle/>
          <a:p>
            <a:pPr>
              <a:buClr>
                <a:srgbClr val="000000"/>
              </a:buClr>
              <a:buSzPts val="1400"/>
            </a:pPr>
            <a:endParaRPr sz="933">
              <a:solidFill>
                <a:srgbClr val="000000"/>
              </a:solidFill>
              <a:latin typeface="Arial"/>
              <a:ea typeface="Arial"/>
              <a:cs typeface="Arial"/>
              <a:sym typeface="Arial"/>
            </a:endParaRPr>
          </a:p>
        </p:txBody>
      </p:sp>
      <p:grpSp>
        <p:nvGrpSpPr>
          <p:cNvPr id="364" name="Google Shape;364;p6"/>
          <p:cNvGrpSpPr/>
          <p:nvPr/>
        </p:nvGrpSpPr>
        <p:grpSpPr>
          <a:xfrm>
            <a:off x="8691766" y="1932919"/>
            <a:ext cx="3369621" cy="3513907"/>
            <a:chOff x="0" y="0"/>
            <a:chExt cx="10143351" cy="10163632"/>
          </a:xfrm>
        </p:grpSpPr>
        <p:sp>
          <p:nvSpPr>
            <p:cNvPr id="365" name="Google Shape;365;p6"/>
            <p:cNvSpPr/>
            <p:nvPr/>
          </p:nvSpPr>
          <p:spPr>
            <a:xfrm>
              <a:off x="0" y="0"/>
              <a:ext cx="10143351" cy="10163632"/>
            </a:xfrm>
            <a:custGeom>
              <a:avLst/>
              <a:gdLst/>
              <a:ahLst/>
              <a:cxnLst/>
              <a:rect l="l" t="t" r="r" b="b"/>
              <a:pathLst>
                <a:path w="10143351" h="10163632" extrusionOk="0">
                  <a:moveTo>
                    <a:pt x="0" y="0"/>
                  </a:moveTo>
                  <a:lnTo>
                    <a:pt x="10143351" y="0"/>
                  </a:lnTo>
                  <a:lnTo>
                    <a:pt x="10143351" y="10163632"/>
                  </a:lnTo>
                  <a:lnTo>
                    <a:pt x="0" y="10163632"/>
                  </a:lnTo>
                  <a:close/>
                </a:path>
              </a:pathLst>
            </a:custGeom>
            <a:blipFill rotWithShape="1">
              <a:blip r:embed="rId3">
                <a:alphaModFix/>
              </a:blip>
              <a:stretch>
                <a:fillRect t="-22" b="-23"/>
              </a:stretch>
            </a:blipFill>
            <a:ln>
              <a:noFill/>
            </a:ln>
          </p:spPr>
        </p:sp>
        <p:sp>
          <p:nvSpPr>
            <p:cNvPr id="366" name="Google Shape;366;p6"/>
            <p:cNvSpPr/>
            <p:nvPr/>
          </p:nvSpPr>
          <p:spPr>
            <a:xfrm>
              <a:off x="3149600" y="2368550"/>
              <a:ext cx="5156200" cy="6858000"/>
            </a:xfrm>
            <a:custGeom>
              <a:avLst/>
              <a:gdLst/>
              <a:ahLst/>
              <a:cxnLst/>
              <a:rect l="l" t="t" r="r" b="b"/>
              <a:pathLst>
                <a:path w="5156200" h="6858000" extrusionOk="0">
                  <a:moveTo>
                    <a:pt x="0" y="0"/>
                  </a:moveTo>
                  <a:lnTo>
                    <a:pt x="5156200" y="0"/>
                  </a:lnTo>
                  <a:lnTo>
                    <a:pt x="5156200" y="6858000"/>
                  </a:lnTo>
                  <a:lnTo>
                    <a:pt x="0" y="6858000"/>
                  </a:lnTo>
                  <a:close/>
                </a:path>
              </a:pathLst>
            </a:custGeom>
            <a:blipFill rotWithShape="1">
              <a:blip r:embed="rId4">
                <a:alphaModFix/>
              </a:blip>
              <a:stretch>
                <a:fillRect l="-49807" r="-49805"/>
              </a:stretch>
            </a:blipFill>
            <a:ln>
              <a:noFill/>
            </a:ln>
          </p:spPr>
        </p:sp>
        <p:sp>
          <p:nvSpPr>
            <p:cNvPr id="367" name="Google Shape;367;p6"/>
            <p:cNvSpPr/>
            <p:nvPr/>
          </p:nvSpPr>
          <p:spPr>
            <a:xfrm>
              <a:off x="374650" y="673100"/>
              <a:ext cx="6318250" cy="8427288"/>
            </a:xfrm>
            <a:custGeom>
              <a:avLst/>
              <a:gdLst/>
              <a:ahLst/>
              <a:cxnLst/>
              <a:rect l="l" t="t" r="r" b="b"/>
              <a:pathLst>
                <a:path w="6318250" h="8427288" extrusionOk="0">
                  <a:moveTo>
                    <a:pt x="2560460" y="1417091"/>
                  </a:moveTo>
                  <a:lnTo>
                    <a:pt x="2559050" y="8427288"/>
                  </a:lnTo>
                  <a:lnTo>
                    <a:pt x="0" y="8427288"/>
                  </a:lnTo>
                  <a:lnTo>
                    <a:pt x="0" y="0"/>
                  </a:lnTo>
                  <a:lnTo>
                    <a:pt x="6318250" y="0"/>
                  </a:lnTo>
                  <a:lnTo>
                    <a:pt x="6318250" y="1098550"/>
                  </a:lnTo>
                  <a:lnTo>
                    <a:pt x="2878087" y="1099439"/>
                  </a:lnTo>
                  <a:cubicBezTo>
                    <a:pt x="2702674" y="1099490"/>
                    <a:pt x="2560498" y="1241679"/>
                    <a:pt x="2560460" y="1417091"/>
                  </a:cubicBezTo>
                  <a:close/>
                </a:path>
              </a:pathLst>
            </a:custGeom>
            <a:blipFill rotWithShape="1">
              <a:blip r:embed="rId5">
                <a:alphaModFix/>
              </a:blip>
              <a:stretch>
                <a:fillRect l="-50091" r="-50089"/>
              </a:stretch>
            </a:blipFill>
            <a:ln>
              <a:noFill/>
            </a:ln>
          </p:spPr>
          <p:txBody>
            <a:bodyPr spcFirstLastPara="1" wrap="square" lIns="60950" tIns="60950" rIns="60950" bIns="60950" anchor="ctr" anchorCtr="0">
              <a:noAutofit/>
            </a:bodyPr>
            <a:lstStyle/>
            <a:p>
              <a:pPr>
                <a:buClr>
                  <a:srgbClr val="000000"/>
                </a:buClr>
                <a:buSzPts val="1400"/>
              </a:pPr>
              <a:endParaRPr sz="933">
                <a:solidFill>
                  <a:srgbClr val="000000"/>
                </a:solidFill>
                <a:latin typeface="Arial"/>
                <a:ea typeface="Arial"/>
                <a:cs typeface="Arial"/>
                <a:sym typeface="Arial"/>
              </a:endParaRPr>
            </a:p>
          </p:txBody>
        </p:sp>
      </p:grpSp>
      <p:cxnSp>
        <p:nvCxnSpPr>
          <p:cNvPr id="368" name="Google Shape;368;p6"/>
          <p:cNvCxnSpPr/>
          <p:nvPr/>
        </p:nvCxnSpPr>
        <p:spPr>
          <a:xfrm rot="5400000">
            <a:off x="6248028" y="2075443"/>
            <a:ext cx="381005" cy="0"/>
          </a:xfrm>
          <a:prstGeom prst="straightConnector1">
            <a:avLst/>
          </a:prstGeom>
          <a:noFill/>
          <a:ln w="76200" cap="rnd" cmpd="sng">
            <a:solidFill>
              <a:srgbClr val="FFFFFF"/>
            </a:solidFill>
            <a:prstDash val="solid"/>
            <a:round/>
            <a:headEnd type="none" w="sm" len="sm"/>
            <a:tailEnd type="stealth" w="med" len="med"/>
          </a:ln>
        </p:spPr>
      </p:cxnSp>
      <p:sp>
        <p:nvSpPr>
          <p:cNvPr id="370" name="Google Shape;370;p6"/>
          <p:cNvSpPr/>
          <p:nvPr/>
        </p:nvSpPr>
        <p:spPr>
          <a:xfrm>
            <a:off x="11077083" y="5633964"/>
            <a:ext cx="1114917" cy="1076472"/>
          </a:xfrm>
          <a:custGeom>
            <a:avLst/>
            <a:gdLst/>
            <a:ahLst/>
            <a:cxnLst/>
            <a:rect l="l" t="t" r="r" b="b"/>
            <a:pathLst>
              <a:path w="1672376" h="1614708" extrusionOk="0">
                <a:moveTo>
                  <a:pt x="0" y="0"/>
                </a:moveTo>
                <a:lnTo>
                  <a:pt x="1672376" y="0"/>
                </a:lnTo>
                <a:lnTo>
                  <a:pt x="1672376" y="1614708"/>
                </a:lnTo>
                <a:lnTo>
                  <a:pt x="0" y="1614708"/>
                </a:lnTo>
                <a:lnTo>
                  <a:pt x="0" y="0"/>
                </a:lnTo>
                <a:close/>
              </a:path>
            </a:pathLst>
          </a:custGeom>
          <a:blipFill rotWithShape="1">
            <a:blip r:embed="rId6">
              <a:alphaModFix/>
            </a:blip>
            <a:stretch>
              <a:fillRect/>
            </a:stretch>
          </a:blipFill>
          <a:ln>
            <a:noFill/>
          </a:ln>
        </p:spPr>
      </p:sp>
      <p:sp>
        <p:nvSpPr>
          <p:cNvPr id="371" name="Google Shape;371;p6"/>
          <p:cNvSpPr txBox="1"/>
          <p:nvPr/>
        </p:nvSpPr>
        <p:spPr>
          <a:xfrm>
            <a:off x="686066" y="1316101"/>
            <a:ext cx="6692200" cy="1286506"/>
          </a:xfrm>
          <a:prstGeom prst="rect">
            <a:avLst/>
          </a:prstGeom>
          <a:noFill/>
          <a:ln>
            <a:noFill/>
          </a:ln>
        </p:spPr>
        <p:txBody>
          <a:bodyPr spcFirstLastPara="1" wrap="square" lIns="0" tIns="0" rIns="0" bIns="0" anchor="t" anchorCtr="0">
            <a:spAutoFit/>
          </a:bodyPr>
          <a:lstStyle/>
          <a:p>
            <a:pPr>
              <a:lnSpc>
                <a:spcPct val="95000"/>
              </a:lnSpc>
              <a:buClr>
                <a:srgbClr val="000000"/>
              </a:buClr>
              <a:buSzPts val="8000"/>
            </a:pPr>
            <a:r>
              <a:rPr lang="en-US" sz="4400" b="1" dirty="0">
                <a:solidFill>
                  <a:srgbClr val="141414"/>
                </a:solidFill>
                <a:latin typeface="Nunito Sans"/>
                <a:ea typeface="Nunito Sans"/>
                <a:cs typeface="Nunito Sans"/>
                <a:sym typeface="Nunito Sans"/>
              </a:rPr>
              <a:t>Let’s </a:t>
            </a:r>
            <a:r>
              <a:rPr lang="en-US" sz="4400" b="1" dirty="0" err="1">
                <a:solidFill>
                  <a:srgbClr val="141414"/>
                </a:solidFill>
                <a:latin typeface="Nunito Sans"/>
                <a:ea typeface="Nunito Sans"/>
                <a:cs typeface="Nunito Sans"/>
                <a:sym typeface="Nunito Sans"/>
              </a:rPr>
              <a:t>analyse</a:t>
            </a:r>
            <a:r>
              <a:rPr lang="en-US" sz="4400" b="1" dirty="0">
                <a:solidFill>
                  <a:srgbClr val="141414"/>
                </a:solidFill>
                <a:latin typeface="Nunito Sans"/>
                <a:ea typeface="Nunito Sans"/>
                <a:cs typeface="Nunito Sans"/>
                <a:sym typeface="Nunito Sans"/>
              </a:rPr>
              <a:t> our processes!</a:t>
            </a:r>
            <a:endParaRPr sz="4400" dirty="0">
              <a:solidFill>
                <a:srgbClr val="000000"/>
              </a:solidFill>
              <a:latin typeface="Arial"/>
              <a:ea typeface="Arial"/>
              <a:cs typeface="Arial"/>
              <a:sym typeface="Arial"/>
            </a:endParaRPr>
          </a:p>
        </p:txBody>
      </p:sp>
      <p:sp>
        <p:nvSpPr>
          <p:cNvPr id="372" name="Google Shape;372;p6"/>
          <p:cNvSpPr txBox="1"/>
          <p:nvPr/>
        </p:nvSpPr>
        <p:spPr>
          <a:xfrm>
            <a:off x="685800" y="2939267"/>
            <a:ext cx="7012200" cy="2185598"/>
          </a:xfrm>
          <a:prstGeom prst="rect">
            <a:avLst/>
          </a:prstGeom>
          <a:noFill/>
          <a:ln>
            <a:noFill/>
          </a:ln>
        </p:spPr>
        <p:txBody>
          <a:bodyPr spcFirstLastPara="1" wrap="square" lIns="0" tIns="0" rIns="0" bIns="0" anchor="t" anchorCtr="0">
            <a:spAutoFit/>
          </a:bodyPr>
          <a:lstStyle/>
          <a:p>
            <a:pPr>
              <a:buClr>
                <a:srgbClr val="000000"/>
              </a:buClr>
              <a:buSzPts val="2400"/>
            </a:pPr>
            <a:r>
              <a:rPr lang="en-US" sz="2367" b="1" dirty="0">
                <a:solidFill>
                  <a:srgbClr val="141414"/>
                </a:solidFill>
              </a:rPr>
              <a:t>Value-adding process: </a:t>
            </a:r>
            <a:r>
              <a:rPr lang="en-US" sz="2367" dirty="0">
                <a:solidFill>
                  <a:srgbClr val="141414"/>
                </a:solidFill>
              </a:rPr>
              <a:t>an activity that creates added value for the customer, and for which the customer is willing to pay</a:t>
            </a:r>
            <a:endParaRPr sz="2367" dirty="0">
              <a:solidFill>
                <a:srgbClr val="141414"/>
              </a:solidFill>
            </a:endParaRPr>
          </a:p>
          <a:p>
            <a:pPr>
              <a:buClr>
                <a:srgbClr val="000000"/>
              </a:buClr>
              <a:buSzPts val="2400"/>
            </a:pPr>
            <a:endParaRPr sz="2367" dirty="0">
              <a:solidFill>
                <a:srgbClr val="141414"/>
              </a:solidFill>
            </a:endParaRPr>
          </a:p>
          <a:p>
            <a:pPr>
              <a:buClr>
                <a:srgbClr val="000000"/>
              </a:buClr>
              <a:buSzPts val="2400"/>
            </a:pPr>
            <a:r>
              <a:rPr lang="en-US" sz="2367" b="1" dirty="0">
                <a:solidFill>
                  <a:srgbClr val="141414"/>
                </a:solidFill>
              </a:rPr>
              <a:t>Non-value-adding process: </a:t>
            </a:r>
            <a:r>
              <a:rPr lang="en-US" sz="2367" dirty="0">
                <a:solidFill>
                  <a:srgbClr val="141414"/>
                </a:solidFill>
              </a:rPr>
              <a:t>does not add to the product but requires resources</a:t>
            </a:r>
            <a:endParaRPr sz="2367" dirty="0">
              <a:solidFill>
                <a:srgbClr val="141414"/>
              </a:solidFill>
            </a:endParaRPr>
          </a:p>
        </p:txBody>
      </p:sp>
      <p:pic>
        <p:nvPicPr>
          <p:cNvPr id="2" name="Picture 1">
            <a:extLst>
              <a:ext uri="{FF2B5EF4-FFF2-40B4-BE49-F238E27FC236}">
                <a16:creationId xmlns:a16="http://schemas.microsoft.com/office/drawing/2014/main" id="{BA2DFC67-04CE-2152-10D7-C1BBCF1F4E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4260" y="164686"/>
            <a:ext cx="1767127" cy="39426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325b2ede271_2_6"/>
          <p:cNvSpPr txBox="1"/>
          <p:nvPr/>
        </p:nvSpPr>
        <p:spPr>
          <a:xfrm>
            <a:off x="995751" y="1095266"/>
            <a:ext cx="10888000" cy="584775"/>
          </a:xfrm>
          <a:prstGeom prst="rect">
            <a:avLst/>
          </a:prstGeom>
          <a:noFill/>
          <a:ln>
            <a:noFill/>
          </a:ln>
        </p:spPr>
        <p:txBody>
          <a:bodyPr spcFirstLastPara="1" wrap="square" lIns="0" tIns="0" rIns="0" bIns="0" anchor="t" anchorCtr="0">
            <a:spAutoFit/>
          </a:bodyPr>
          <a:lstStyle/>
          <a:p>
            <a:pPr>
              <a:lnSpc>
                <a:spcPct val="95000"/>
              </a:lnSpc>
              <a:buClr>
                <a:srgbClr val="000000"/>
              </a:buClr>
              <a:buSzPts val="8000"/>
            </a:pPr>
            <a:r>
              <a:rPr lang="en-US" sz="4000" b="1" dirty="0">
                <a:solidFill>
                  <a:srgbClr val="141414"/>
                </a:solidFill>
                <a:latin typeface="Nunito Sans"/>
                <a:ea typeface="Nunito Sans"/>
                <a:cs typeface="Nunito Sans"/>
                <a:sym typeface="Nunito Sans"/>
              </a:rPr>
              <a:t>An example from a vegetable </a:t>
            </a:r>
            <a:r>
              <a:rPr lang="hu-HU" sz="4000" b="1" dirty="0">
                <a:solidFill>
                  <a:srgbClr val="141414"/>
                </a:solidFill>
                <a:latin typeface="Nunito Sans"/>
                <a:ea typeface="Nunito Sans"/>
                <a:cs typeface="Nunito Sans"/>
                <a:sym typeface="Nunito Sans"/>
              </a:rPr>
              <a:t>farmer</a:t>
            </a:r>
            <a:endParaRPr sz="4000" dirty="0">
              <a:solidFill>
                <a:srgbClr val="000000"/>
              </a:solidFill>
              <a:latin typeface="Arial"/>
              <a:ea typeface="Arial"/>
              <a:cs typeface="Arial"/>
              <a:sym typeface="Arial"/>
            </a:endParaRPr>
          </a:p>
        </p:txBody>
      </p:sp>
      <p:cxnSp>
        <p:nvCxnSpPr>
          <p:cNvPr id="378" name="Google Shape;378;g325b2ede271_2_6"/>
          <p:cNvCxnSpPr/>
          <p:nvPr/>
        </p:nvCxnSpPr>
        <p:spPr>
          <a:xfrm>
            <a:off x="6776188" y="6563007"/>
            <a:ext cx="4730000" cy="0"/>
          </a:xfrm>
          <a:prstGeom prst="straightConnector1">
            <a:avLst/>
          </a:prstGeom>
          <a:noFill/>
          <a:ln w="114300" cap="rnd" cmpd="sng">
            <a:solidFill>
              <a:srgbClr val="000000">
                <a:alpha val="4310"/>
              </a:srgbClr>
            </a:solidFill>
            <a:prstDash val="solid"/>
            <a:round/>
            <a:headEnd type="none" w="sm" len="sm"/>
            <a:tailEnd type="none" w="sm" len="sm"/>
          </a:ln>
        </p:spPr>
      </p:cxnSp>
      <p:cxnSp>
        <p:nvCxnSpPr>
          <p:cNvPr id="379" name="Google Shape;379;g325b2ede271_2_6"/>
          <p:cNvCxnSpPr/>
          <p:nvPr/>
        </p:nvCxnSpPr>
        <p:spPr>
          <a:xfrm>
            <a:off x="6004496" y="5981697"/>
            <a:ext cx="0" cy="381000"/>
          </a:xfrm>
          <a:prstGeom prst="straightConnector1">
            <a:avLst/>
          </a:prstGeom>
          <a:noFill/>
          <a:ln w="76200" cap="rnd" cmpd="sng">
            <a:solidFill>
              <a:srgbClr val="FFFFFF"/>
            </a:solidFill>
            <a:prstDash val="solid"/>
            <a:round/>
            <a:headEnd type="none" w="sm" len="sm"/>
            <a:tailEnd type="stealth" w="med" len="med"/>
          </a:ln>
        </p:spPr>
      </p:cxnSp>
      <p:grpSp>
        <p:nvGrpSpPr>
          <p:cNvPr id="381" name="Google Shape;381;g325b2ede271_2_6"/>
          <p:cNvGrpSpPr/>
          <p:nvPr/>
        </p:nvGrpSpPr>
        <p:grpSpPr>
          <a:xfrm>
            <a:off x="775137" y="2544917"/>
            <a:ext cx="2554027" cy="1739050"/>
            <a:chOff x="3154240" y="1908688"/>
            <a:chExt cx="1915520" cy="1304288"/>
          </a:xfrm>
        </p:grpSpPr>
        <p:sp>
          <p:nvSpPr>
            <p:cNvPr id="382" name="Google Shape;382;g325b2ede271_2_6"/>
            <p:cNvSpPr/>
            <p:nvPr/>
          </p:nvSpPr>
          <p:spPr>
            <a:xfrm>
              <a:off x="3485717" y="3079475"/>
              <a:ext cx="1294800" cy="133500"/>
            </a:xfrm>
            <a:prstGeom prst="rect">
              <a:avLst/>
            </a:prstGeom>
            <a:solidFill>
              <a:srgbClr val="0E9453"/>
            </a:solidFill>
            <a:ln>
              <a:noFill/>
            </a:ln>
          </p:spPr>
          <p:txBody>
            <a:bodyPr spcFirstLastPara="1" wrap="square" lIns="121900" tIns="121900" rIns="121900" bIns="121900" anchor="ctr" anchorCtr="0">
              <a:noAutofit/>
            </a:bodyPr>
            <a:lstStyle/>
            <a:p>
              <a:endParaRPr sz="1200"/>
            </a:p>
          </p:txBody>
        </p:sp>
        <p:sp>
          <p:nvSpPr>
            <p:cNvPr id="383" name="Google Shape;383;g325b2ede271_2_6"/>
            <p:cNvSpPr txBox="1"/>
            <p:nvPr/>
          </p:nvSpPr>
          <p:spPr>
            <a:xfrm>
              <a:off x="3154240" y="2386050"/>
              <a:ext cx="1067400" cy="3714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r>
                <a:rPr lang="en-US" sz="1600" b="1">
                  <a:latin typeface="Roboto"/>
                  <a:ea typeface="Roboto"/>
                  <a:cs typeface="Roboto"/>
                  <a:sym typeface="Roboto"/>
                </a:rPr>
                <a:t>Harvest</a:t>
              </a:r>
              <a:endParaRPr sz="1600" b="1">
                <a:latin typeface="Roboto"/>
                <a:ea typeface="Roboto"/>
                <a:cs typeface="Roboto"/>
                <a:sym typeface="Roboto"/>
              </a:endParaRPr>
            </a:p>
          </p:txBody>
        </p:sp>
        <p:sp>
          <p:nvSpPr>
            <p:cNvPr id="384" name="Google Shape;384;g325b2ede271_2_6"/>
            <p:cNvSpPr txBox="1"/>
            <p:nvPr/>
          </p:nvSpPr>
          <p:spPr>
            <a:xfrm>
              <a:off x="3386760" y="1908688"/>
              <a:ext cx="1683000" cy="943800"/>
            </a:xfrm>
            <a:prstGeom prst="rect">
              <a:avLst/>
            </a:prstGeom>
            <a:noFill/>
            <a:ln>
              <a:noFill/>
            </a:ln>
          </p:spPr>
          <p:txBody>
            <a:bodyPr spcFirstLastPara="1" wrap="square" lIns="121900" tIns="121900" rIns="121900" bIns="121900" anchor="t" anchorCtr="0">
              <a:noAutofit/>
            </a:bodyPr>
            <a:lstStyle/>
            <a:p>
              <a:pPr>
                <a:spcAft>
                  <a:spcPts val="2133"/>
                </a:spcAft>
              </a:pPr>
              <a:endParaRPr sz="1067" b="1">
                <a:latin typeface="Roboto"/>
                <a:ea typeface="Roboto"/>
                <a:cs typeface="Roboto"/>
                <a:sym typeface="Roboto"/>
              </a:endParaRPr>
            </a:p>
          </p:txBody>
        </p:sp>
        <p:grpSp>
          <p:nvGrpSpPr>
            <p:cNvPr id="385" name="Google Shape;385;g325b2ede271_2_6"/>
            <p:cNvGrpSpPr/>
            <p:nvPr/>
          </p:nvGrpSpPr>
          <p:grpSpPr>
            <a:xfrm>
              <a:off x="3435870" y="2800065"/>
              <a:ext cx="92400" cy="411825"/>
              <a:chOff x="845575" y="2563700"/>
              <a:chExt cx="92400" cy="411825"/>
            </a:xfrm>
          </p:grpSpPr>
          <p:sp>
            <p:nvSpPr>
              <p:cNvPr id="386" name="Google Shape;386;g325b2ede271_2_6"/>
              <p:cNvSpPr/>
              <p:nvPr/>
            </p:nvSpPr>
            <p:spPr>
              <a:xfrm>
                <a:off x="845575" y="2563700"/>
                <a:ext cx="92400" cy="92400"/>
              </a:xfrm>
              <a:prstGeom prst="ellipse">
                <a:avLst/>
              </a:prstGeom>
              <a:solidFill>
                <a:srgbClr val="000000"/>
              </a:solidFill>
              <a:ln>
                <a:noFill/>
              </a:ln>
            </p:spPr>
            <p:txBody>
              <a:bodyPr spcFirstLastPara="1" wrap="square" lIns="121900" tIns="121900" rIns="121900" bIns="121900" anchor="ctr" anchorCtr="0">
                <a:noAutofit/>
              </a:bodyPr>
              <a:lstStyle/>
              <a:p>
                <a:endParaRPr sz="1200"/>
              </a:p>
            </p:txBody>
          </p:sp>
          <p:cxnSp>
            <p:nvCxnSpPr>
              <p:cNvPr id="387" name="Google Shape;387;g325b2ede271_2_6"/>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grpSp>
      </p:grpSp>
      <p:grpSp>
        <p:nvGrpSpPr>
          <p:cNvPr id="388" name="Google Shape;388;g325b2ede271_2_6"/>
          <p:cNvGrpSpPr/>
          <p:nvPr/>
        </p:nvGrpSpPr>
        <p:grpSpPr>
          <a:xfrm>
            <a:off x="2437602" y="4105957"/>
            <a:ext cx="2210145" cy="1044293"/>
            <a:chOff x="1828202" y="3079467"/>
            <a:chExt cx="1657609" cy="783220"/>
          </a:xfrm>
        </p:grpSpPr>
        <p:sp>
          <p:nvSpPr>
            <p:cNvPr id="389" name="Google Shape;389;g325b2ede271_2_6"/>
            <p:cNvSpPr/>
            <p:nvPr/>
          </p:nvSpPr>
          <p:spPr>
            <a:xfrm>
              <a:off x="2191011" y="3079475"/>
              <a:ext cx="1294800" cy="133500"/>
            </a:xfrm>
            <a:prstGeom prst="rect">
              <a:avLst/>
            </a:prstGeom>
            <a:solidFill>
              <a:srgbClr val="085630"/>
            </a:solidFill>
            <a:ln>
              <a:noFill/>
            </a:ln>
          </p:spPr>
          <p:txBody>
            <a:bodyPr spcFirstLastPara="1" wrap="square" lIns="121900" tIns="121900" rIns="121900" bIns="121900" anchor="ctr" anchorCtr="0">
              <a:noAutofit/>
            </a:bodyPr>
            <a:lstStyle/>
            <a:p>
              <a:endParaRPr sz="1200"/>
            </a:p>
          </p:txBody>
        </p:sp>
        <p:sp>
          <p:nvSpPr>
            <p:cNvPr id="390" name="Google Shape;390;g325b2ede271_2_6"/>
            <p:cNvSpPr txBox="1"/>
            <p:nvPr/>
          </p:nvSpPr>
          <p:spPr>
            <a:xfrm>
              <a:off x="1828202" y="3491288"/>
              <a:ext cx="1074300" cy="3714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r>
                <a:rPr lang="en-US" sz="1600" b="1">
                  <a:latin typeface="Roboto"/>
                  <a:ea typeface="Roboto"/>
                  <a:cs typeface="Roboto"/>
                  <a:sym typeface="Roboto"/>
                </a:rPr>
                <a:t>Sorting</a:t>
              </a:r>
              <a:endParaRPr sz="1600" b="1">
                <a:latin typeface="Roboto"/>
                <a:ea typeface="Roboto"/>
                <a:cs typeface="Roboto"/>
                <a:sym typeface="Roboto"/>
              </a:endParaRPr>
            </a:p>
          </p:txBody>
        </p:sp>
        <p:grpSp>
          <p:nvGrpSpPr>
            <p:cNvPr id="391" name="Google Shape;391;g325b2ede271_2_6"/>
            <p:cNvGrpSpPr/>
            <p:nvPr/>
          </p:nvGrpSpPr>
          <p:grpSpPr>
            <a:xfrm rot="10800000">
              <a:off x="2149293" y="3079467"/>
              <a:ext cx="92400" cy="411825"/>
              <a:chOff x="2072481" y="2563700"/>
              <a:chExt cx="92400" cy="411825"/>
            </a:xfrm>
          </p:grpSpPr>
          <p:cxnSp>
            <p:nvCxnSpPr>
              <p:cNvPr id="392" name="Google Shape;392;g325b2ede271_2_6"/>
              <p:cNvCxnSpPr/>
              <p:nvPr/>
            </p:nvCxnSpPr>
            <p:spPr>
              <a:xfrm>
                <a:off x="2118681" y="2616125"/>
                <a:ext cx="0" cy="359400"/>
              </a:xfrm>
              <a:prstGeom prst="straightConnector1">
                <a:avLst/>
              </a:prstGeom>
              <a:noFill/>
              <a:ln w="9525" cap="flat" cmpd="sng">
                <a:solidFill>
                  <a:srgbClr val="000000"/>
                </a:solidFill>
                <a:prstDash val="solid"/>
                <a:round/>
                <a:headEnd type="none" w="sm" len="sm"/>
                <a:tailEnd type="none" w="sm" len="sm"/>
              </a:ln>
            </p:spPr>
          </p:cxnSp>
          <p:sp>
            <p:nvSpPr>
              <p:cNvPr id="393" name="Google Shape;393;g325b2ede271_2_6"/>
              <p:cNvSpPr/>
              <p:nvPr/>
            </p:nvSpPr>
            <p:spPr>
              <a:xfrm>
                <a:off x="2072481" y="2563700"/>
                <a:ext cx="92400" cy="92400"/>
              </a:xfrm>
              <a:prstGeom prst="ellipse">
                <a:avLst/>
              </a:prstGeom>
              <a:solidFill>
                <a:srgbClr val="000000"/>
              </a:solidFill>
              <a:ln>
                <a:noFill/>
              </a:ln>
            </p:spPr>
            <p:txBody>
              <a:bodyPr spcFirstLastPara="1" wrap="square" lIns="121900" tIns="121900" rIns="121900" bIns="121900" anchor="ctr" anchorCtr="0">
                <a:noAutofit/>
              </a:bodyPr>
              <a:lstStyle/>
              <a:p>
                <a:endParaRPr sz="1200"/>
              </a:p>
            </p:txBody>
          </p:sp>
        </p:grpSp>
      </p:grpSp>
      <p:grpSp>
        <p:nvGrpSpPr>
          <p:cNvPr id="394" name="Google Shape;394;g325b2ede271_2_6"/>
          <p:cNvGrpSpPr/>
          <p:nvPr/>
        </p:nvGrpSpPr>
        <p:grpSpPr>
          <a:xfrm>
            <a:off x="5884251" y="4105957"/>
            <a:ext cx="2216044" cy="1044293"/>
            <a:chOff x="4413188" y="3079467"/>
            <a:chExt cx="1662033" cy="783220"/>
          </a:xfrm>
        </p:grpSpPr>
        <p:sp>
          <p:nvSpPr>
            <p:cNvPr id="395" name="Google Shape;395;g325b2ede271_2_6"/>
            <p:cNvSpPr/>
            <p:nvPr/>
          </p:nvSpPr>
          <p:spPr>
            <a:xfrm>
              <a:off x="4780421" y="3079475"/>
              <a:ext cx="1294800" cy="133500"/>
            </a:xfrm>
            <a:prstGeom prst="rect">
              <a:avLst/>
            </a:prstGeom>
            <a:solidFill>
              <a:srgbClr val="085630"/>
            </a:solidFill>
            <a:ln>
              <a:noFill/>
            </a:ln>
          </p:spPr>
          <p:txBody>
            <a:bodyPr spcFirstLastPara="1" wrap="square" lIns="121900" tIns="121900" rIns="121900" bIns="121900" anchor="ctr" anchorCtr="0">
              <a:noAutofit/>
            </a:bodyPr>
            <a:lstStyle/>
            <a:p>
              <a:endParaRPr sz="1200"/>
            </a:p>
          </p:txBody>
        </p:sp>
        <p:grpSp>
          <p:nvGrpSpPr>
            <p:cNvPr id="396" name="Google Shape;396;g325b2ede271_2_6"/>
            <p:cNvGrpSpPr/>
            <p:nvPr/>
          </p:nvGrpSpPr>
          <p:grpSpPr>
            <a:xfrm rot="10800000">
              <a:off x="4737413" y="3079467"/>
              <a:ext cx="92400" cy="411825"/>
              <a:chOff x="2070100" y="2563700"/>
              <a:chExt cx="92400" cy="411825"/>
            </a:xfrm>
          </p:grpSpPr>
          <p:cxnSp>
            <p:nvCxnSpPr>
              <p:cNvPr id="397" name="Google Shape;397;g325b2ede271_2_6"/>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398" name="Google Shape;398;g325b2ede271_2_6"/>
              <p:cNvSpPr/>
              <p:nvPr/>
            </p:nvSpPr>
            <p:spPr>
              <a:xfrm>
                <a:off x="2070100" y="2563700"/>
                <a:ext cx="92400" cy="92400"/>
              </a:xfrm>
              <a:prstGeom prst="ellipse">
                <a:avLst/>
              </a:prstGeom>
              <a:solidFill>
                <a:srgbClr val="000000"/>
              </a:solidFill>
              <a:ln>
                <a:noFill/>
              </a:ln>
            </p:spPr>
            <p:txBody>
              <a:bodyPr spcFirstLastPara="1" wrap="square" lIns="121900" tIns="121900" rIns="121900" bIns="121900" anchor="ctr" anchorCtr="0">
                <a:noAutofit/>
              </a:bodyPr>
              <a:lstStyle/>
              <a:p>
                <a:endParaRPr sz="1200"/>
              </a:p>
            </p:txBody>
          </p:sp>
        </p:grpSp>
        <p:sp>
          <p:nvSpPr>
            <p:cNvPr id="399" name="Google Shape;399;g325b2ede271_2_6"/>
            <p:cNvSpPr txBox="1"/>
            <p:nvPr/>
          </p:nvSpPr>
          <p:spPr>
            <a:xfrm>
              <a:off x="4413188" y="3491288"/>
              <a:ext cx="1155600" cy="3714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r>
                <a:rPr lang="en-US" sz="1600" b="1">
                  <a:latin typeface="Roboto"/>
                  <a:ea typeface="Roboto"/>
                  <a:cs typeface="Roboto"/>
                  <a:sym typeface="Roboto"/>
                </a:rPr>
                <a:t>Storage</a:t>
              </a:r>
              <a:endParaRPr sz="1600" b="1">
                <a:latin typeface="Roboto"/>
                <a:ea typeface="Roboto"/>
                <a:cs typeface="Roboto"/>
                <a:sym typeface="Roboto"/>
              </a:endParaRPr>
            </a:p>
          </p:txBody>
        </p:sp>
      </p:grpSp>
      <p:grpSp>
        <p:nvGrpSpPr>
          <p:cNvPr id="400" name="Google Shape;400;g325b2ede271_2_6"/>
          <p:cNvGrpSpPr/>
          <p:nvPr/>
        </p:nvGrpSpPr>
        <p:grpSpPr>
          <a:xfrm>
            <a:off x="7610354" y="3238217"/>
            <a:ext cx="2216214" cy="1045750"/>
            <a:chOff x="5707765" y="2428663"/>
            <a:chExt cx="1662160" cy="784313"/>
          </a:xfrm>
        </p:grpSpPr>
        <p:sp>
          <p:nvSpPr>
            <p:cNvPr id="401" name="Google Shape;401;g325b2ede271_2_6"/>
            <p:cNvSpPr/>
            <p:nvPr/>
          </p:nvSpPr>
          <p:spPr>
            <a:xfrm>
              <a:off x="6075125" y="3079475"/>
              <a:ext cx="1294800" cy="133500"/>
            </a:xfrm>
            <a:prstGeom prst="rect">
              <a:avLst/>
            </a:prstGeom>
            <a:solidFill>
              <a:srgbClr val="0E9453"/>
            </a:solidFill>
            <a:ln>
              <a:noFill/>
            </a:ln>
          </p:spPr>
          <p:txBody>
            <a:bodyPr spcFirstLastPara="1" wrap="square" lIns="121900" tIns="121900" rIns="121900" bIns="121900" anchor="ctr" anchorCtr="0">
              <a:noAutofit/>
            </a:bodyPr>
            <a:lstStyle/>
            <a:p>
              <a:endParaRPr sz="1200"/>
            </a:p>
          </p:txBody>
        </p:sp>
        <p:grpSp>
          <p:nvGrpSpPr>
            <p:cNvPr id="402" name="Google Shape;402;g325b2ede271_2_6"/>
            <p:cNvGrpSpPr/>
            <p:nvPr/>
          </p:nvGrpSpPr>
          <p:grpSpPr>
            <a:xfrm>
              <a:off x="6031394" y="2800065"/>
              <a:ext cx="92400" cy="411825"/>
              <a:chOff x="845575" y="2563700"/>
              <a:chExt cx="92400" cy="411825"/>
            </a:xfrm>
          </p:grpSpPr>
          <p:cxnSp>
            <p:nvCxnSpPr>
              <p:cNvPr id="403" name="Google Shape;403;g325b2ede271_2_6"/>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sp>
            <p:nvSpPr>
              <p:cNvPr id="404" name="Google Shape;404;g325b2ede271_2_6"/>
              <p:cNvSpPr/>
              <p:nvPr/>
            </p:nvSpPr>
            <p:spPr>
              <a:xfrm>
                <a:off x="845575" y="2563700"/>
                <a:ext cx="92400" cy="92400"/>
              </a:xfrm>
              <a:prstGeom prst="ellipse">
                <a:avLst/>
              </a:prstGeom>
              <a:solidFill>
                <a:srgbClr val="000000"/>
              </a:solidFill>
              <a:ln>
                <a:noFill/>
              </a:ln>
            </p:spPr>
            <p:txBody>
              <a:bodyPr spcFirstLastPara="1" wrap="square" lIns="121900" tIns="121900" rIns="121900" bIns="121900" anchor="ctr" anchorCtr="0">
                <a:noAutofit/>
              </a:bodyPr>
              <a:lstStyle/>
              <a:p>
                <a:endParaRPr sz="1200"/>
              </a:p>
            </p:txBody>
          </p:sp>
        </p:grpSp>
        <p:sp>
          <p:nvSpPr>
            <p:cNvPr id="405" name="Google Shape;405;g325b2ede271_2_6"/>
            <p:cNvSpPr txBox="1"/>
            <p:nvPr/>
          </p:nvSpPr>
          <p:spPr>
            <a:xfrm>
              <a:off x="5707765" y="2428663"/>
              <a:ext cx="1081500" cy="3714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r>
                <a:rPr lang="en-US" sz="1600" b="1">
                  <a:latin typeface="Roboto"/>
                  <a:ea typeface="Roboto"/>
                  <a:cs typeface="Roboto"/>
                  <a:sym typeface="Roboto"/>
                </a:rPr>
                <a:t>Transport</a:t>
              </a:r>
              <a:endParaRPr sz="1600" b="1">
                <a:latin typeface="Roboto"/>
                <a:ea typeface="Roboto"/>
                <a:cs typeface="Roboto"/>
                <a:sym typeface="Roboto"/>
              </a:endParaRPr>
            </a:p>
          </p:txBody>
        </p:sp>
      </p:grpSp>
      <p:grpSp>
        <p:nvGrpSpPr>
          <p:cNvPr id="406" name="Google Shape;406;g325b2ede271_2_6"/>
          <p:cNvGrpSpPr/>
          <p:nvPr/>
        </p:nvGrpSpPr>
        <p:grpSpPr>
          <a:xfrm>
            <a:off x="9338669" y="4105957"/>
            <a:ext cx="2856581" cy="1044293"/>
            <a:chOff x="7004001" y="3079467"/>
            <a:chExt cx="2142435" cy="783220"/>
          </a:xfrm>
        </p:grpSpPr>
        <p:sp>
          <p:nvSpPr>
            <p:cNvPr id="407" name="Google Shape;407;g325b2ede271_2_6"/>
            <p:cNvSpPr/>
            <p:nvPr/>
          </p:nvSpPr>
          <p:spPr>
            <a:xfrm>
              <a:off x="7369837" y="3079475"/>
              <a:ext cx="1776600" cy="133500"/>
            </a:xfrm>
            <a:prstGeom prst="rect">
              <a:avLst/>
            </a:prstGeom>
            <a:solidFill>
              <a:srgbClr val="085630"/>
            </a:solidFill>
            <a:ln>
              <a:noFill/>
            </a:ln>
          </p:spPr>
          <p:txBody>
            <a:bodyPr spcFirstLastPara="1" wrap="square" lIns="121900" tIns="121900" rIns="121900" bIns="121900" anchor="ctr" anchorCtr="0">
              <a:noAutofit/>
            </a:bodyPr>
            <a:lstStyle/>
            <a:p>
              <a:endParaRPr sz="1200"/>
            </a:p>
          </p:txBody>
        </p:sp>
        <p:grpSp>
          <p:nvGrpSpPr>
            <p:cNvPr id="408" name="Google Shape;408;g325b2ede271_2_6"/>
            <p:cNvGrpSpPr/>
            <p:nvPr/>
          </p:nvGrpSpPr>
          <p:grpSpPr>
            <a:xfrm rot="10800000">
              <a:off x="7328221" y="3079467"/>
              <a:ext cx="92400" cy="411825"/>
              <a:chOff x="2070100" y="2563700"/>
              <a:chExt cx="92400" cy="411825"/>
            </a:xfrm>
          </p:grpSpPr>
          <p:cxnSp>
            <p:nvCxnSpPr>
              <p:cNvPr id="409" name="Google Shape;409;g325b2ede271_2_6"/>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410" name="Google Shape;410;g325b2ede271_2_6"/>
              <p:cNvSpPr/>
              <p:nvPr/>
            </p:nvSpPr>
            <p:spPr>
              <a:xfrm>
                <a:off x="2070100" y="2563700"/>
                <a:ext cx="92400" cy="92400"/>
              </a:xfrm>
              <a:prstGeom prst="ellipse">
                <a:avLst/>
              </a:prstGeom>
              <a:solidFill>
                <a:srgbClr val="000000"/>
              </a:solidFill>
              <a:ln>
                <a:noFill/>
              </a:ln>
            </p:spPr>
            <p:txBody>
              <a:bodyPr spcFirstLastPara="1" wrap="square" lIns="121900" tIns="121900" rIns="121900" bIns="121900" anchor="ctr" anchorCtr="0">
                <a:noAutofit/>
              </a:bodyPr>
              <a:lstStyle/>
              <a:p>
                <a:endParaRPr sz="1200"/>
              </a:p>
            </p:txBody>
          </p:sp>
        </p:grpSp>
        <p:sp>
          <p:nvSpPr>
            <p:cNvPr id="411" name="Google Shape;411;g325b2ede271_2_6"/>
            <p:cNvSpPr txBox="1"/>
            <p:nvPr/>
          </p:nvSpPr>
          <p:spPr>
            <a:xfrm>
              <a:off x="7004001" y="3491288"/>
              <a:ext cx="997200" cy="3714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r>
                <a:rPr lang="en-US" sz="1600" b="1">
                  <a:latin typeface="Roboto"/>
                  <a:ea typeface="Roboto"/>
                  <a:cs typeface="Roboto"/>
                  <a:sym typeface="Roboto"/>
                </a:rPr>
                <a:t>Sales</a:t>
              </a:r>
              <a:endParaRPr sz="1600" b="1">
                <a:latin typeface="Roboto"/>
                <a:ea typeface="Roboto"/>
                <a:cs typeface="Roboto"/>
                <a:sym typeface="Roboto"/>
              </a:endParaRPr>
            </a:p>
          </p:txBody>
        </p:sp>
      </p:grpSp>
      <p:grpSp>
        <p:nvGrpSpPr>
          <p:cNvPr id="412" name="Google Shape;412;g325b2ede271_2_6"/>
          <p:cNvGrpSpPr/>
          <p:nvPr/>
        </p:nvGrpSpPr>
        <p:grpSpPr>
          <a:xfrm>
            <a:off x="4328233" y="3238217"/>
            <a:ext cx="2045789" cy="1045750"/>
            <a:chOff x="3246175" y="2428663"/>
            <a:chExt cx="1534342" cy="784313"/>
          </a:xfrm>
        </p:grpSpPr>
        <p:sp>
          <p:nvSpPr>
            <p:cNvPr id="413" name="Google Shape;413;g325b2ede271_2_6"/>
            <p:cNvSpPr/>
            <p:nvPr/>
          </p:nvSpPr>
          <p:spPr>
            <a:xfrm>
              <a:off x="3485717" y="3079475"/>
              <a:ext cx="1294800" cy="133500"/>
            </a:xfrm>
            <a:prstGeom prst="rect">
              <a:avLst/>
            </a:prstGeom>
            <a:solidFill>
              <a:srgbClr val="0E9453"/>
            </a:solidFill>
            <a:ln>
              <a:noFill/>
            </a:ln>
          </p:spPr>
          <p:txBody>
            <a:bodyPr spcFirstLastPara="1" wrap="square" lIns="121900" tIns="121900" rIns="121900" bIns="121900" anchor="ctr" anchorCtr="0">
              <a:noAutofit/>
            </a:bodyPr>
            <a:lstStyle/>
            <a:p>
              <a:endParaRPr sz="1200"/>
            </a:p>
          </p:txBody>
        </p:sp>
        <p:sp>
          <p:nvSpPr>
            <p:cNvPr id="414" name="Google Shape;414;g325b2ede271_2_6"/>
            <p:cNvSpPr txBox="1"/>
            <p:nvPr/>
          </p:nvSpPr>
          <p:spPr>
            <a:xfrm>
              <a:off x="3246175" y="2428663"/>
              <a:ext cx="1211100" cy="3714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r>
                <a:rPr lang="en-US" sz="1600" b="1">
                  <a:latin typeface="Roboto"/>
                  <a:ea typeface="Roboto"/>
                  <a:cs typeface="Roboto"/>
                  <a:sym typeface="Roboto"/>
                </a:rPr>
                <a:t>Packaging</a:t>
              </a:r>
              <a:endParaRPr sz="1600" b="1">
                <a:latin typeface="Roboto"/>
                <a:ea typeface="Roboto"/>
                <a:cs typeface="Roboto"/>
                <a:sym typeface="Roboto"/>
              </a:endParaRPr>
            </a:p>
          </p:txBody>
        </p:sp>
        <p:grpSp>
          <p:nvGrpSpPr>
            <p:cNvPr id="415" name="Google Shape;415;g325b2ede271_2_6"/>
            <p:cNvGrpSpPr/>
            <p:nvPr/>
          </p:nvGrpSpPr>
          <p:grpSpPr>
            <a:xfrm>
              <a:off x="3435870" y="2800065"/>
              <a:ext cx="92400" cy="411825"/>
              <a:chOff x="845575" y="2563700"/>
              <a:chExt cx="92400" cy="411825"/>
            </a:xfrm>
          </p:grpSpPr>
          <p:sp>
            <p:nvSpPr>
              <p:cNvPr id="416" name="Google Shape;416;g325b2ede271_2_6"/>
              <p:cNvSpPr/>
              <p:nvPr/>
            </p:nvSpPr>
            <p:spPr>
              <a:xfrm>
                <a:off x="845575" y="2563700"/>
                <a:ext cx="92400" cy="92400"/>
              </a:xfrm>
              <a:prstGeom prst="ellipse">
                <a:avLst/>
              </a:prstGeom>
              <a:solidFill>
                <a:srgbClr val="000000"/>
              </a:solidFill>
              <a:ln>
                <a:noFill/>
              </a:ln>
            </p:spPr>
            <p:txBody>
              <a:bodyPr spcFirstLastPara="1" wrap="square" lIns="121900" tIns="121900" rIns="121900" bIns="121900" anchor="ctr" anchorCtr="0">
                <a:noAutofit/>
              </a:bodyPr>
              <a:lstStyle/>
              <a:p>
                <a:endParaRPr sz="1200"/>
              </a:p>
            </p:txBody>
          </p:sp>
          <p:cxnSp>
            <p:nvCxnSpPr>
              <p:cNvPr id="417" name="Google Shape;417;g325b2ede271_2_6"/>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grpSp>
      </p:grpSp>
      <p:pic>
        <p:nvPicPr>
          <p:cNvPr id="418" name="Google Shape;418;g325b2ede271_2_6" descr="Public Domain Clip Art Image | red green OK, not OK Icons | ID ..."/>
          <p:cNvPicPr preferRelativeResize="0"/>
          <p:nvPr/>
        </p:nvPicPr>
        <p:blipFill rotWithShape="1">
          <a:blip r:embed="rId3">
            <a:alphaModFix/>
          </a:blip>
          <a:srcRect r="51042"/>
          <a:stretch/>
        </p:blipFill>
        <p:spPr>
          <a:xfrm>
            <a:off x="1672129" y="4435267"/>
            <a:ext cx="638967" cy="652583"/>
          </a:xfrm>
          <a:prstGeom prst="rect">
            <a:avLst/>
          </a:prstGeom>
          <a:noFill/>
          <a:ln>
            <a:noFill/>
          </a:ln>
        </p:spPr>
      </p:pic>
      <p:pic>
        <p:nvPicPr>
          <p:cNvPr id="419" name="Google Shape;419;g325b2ede271_2_6" descr="Public Domain Clip Art Image | red green OK, not OK Icons | ID ..."/>
          <p:cNvPicPr preferRelativeResize="0"/>
          <p:nvPr/>
        </p:nvPicPr>
        <p:blipFill rotWithShape="1">
          <a:blip r:embed="rId3">
            <a:alphaModFix/>
          </a:blip>
          <a:srcRect l="50389"/>
          <a:stretch/>
        </p:blipFill>
        <p:spPr>
          <a:xfrm>
            <a:off x="6672700" y="3107009"/>
            <a:ext cx="638967" cy="643975"/>
          </a:xfrm>
          <a:prstGeom prst="rect">
            <a:avLst/>
          </a:prstGeom>
          <a:noFill/>
          <a:ln>
            <a:noFill/>
          </a:ln>
        </p:spPr>
      </p:pic>
      <p:pic>
        <p:nvPicPr>
          <p:cNvPr id="420" name="Google Shape;420;g325b2ede271_2_6" descr="Public Domain Clip Art Image | red green OK, not OK Icons | ID ..."/>
          <p:cNvPicPr preferRelativeResize="0"/>
          <p:nvPr/>
        </p:nvPicPr>
        <p:blipFill rotWithShape="1">
          <a:blip r:embed="rId3">
            <a:alphaModFix/>
          </a:blip>
          <a:srcRect r="51042"/>
          <a:stretch/>
        </p:blipFill>
        <p:spPr>
          <a:xfrm>
            <a:off x="3389663" y="3088151"/>
            <a:ext cx="638967" cy="652583"/>
          </a:xfrm>
          <a:prstGeom prst="rect">
            <a:avLst/>
          </a:prstGeom>
          <a:noFill/>
          <a:ln>
            <a:noFill/>
          </a:ln>
        </p:spPr>
      </p:pic>
      <p:pic>
        <p:nvPicPr>
          <p:cNvPr id="421" name="Google Shape;421;g325b2ede271_2_6" descr="Public Domain Clip Art Image | red green OK, not OK Icons | ID ..."/>
          <p:cNvPicPr preferRelativeResize="0"/>
          <p:nvPr/>
        </p:nvPicPr>
        <p:blipFill rotWithShape="1">
          <a:blip r:embed="rId3">
            <a:alphaModFix/>
          </a:blip>
          <a:srcRect r="51042"/>
          <a:stretch/>
        </p:blipFill>
        <p:spPr>
          <a:xfrm>
            <a:off x="4774246" y="4435267"/>
            <a:ext cx="638967" cy="652583"/>
          </a:xfrm>
          <a:prstGeom prst="rect">
            <a:avLst/>
          </a:prstGeom>
          <a:noFill/>
          <a:ln>
            <a:noFill/>
          </a:ln>
        </p:spPr>
      </p:pic>
      <p:pic>
        <p:nvPicPr>
          <p:cNvPr id="422" name="Google Shape;422;g325b2ede271_2_6" descr="Public Domain Clip Art Image | red green OK, not OK Icons | ID ..."/>
          <p:cNvPicPr preferRelativeResize="0"/>
          <p:nvPr/>
        </p:nvPicPr>
        <p:blipFill rotWithShape="1">
          <a:blip r:embed="rId3">
            <a:alphaModFix/>
          </a:blip>
          <a:srcRect r="51042"/>
          <a:stretch/>
        </p:blipFill>
        <p:spPr>
          <a:xfrm>
            <a:off x="9003929" y="3102709"/>
            <a:ext cx="638967" cy="652583"/>
          </a:xfrm>
          <a:prstGeom prst="rect">
            <a:avLst/>
          </a:prstGeom>
          <a:noFill/>
          <a:ln>
            <a:noFill/>
          </a:ln>
        </p:spPr>
      </p:pic>
      <p:pic>
        <p:nvPicPr>
          <p:cNvPr id="423" name="Google Shape;423;g325b2ede271_2_6" descr="Public Domain Clip Art Image | red green OK, not OK Icons | ID ..."/>
          <p:cNvPicPr preferRelativeResize="0"/>
          <p:nvPr/>
        </p:nvPicPr>
        <p:blipFill rotWithShape="1">
          <a:blip r:embed="rId3">
            <a:alphaModFix/>
          </a:blip>
          <a:srcRect r="51042"/>
          <a:stretch/>
        </p:blipFill>
        <p:spPr>
          <a:xfrm>
            <a:off x="10693179" y="4551901"/>
            <a:ext cx="638967" cy="652583"/>
          </a:xfrm>
          <a:prstGeom prst="rect">
            <a:avLst/>
          </a:prstGeom>
          <a:noFill/>
          <a:ln>
            <a:noFill/>
          </a:ln>
        </p:spPr>
      </p:pic>
      <p:sp>
        <p:nvSpPr>
          <p:cNvPr id="424" name="Google Shape;424;g325b2ede271_2_6"/>
          <p:cNvSpPr/>
          <p:nvPr/>
        </p:nvSpPr>
        <p:spPr>
          <a:xfrm>
            <a:off x="9764117" y="830466"/>
            <a:ext cx="2042747" cy="1865335"/>
          </a:xfrm>
          <a:custGeom>
            <a:avLst/>
            <a:gdLst/>
            <a:ahLst/>
            <a:cxnLst/>
            <a:rect l="l" t="t" r="r" b="b"/>
            <a:pathLst>
              <a:path w="4154741" h="4011474" extrusionOk="0">
                <a:moveTo>
                  <a:pt x="0" y="0"/>
                </a:moveTo>
                <a:lnTo>
                  <a:pt x="4154742" y="0"/>
                </a:lnTo>
                <a:lnTo>
                  <a:pt x="4154742" y="4011475"/>
                </a:lnTo>
                <a:lnTo>
                  <a:pt x="0" y="4011475"/>
                </a:lnTo>
                <a:lnTo>
                  <a:pt x="0" y="0"/>
                </a:lnTo>
                <a:close/>
              </a:path>
            </a:pathLst>
          </a:custGeom>
          <a:blipFill rotWithShape="1">
            <a:blip r:embed="rId4">
              <a:alphaModFix/>
            </a:blip>
            <a:stretch>
              <a:fillRect/>
            </a:stretch>
          </a:blipFill>
          <a:ln>
            <a:noFill/>
          </a:ln>
        </p:spPr>
      </p:sp>
      <p:sp>
        <p:nvSpPr>
          <p:cNvPr id="425" name="Google Shape;425;g325b2ede271_2_6"/>
          <p:cNvSpPr txBox="1"/>
          <p:nvPr/>
        </p:nvSpPr>
        <p:spPr>
          <a:xfrm>
            <a:off x="1052150" y="5406350"/>
            <a:ext cx="1514000" cy="864191"/>
          </a:xfrm>
          <a:prstGeom prst="rect">
            <a:avLst/>
          </a:prstGeom>
          <a:noFill/>
          <a:ln>
            <a:noFill/>
          </a:ln>
        </p:spPr>
        <p:txBody>
          <a:bodyPr spcFirstLastPara="1" wrap="square" lIns="60950" tIns="60950" rIns="60950" bIns="60950" anchor="t" anchorCtr="0">
            <a:spAutoFit/>
          </a:bodyPr>
          <a:lstStyle/>
          <a:p>
            <a:pPr>
              <a:lnSpc>
                <a:spcPct val="115000"/>
              </a:lnSpc>
              <a:spcAft>
                <a:spcPts val="2133"/>
              </a:spcAft>
            </a:pPr>
            <a:r>
              <a:rPr lang="en-US" sz="1333" b="1">
                <a:solidFill>
                  <a:schemeClr val="dk1"/>
                </a:solidFill>
                <a:latin typeface="Roboto"/>
                <a:ea typeface="Roboto"/>
                <a:cs typeface="Roboto"/>
                <a:sym typeface="Roboto"/>
              </a:rPr>
              <a:t>Characters: farmer, staff</a:t>
            </a:r>
            <a:endParaRPr sz="667"/>
          </a:p>
        </p:txBody>
      </p:sp>
      <p:sp>
        <p:nvSpPr>
          <p:cNvPr id="426" name="Google Shape;426;g325b2ede271_2_6"/>
          <p:cNvSpPr txBox="1"/>
          <p:nvPr/>
        </p:nvSpPr>
        <p:spPr>
          <a:xfrm>
            <a:off x="2952150" y="5406350"/>
            <a:ext cx="1514000" cy="864191"/>
          </a:xfrm>
          <a:prstGeom prst="rect">
            <a:avLst/>
          </a:prstGeom>
          <a:noFill/>
          <a:ln>
            <a:noFill/>
          </a:ln>
        </p:spPr>
        <p:txBody>
          <a:bodyPr spcFirstLastPara="1" wrap="square" lIns="60950" tIns="60950" rIns="60950" bIns="60950" anchor="t" anchorCtr="0">
            <a:spAutoFit/>
          </a:bodyPr>
          <a:lstStyle/>
          <a:p>
            <a:pPr>
              <a:lnSpc>
                <a:spcPct val="115000"/>
              </a:lnSpc>
              <a:spcAft>
                <a:spcPts val="2133"/>
              </a:spcAft>
            </a:pPr>
            <a:r>
              <a:rPr lang="en-US" sz="1333" b="1">
                <a:solidFill>
                  <a:schemeClr val="dk1"/>
                </a:solidFill>
                <a:latin typeface="Roboto"/>
                <a:ea typeface="Roboto"/>
                <a:cs typeface="Roboto"/>
                <a:sym typeface="Roboto"/>
              </a:rPr>
              <a:t>Cast: farmer, staff</a:t>
            </a:r>
            <a:endParaRPr sz="667"/>
          </a:p>
        </p:txBody>
      </p:sp>
      <p:sp>
        <p:nvSpPr>
          <p:cNvPr id="427" name="Google Shape;427;g325b2ede271_2_6"/>
          <p:cNvSpPr txBox="1"/>
          <p:nvPr/>
        </p:nvSpPr>
        <p:spPr>
          <a:xfrm>
            <a:off x="4647750" y="5406350"/>
            <a:ext cx="1514000" cy="1100089"/>
          </a:xfrm>
          <a:prstGeom prst="rect">
            <a:avLst/>
          </a:prstGeom>
          <a:noFill/>
          <a:ln>
            <a:noFill/>
          </a:ln>
        </p:spPr>
        <p:txBody>
          <a:bodyPr spcFirstLastPara="1" wrap="square" lIns="60950" tIns="60950" rIns="60950" bIns="60950" anchor="t" anchorCtr="0">
            <a:spAutoFit/>
          </a:bodyPr>
          <a:lstStyle/>
          <a:p>
            <a:pPr>
              <a:lnSpc>
                <a:spcPct val="115000"/>
              </a:lnSpc>
              <a:spcAft>
                <a:spcPts val="2133"/>
              </a:spcAft>
            </a:pPr>
            <a:r>
              <a:rPr lang="en-US" sz="1333" b="1">
                <a:solidFill>
                  <a:schemeClr val="dk1"/>
                </a:solidFill>
                <a:latin typeface="Roboto"/>
                <a:ea typeface="Roboto"/>
                <a:cs typeface="Roboto"/>
                <a:sym typeface="Roboto"/>
              </a:rPr>
              <a:t>People involved: farmer, graphic designer, printers, marketing</a:t>
            </a:r>
            <a:endParaRPr sz="667"/>
          </a:p>
        </p:txBody>
      </p:sp>
      <p:sp>
        <p:nvSpPr>
          <p:cNvPr id="428" name="Google Shape;428;g325b2ede271_2_6"/>
          <p:cNvSpPr txBox="1"/>
          <p:nvPr/>
        </p:nvSpPr>
        <p:spPr>
          <a:xfrm>
            <a:off x="6454450" y="5406342"/>
            <a:ext cx="1514000" cy="864191"/>
          </a:xfrm>
          <a:prstGeom prst="rect">
            <a:avLst/>
          </a:prstGeom>
          <a:noFill/>
          <a:ln>
            <a:noFill/>
          </a:ln>
        </p:spPr>
        <p:txBody>
          <a:bodyPr spcFirstLastPara="1" wrap="square" lIns="60950" tIns="60950" rIns="60950" bIns="60950" anchor="t" anchorCtr="0">
            <a:spAutoFit/>
          </a:bodyPr>
          <a:lstStyle/>
          <a:p>
            <a:pPr>
              <a:lnSpc>
                <a:spcPct val="115000"/>
              </a:lnSpc>
              <a:spcAft>
                <a:spcPts val="2133"/>
              </a:spcAft>
            </a:pPr>
            <a:r>
              <a:rPr lang="en-US" sz="1333" b="1">
                <a:solidFill>
                  <a:schemeClr val="dk1"/>
                </a:solidFill>
                <a:latin typeface="Roboto"/>
                <a:ea typeface="Roboto"/>
                <a:cs typeface="Roboto"/>
                <a:sym typeface="Roboto"/>
              </a:rPr>
              <a:t>Characters: farmer, warehouse owner</a:t>
            </a:r>
            <a:endParaRPr sz="667"/>
          </a:p>
        </p:txBody>
      </p:sp>
      <p:sp>
        <p:nvSpPr>
          <p:cNvPr id="429" name="Google Shape;429;g325b2ede271_2_6"/>
          <p:cNvSpPr txBox="1"/>
          <p:nvPr/>
        </p:nvSpPr>
        <p:spPr>
          <a:xfrm>
            <a:off x="8243350" y="5406342"/>
            <a:ext cx="1514000" cy="864191"/>
          </a:xfrm>
          <a:prstGeom prst="rect">
            <a:avLst/>
          </a:prstGeom>
          <a:noFill/>
          <a:ln>
            <a:noFill/>
          </a:ln>
        </p:spPr>
        <p:txBody>
          <a:bodyPr spcFirstLastPara="1" wrap="square" lIns="60950" tIns="60950" rIns="60950" bIns="60950" anchor="t" anchorCtr="0">
            <a:spAutoFit/>
          </a:bodyPr>
          <a:lstStyle/>
          <a:p>
            <a:pPr>
              <a:lnSpc>
                <a:spcPct val="115000"/>
              </a:lnSpc>
              <a:spcAft>
                <a:spcPts val="2133"/>
              </a:spcAft>
            </a:pPr>
            <a:r>
              <a:rPr lang="en-US" sz="1333" b="1">
                <a:solidFill>
                  <a:schemeClr val="dk1"/>
                </a:solidFill>
                <a:latin typeface="Roboto"/>
                <a:ea typeface="Roboto"/>
                <a:cs typeface="Roboto"/>
                <a:sym typeface="Roboto"/>
              </a:rPr>
              <a:t>Characters: farmer, driver</a:t>
            </a:r>
            <a:endParaRPr sz="667"/>
          </a:p>
        </p:txBody>
      </p:sp>
      <p:sp>
        <p:nvSpPr>
          <p:cNvPr id="430" name="Google Shape;430;g325b2ede271_2_6"/>
          <p:cNvSpPr txBox="1"/>
          <p:nvPr/>
        </p:nvSpPr>
        <p:spPr>
          <a:xfrm>
            <a:off x="10105767" y="5406342"/>
            <a:ext cx="1514000" cy="1100089"/>
          </a:xfrm>
          <a:prstGeom prst="rect">
            <a:avLst/>
          </a:prstGeom>
          <a:noFill/>
          <a:ln>
            <a:noFill/>
          </a:ln>
        </p:spPr>
        <p:txBody>
          <a:bodyPr spcFirstLastPara="1" wrap="square" lIns="60950" tIns="60950" rIns="60950" bIns="60950" anchor="t" anchorCtr="0">
            <a:spAutoFit/>
          </a:bodyPr>
          <a:lstStyle/>
          <a:p>
            <a:pPr>
              <a:lnSpc>
                <a:spcPct val="115000"/>
              </a:lnSpc>
              <a:spcAft>
                <a:spcPts val="2133"/>
              </a:spcAft>
            </a:pPr>
            <a:r>
              <a:rPr lang="en-US" sz="1333" b="1">
                <a:solidFill>
                  <a:schemeClr val="dk1"/>
                </a:solidFill>
                <a:latin typeface="Roboto"/>
                <a:ea typeface="Roboto"/>
                <a:cs typeface="Roboto"/>
                <a:sym typeface="Roboto"/>
              </a:rPr>
              <a:t>Characters: farmer, family members, shopkeepers</a:t>
            </a:r>
            <a:endParaRPr sz="667"/>
          </a:p>
        </p:txBody>
      </p:sp>
      <p:pic>
        <p:nvPicPr>
          <p:cNvPr id="2" name="Picture 1">
            <a:extLst>
              <a:ext uri="{FF2B5EF4-FFF2-40B4-BE49-F238E27FC236}">
                <a16:creationId xmlns:a16="http://schemas.microsoft.com/office/drawing/2014/main" id="{D2AF95A2-FDBB-F9D2-0B24-57654A5038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2799" y="225962"/>
            <a:ext cx="1767127" cy="39426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5"/>
          <p:cNvSpPr/>
          <p:nvPr/>
        </p:nvSpPr>
        <p:spPr>
          <a:xfrm>
            <a:off x="685800" y="-127000"/>
            <a:ext cx="2349272" cy="134912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pPr>
              <a:buClr>
                <a:srgbClr val="000000"/>
              </a:buClr>
              <a:buSzPts val="1400"/>
            </a:pPr>
            <a:endParaRPr sz="933">
              <a:solidFill>
                <a:srgbClr val="000000"/>
              </a:solidFill>
              <a:latin typeface="Arial"/>
              <a:ea typeface="Arial"/>
              <a:cs typeface="Arial"/>
              <a:sym typeface="Arial"/>
            </a:endParaRPr>
          </a:p>
        </p:txBody>
      </p:sp>
      <p:sp>
        <p:nvSpPr>
          <p:cNvPr id="436" name="Google Shape;436;p5"/>
          <p:cNvSpPr/>
          <p:nvPr/>
        </p:nvSpPr>
        <p:spPr>
          <a:xfrm>
            <a:off x="685800" y="5624637"/>
            <a:ext cx="2349272" cy="134912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pPr>
              <a:buClr>
                <a:srgbClr val="000000"/>
              </a:buClr>
              <a:buSzPts val="1400"/>
            </a:pPr>
            <a:endParaRPr sz="933">
              <a:solidFill>
                <a:srgbClr val="000000"/>
              </a:solidFill>
              <a:latin typeface="Arial"/>
              <a:ea typeface="Arial"/>
              <a:cs typeface="Arial"/>
              <a:sym typeface="Arial"/>
            </a:endParaRPr>
          </a:p>
        </p:txBody>
      </p:sp>
      <p:sp>
        <p:nvSpPr>
          <p:cNvPr id="438" name="Google Shape;438;p5"/>
          <p:cNvSpPr/>
          <p:nvPr/>
        </p:nvSpPr>
        <p:spPr>
          <a:xfrm>
            <a:off x="31738" y="1"/>
            <a:ext cx="1828698" cy="176563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3">
              <a:alphaModFix/>
            </a:blip>
            <a:stretch>
              <a:fillRect/>
            </a:stretch>
          </a:blipFill>
          <a:ln>
            <a:noFill/>
          </a:ln>
        </p:spPr>
      </p:sp>
      <p:sp>
        <p:nvSpPr>
          <p:cNvPr id="439" name="Google Shape;439;p5"/>
          <p:cNvSpPr txBox="1"/>
          <p:nvPr/>
        </p:nvSpPr>
        <p:spPr>
          <a:xfrm>
            <a:off x="437983" y="2536700"/>
            <a:ext cx="2989800" cy="1754326"/>
          </a:xfrm>
          <a:prstGeom prst="rect">
            <a:avLst/>
          </a:prstGeom>
          <a:noFill/>
          <a:ln>
            <a:noFill/>
          </a:ln>
        </p:spPr>
        <p:txBody>
          <a:bodyPr spcFirstLastPara="1" wrap="square" lIns="0" tIns="0" rIns="0" bIns="0" anchor="t" anchorCtr="0">
            <a:spAutoFit/>
          </a:bodyPr>
          <a:lstStyle/>
          <a:p>
            <a:pPr>
              <a:lnSpc>
                <a:spcPct val="95000"/>
              </a:lnSpc>
              <a:buClr>
                <a:srgbClr val="000000"/>
              </a:buClr>
              <a:buSzPts val="8000"/>
            </a:pPr>
            <a:r>
              <a:rPr lang="en-US" sz="4000" b="1" dirty="0">
                <a:solidFill>
                  <a:srgbClr val="141414"/>
                </a:solidFill>
                <a:latin typeface="Nunito Sans Black"/>
                <a:ea typeface="Nunito Sans Black"/>
                <a:cs typeface="Nunito Sans Black"/>
                <a:sym typeface="Nunito Sans Black"/>
              </a:rPr>
              <a:t>The 7+1</a:t>
            </a:r>
            <a:endParaRPr sz="4000" b="1" dirty="0">
              <a:solidFill>
                <a:srgbClr val="141414"/>
              </a:solidFill>
              <a:latin typeface="Nunito Sans Black"/>
              <a:ea typeface="Nunito Sans Black"/>
              <a:cs typeface="Nunito Sans Black"/>
              <a:sym typeface="Nunito Sans Black"/>
            </a:endParaRPr>
          </a:p>
          <a:p>
            <a:pPr>
              <a:lnSpc>
                <a:spcPct val="95000"/>
              </a:lnSpc>
              <a:buClr>
                <a:srgbClr val="000000"/>
              </a:buClr>
              <a:buSzPts val="8000"/>
            </a:pPr>
            <a:r>
              <a:rPr lang="en-US" sz="4000" b="1" dirty="0">
                <a:solidFill>
                  <a:srgbClr val="141414"/>
                </a:solidFill>
                <a:latin typeface="Nunito Sans Black"/>
                <a:ea typeface="Nunito Sans Black"/>
                <a:cs typeface="Nunito Sans Black"/>
                <a:sym typeface="Nunito Sans Black"/>
              </a:rPr>
              <a:t>logistics</a:t>
            </a:r>
            <a:endParaRPr sz="4000" b="1" dirty="0">
              <a:solidFill>
                <a:srgbClr val="141414"/>
              </a:solidFill>
              <a:latin typeface="Nunito Sans Black"/>
              <a:ea typeface="Nunito Sans Black"/>
              <a:cs typeface="Nunito Sans Black"/>
              <a:sym typeface="Nunito Sans Black"/>
            </a:endParaRPr>
          </a:p>
          <a:p>
            <a:pPr>
              <a:lnSpc>
                <a:spcPct val="95000"/>
              </a:lnSpc>
              <a:buClr>
                <a:srgbClr val="000000"/>
              </a:buClr>
              <a:buSzPts val="8000"/>
            </a:pPr>
            <a:r>
              <a:rPr lang="en-US" sz="4000" b="1" dirty="0">
                <a:solidFill>
                  <a:srgbClr val="141414"/>
                </a:solidFill>
                <a:latin typeface="Nunito Sans Black"/>
                <a:ea typeface="Nunito Sans Black"/>
                <a:cs typeface="Nunito Sans Black"/>
                <a:sym typeface="Nunito Sans Black"/>
              </a:rPr>
              <a:t>loss</a:t>
            </a:r>
            <a:endParaRPr sz="4000" b="1" dirty="0">
              <a:solidFill>
                <a:srgbClr val="141414"/>
              </a:solidFill>
              <a:latin typeface="Nunito Sans Black"/>
              <a:ea typeface="Nunito Sans Black"/>
              <a:cs typeface="Nunito Sans Black"/>
              <a:sym typeface="Nunito Sans Black"/>
            </a:endParaRPr>
          </a:p>
        </p:txBody>
      </p:sp>
      <p:sp>
        <p:nvSpPr>
          <p:cNvPr id="440" name="Google Shape;440;p5"/>
          <p:cNvSpPr txBox="1"/>
          <p:nvPr/>
        </p:nvSpPr>
        <p:spPr>
          <a:xfrm>
            <a:off x="3527745" y="4778541"/>
            <a:ext cx="2494400" cy="409984"/>
          </a:xfrm>
          <a:prstGeom prst="rect">
            <a:avLst/>
          </a:prstGeom>
          <a:noFill/>
          <a:ln>
            <a:noFill/>
          </a:ln>
        </p:spPr>
        <p:txBody>
          <a:bodyPr spcFirstLastPara="1" wrap="square" lIns="0" tIns="0" rIns="0" bIns="0" anchor="t" anchorCtr="0">
            <a:spAutoFit/>
          </a:bodyPr>
          <a:lstStyle/>
          <a:p>
            <a:pPr algn="ctr">
              <a:lnSpc>
                <a:spcPct val="111000"/>
              </a:lnSpc>
              <a:buClr>
                <a:srgbClr val="000000"/>
              </a:buClr>
              <a:buSzPts val="3600"/>
            </a:pPr>
            <a:r>
              <a:rPr lang="en-US" sz="2400" b="1">
                <a:solidFill>
                  <a:srgbClr val="141414"/>
                </a:solidFill>
                <a:latin typeface="Nunito Sans Black"/>
                <a:ea typeface="Nunito Sans Black"/>
                <a:cs typeface="Nunito Sans Black"/>
                <a:sym typeface="Nunito Sans Black"/>
              </a:rPr>
              <a:t>Overproduction</a:t>
            </a:r>
            <a:endParaRPr sz="933">
              <a:solidFill>
                <a:srgbClr val="000000"/>
              </a:solidFill>
              <a:latin typeface="Arial"/>
              <a:ea typeface="Arial"/>
              <a:cs typeface="Arial"/>
              <a:sym typeface="Arial"/>
            </a:endParaRPr>
          </a:p>
        </p:txBody>
      </p:sp>
      <p:sp>
        <p:nvSpPr>
          <p:cNvPr id="441" name="Google Shape;441;p5"/>
          <p:cNvSpPr txBox="1"/>
          <p:nvPr/>
        </p:nvSpPr>
        <p:spPr>
          <a:xfrm>
            <a:off x="6308134" y="442667"/>
            <a:ext cx="2494400" cy="1639936"/>
          </a:xfrm>
          <a:prstGeom prst="rect">
            <a:avLst/>
          </a:prstGeom>
          <a:noFill/>
          <a:ln>
            <a:noFill/>
          </a:ln>
        </p:spPr>
        <p:txBody>
          <a:bodyPr spcFirstLastPara="1" wrap="square" lIns="0" tIns="0" rIns="0" bIns="0" anchor="t" anchorCtr="0">
            <a:spAutoFit/>
          </a:bodyPr>
          <a:lstStyle/>
          <a:p>
            <a:pPr algn="ctr">
              <a:lnSpc>
                <a:spcPct val="111000"/>
              </a:lnSpc>
              <a:buClr>
                <a:srgbClr val="000000"/>
              </a:buClr>
              <a:buSzPts val="3600"/>
            </a:pPr>
            <a:r>
              <a:rPr lang="en-US" sz="2400" b="1">
                <a:solidFill>
                  <a:srgbClr val="141414"/>
                </a:solidFill>
                <a:latin typeface="Nunito Sans Black"/>
                <a:ea typeface="Nunito Sans Black"/>
                <a:cs typeface="Nunito Sans Black"/>
                <a:sym typeface="Nunito Sans Black"/>
              </a:rPr>
              <a:t>Losses resulting from unnecessary stockpiling</a:t>
            </a:r>
            <a:endParaRPr sz="2400" b="1">
              <a:solidFill>
                <a:srgbClr val="141414"/>
              </a:solidFill>
              <a:latin typeface="Nunito Sans Black"/>
              <a:ea typeface="Nunito Sans Black"/>
              <a:cs typeface="Nunito Sans Black"/>
              <a:sym typeface="Nunito Sans Black"/>
            </a:endParaRPr>
          </a:p>
          <a:p>
            <a:pPr algn="ctr">
              <a:lnSpc>
                <a:spcPct val="111000"/>
              </a:lnSpc>
              <a:buClr>
                <a:srgbClr val="000000"/>
              </a:buClr>
              <a:buSzPts val="3600"/>
            </a:pPr>
            <a:r>
              <a:rPr lang="en-US" sz="2400" b="1">
                <a:solidFill>
                  <a:srgbClr val="141414"/>
                </a:solidFill>
                <a:latin typeface="Nunito Sans Black"/>
                <a:ea typeface="Nunito Sans Black"/>
                <a:cs typeface="Nunito Sans Black"/>
                <a:sym typeface="Nunito Sans Black"/>
              </a:rPr>
              <a:t>loss</a:t>
            </a:r>
            <a:endParaRPr sz="2400" b="1">
              <a:solidFill>
                <a:srgbClr val="141414"/>
              </a:solidFill>
              <a:latin typeface="Nunito Sans Black"/>
              <a:ea typeface="Nunito Sans Black"/>
              <a:cs typeface="Nunito Sans Black"/>
              <a:sym typeface="Nunito Sans Black"/>
            </a:endParaRPr>
          </a:p>
        </p:txBody>
      </p:sp>
      <p:sp>
        <p:nvSpPr>
          <p:cNvPr id="442" name="Google Shape;442;p5"/>
          <p:cNvSpPr txBox="1"/>
          <p:nvPr/>
        </p:nvSpPr>
        <p:spPr>
          <a:xfrm>
            <a:off x="9088523" y="4694507"/>
            <a:ext cx="2494400" cy="1229952"/>
          </a:xfrm>
          <a:prstGeom prst="rect">
            <a:avLst/>
          </a:prstGeom>
          <a:noFill/>
          <a:ln>
            <a:noFill/>
          </a:ln>
        </p:spPr>
        <p:txBody>
          <a:bodyPr spcFirstLastPara="1" wrap="square" lIns="0" tIns="0" rIns="0" bIns="0" anchor="t" anchorCtr="0">
            <a:spAutoFit/>
          </a:bodyPr>
          <a:lstStyle/>
          <a:p>
            <a:pPr algn="ctr">
              <a:lnSpc>
                <a:spcPct val="111000"/>
              </a:lnSpc>
              <a:buClr>
                <a:srgbClr val="000000"/>
              </a:buClr>
              <a:buSzPts val="3600"/>
            </a:pPr>
            <a:r>
              <a:rPr lang="en-US" sz="2400" b="1">
                <a:solidFill>
                  <a:srgbClr val="141414"/>
                </a:solidFill>
                <a:latin typeface="Nunito Sans Black"/>
                <a:ea typeface="Nunito Sans Black"/>
                <a:cs typeface="Nunito Sans Black"/>
                <a:sym typeface="Nunito Sans Black"/>
              </a:rPr>
              <a:t>Losses resulting from unnecessary transport</a:t>
            </a:r>
            <a:endParaRPr sz="933">
              <a:solidFill>
                <a:srgbClr val="000000"/>
              </a:solidFill>
              <a:latin typeface="Arial"/>
              <a:ea typeface="Arial"/>
              <a:cs typeface="Arial"/>
              <a:sym typeface="Arial"/>
            </a:endParaRPr>
          </a:p>
        </p:txBody>
      </p:sp>
      <p:sp>
        <p:nvSpPr>
          <p:cNvPr id="443" name="Google Shape;443;p5"/>
          <p:cNvSpPr txBox="1"/>
          <p:nvPr/>
        </p:nvSpPr>
        <p:spPr>
          <a:xfrm>
            <a:off x="3279981" y="5142992"/>
            <a:ext cx="2989800" cy="216791"/>
          </a:xfrm>
          <a:prstGeom prst="rect">
            <a:avLst/>
          </a:prstGeom>
          <a:noFill/>
          <a:ln>
            <a:noFill/>
          </a:ln>
        </p:spPr>
        <p:txBody>
          <a:bodyPr spcFirstLastPara="1" wrap="square" lIns="0" tIns="0" rIns="0" bIns="0" anchor="t" anchorCtr="0">
            <a:spAutoFit/>
          </a:bodyPr>
          <a:lstStyle/>
          <a:p>
            <a:pPr algn="ctr">
              <a:lnSpc>
                <a:spcPct val="151000"/>
              </a:lnSpc>
              <a:buClr>
                <a:srgbClr val="000000"/>
              </a:buClr>
              <a:buSzPts val="2400"/>
            </a:pPr>
            <a:endParaRPr sz="933">
              <a:solidFill>
                <a:srgbClr val="000000"/>
              </a:solidFill>
              <a:latin typeface="Arial"/>
              <a:ea typeface="Arial"/>
              <a:cs typeface="Arial"/>
              <a:sym typeface="Arial"/>
            </a:endParaRPr>
          </a:p>
        </p:txBody>
      </p:sp>
      <p:pic>
        <p:nvPicPr>
          <p:cNvPr id="444" name="Google Shape;444;p5"/>
          <p:cNvPicPr preferRelativeResize="0"/>
          <p:nvPr/>
        </p:nvPicPr>
        <p:blipFill>
          <a:blip r:embed="rId4">
            <a:alphaModFix/>
          </a:blip>
          <a:stretch>
            <a:fillRect/>
          </a:stretch>
        </p:blipFill>
        <p:spPr>
          <a:xfrm>
            <a:off x="3583191" y="235875"/>
            <a:ext cx="2494300" cy="4329279"/>
          </a:xfrm>
          <a:prstGeom prst="rect">
            <a:avLst/>
          </a:prstGeom>
          <a:noFill/>
          <a:ln>
            <a:noFill/>
          </a:ln>
        </p:spPr>
      </p:pic>
      <p:pic>
        <p:nvPicPr>
          <p:cNvPr id="445" name="Google Shape;445;p5"/>
          <p:cNvPicPr preferRelativeResize="0"/>
          <p:nvPr/>
        </p:nvPicPr>
        <p:blipFill>
          <a:blip r:embed="rId5">
            <a:alphaModFix/>
          </a:blip>
          <a:stretch>
            <a:fillRect/>
          </a:stretch>
        </p:blipFill>
        <p:spPr>
          <a:xfrm>
            <a:off x="6380699" y="2205222"/>
            <a:ext cx="2349267" cy="4352629"/>
          </a:xfrm>
          <a:prstGeom prst="rect">
            <a:avLst/>
          </a:prstGeom>
          <a:noFill/>
          <a:ln>
            <a:noFill/>
          </a:ln>
        </p:spPr>
      </p:pic>
      <p:pic>
        <p:nvPicPr>
          <p:cNvPr id="446" name="Google Shape;446;p5"/>
          <p:cNvPicPr preferRelativeResize="0"/>
          <p:nvPr/>
        </p:nvPicPr>
        <p:blipFill>
          <a:blip r:embed="rId6">
            <a:alphaModFix/>
          </a:blip>
          <a:stretch>
            <a:fillRect/>
          </a:stretch>
        </p:blipFill>
        <p:spPr>
          <a:xfrm>
            <a:off x="9144434" y="333167"/>
            <a:ext cx="2494283" cy="4073233"/>
          </a:xfrm>
          <a:prstGeom prst="rect">
            <a:avLst/>
          </a:prstGeom>
          <a:noFill/>
          <a:ln>
            <a:noFill/>
          </a:ln>
        </p:spPr>
      </p:pic>
      <p:pic>
        <p:nvPicPr>
          <p:cNvPr id="2" name="Picture 1">
            <a:extLst>
              <a:ext uri="{FF2B5EF4-FFF2-40B4-BE49-F238E27FC236}">
                <a16:creationId xmlns:a16="http://schemas.microsoft.com/office/drawing/2014/main" id="{4879EC82-3420-F87C-01C0-734D7A6C4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6087" y="6299200"/>
            <a:ext cx="1767127" cy="39426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326dadce0fc_0_992"/>
          <p:cNvSpPr/>
          <p:nvPr/>
        </p:nvSpPr>
        <p:spPr>
          <a:xfrm>
            <a:off x="685800" y="-127000"/>
            <a:ext cx="2348871" cy="134889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pPr>
              <a:buClr>
                <a:srgbClr val="000000"/>
              </a:buClr>
              <a:buSzPts val="1400"/>
            </a:pPr>
            <a:endParaRPr sz="933">
              <a:solidFill>
                <a:srgbClr val="000000"/>
              </a:solidFill>
              <a:latin typeface="Arial"/>
              <a:ea typeface="Arial"/>
              <a:cs typeface="Arial"/>
              <a:sym typeface="Arial"/>
            </a:endParaRPr>
          </a:p>
        </p:txBody>
      </p:sp>
      <p:sp>
        <p:nvSpPr>
          <p:cNvPr id="452" name="Google Shape;452;g326dadce0fc_0_992"/>
          <p:cNvSpPr/>
          <p:nvPr/>
        </p:nvSpPr>
        <p:spPr>
          <a:xfrm>
            <a:off x="685800" y="5624636"/>
            <a:ext cx="2348871" cy="134889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pPr>
              <a:buClr>
                <a:srgbClr val="000000"/>
              </a:buClr>
              <a:buSzPts val="1400"/>
            </a:pPr>
            <a:endParaRPr sz="933">
              <a:solidFill>
                <a:srgbClr val="000000"/>
              </a:solidFill>
              <a:latin typeface="Arial"/>
              <a:ea typeface="Arial"/>
              <a:cs typeface="Arial"/>
              <a:sym typeface="Arial"/>
            </a:endParaRPr>
          </a:p>
        </p:txBody>
      </p:sp>
      <p:sp>
        <p:nvSpPr>
          <p:cNvPr id="454" name="Google Shape;454;g326dadce0fc_0_992"/>
          <p:cNvSpPr/>
          <p:nvPr/>
        </p:nvSpPr>
        <p:spPr>
          <a:xfrm>
            <a:off x="31738" y="1"/>
            <a:ext cx="1828698" cy="176563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3">
              <a:alphaModFix/>
            </a:blip>
            <a:stretch>
              <a:fillRect/>
            </a:stretch>
          </a:blipFill>
          <a:ln>
            <a:noFill/>
          </a:ln>
        </p:spPr>
      </p:sp>
      <p:sp>
        <p:nvSpPr>
          <p:cNvPr id="456" name="Google Shape;456;g326dadce0fc_0_992"/>
          <p:cNvSpPr txBox="1"/>
          <p:nvPr/>
        </p:nvSpPr>
        <p:spPr>
          <a:xfrm>
            <a:off x="6371268" y="811913"/>
            <a:ext cx="2494400" cy="819968"/>
          </a:xfrm>
          <a:prstGeom prst="rect">
            <a:avLst/>
          </a:prstGeom>
          <a:noFill/>
          <a:ln>
            <a:noFill/>
          </a:ln>
        </p:spPr>
        <p:txBody>
          <a:bodyPr spcFirstLastPara="1" wrap="square" lIns="0" tIns="0" rIns="0" bIns="0" anchor="t" anchorCtr="0">
            <a:spAutoFit/>
          </a:bodyPr>
          <a:lstStyle/>
          <a:p>
            <a:pPr algn="ctr">
              <a:lnSpc>
                <a:spcPct val="111000"/>
              </a:lnSpc>
              <a:buClr>
                <a:srgbClr val="000000"/>
              </a:buClr>
              <a:buSzPts val="3600"/>
            </a:pPr>
            <a:r>
              <a:rPr lang="en-US" sz="2400" dirty="0">
                <a:solidFill>
                  <a:srgbClr val="141414"/>
                </a:solidFill>
                <a:latin typeface="Nunito Sans Black"/>
                <a:ea typeface="Nunito Sans Black"/>
                <a:cs typeface="Nunito Sans Black"/>
                <a:sym typeface="Nunito Sans Black"/>
              </a:rPr>
              <a:t>Waiting-related</a:t>
            </a:r>
            <a:endParaRPr sz="2400" dirty="0">
              <a:solidFill>
                <a:srgbClr val="141414"/>
              </a:solidFill>
              <a:latin typeface="Nunito Sans Black"/>
              <a:ea typeface="Nunito Sans Black"/>
              <a:cs typeface="Nunito Sans Black"/>
              <a:sym typeface="Nunito Sans Black"/>
            </a:endParaRPr>
          </a:p>
          <a:p>
            <a:pPr algn="ctr">
              <a:lnSpc>
                <a:spcPct val="111000"/>
              </a:lnSpc>
              <a:buClr>
                <a:srgbClr val="000000"/>
              </a:buClr>
              <a:buSzPts val="3600"/>
            </a:pPr>
            <a:r>
              <a:rPr lang="en-US" sz="2400" dirty="0">
                <a:solidFill>
                  <a:srgbClr val="141414"/>
                </a:solidFill>
                <a:latin typeface="Nunito Sans Black"/>
                <a:ea typeface="Nunito Sans Black"/>
                <a:cs typeface="Nunito Sans Black"/>
                <a:sym typeface="Nunito Sans Black"/>
              </a:rPr>
              <a:t>loss</a:t>
            </a:r>
            <a:endParaRPr sz="2400" dirty="0">
              <a:solidFill>
                <a:srgbClr val="141414"/>
              </a:solidFill>
              <a:latin typeface="Nunito Sans Black"/>
              <a:ea typeface="Nunito Sans Black"/>
              <a:cs typeface="Nunito Sans Black"/>
              <a:sym typeface="Nunito Sans Black"/>
            </a:endParaRPr>
          </a:p>
        </p:txBody>
      </p:sp>
      <p:sp>
        <p:nvSpPr>
          <p:cNvPr id="457" name="Google Shape;457;g326dadce0fc_0_992"/>
          <p:cNvSpPr txBox="1"/>
          <p:nvPr/>
        </p:nvSpPr>
        <p:spPr>
          <a:xfrm>
            <a:off x="9230533" y="4516640"/>
            <a:ext cx="2494400" cy="1107996"/>
          </a:xfrm>
          <a:prstGeom prst="rect">
            <a:avLst/>
          </a:prstGeom>
          <a:noFill/>
          <a:ln>
            <a:noFill/>
          </a:ln>
        </p:spPr>
        <p:txBody>
          <a:bodyPr spcFirstLastPara="1" wrap="square" lIns="0" tIns="0" rIns="0" bIns="0" anchor="t" anchorCtr="0">
            <a:spAutoFit/>
          </a:bodyPr>
          <a:lstStyle/>
          <a:p>
            <a:pPr algn="ctr"/>
            <a:r>
              <a:rPr lang="en-GB" sz="2400" b="1" dirty="0">
                <a:latin typeface="Nunito Sans Black" pitchFamily="2" charset="0"/>
              </a:rPr>
              <a:t>Losses</a:t>
            </a:r>
            <a:r>
              <a:rPr lang="en-GB" sz="2400" dirty="0">
                <a:latin typeface="Nunito Sans Black" pitchFamily="2" charset="0"/>
              </a:rPr>
              <a:t> </a:t>
            </a:r>
            <a:r>
              <a:rPr lang="en-GB" sz="2400" b="1" dirty="0">
                <a:latin typeface="Nunito Sans Black" pitchFamily="2" charset="0"/>
              </a:rPr>
              <a:t>resulting</a:t>
            </a:r>
            <a:r>
              <a:rPr lang="en-GB" sz="2400" dirty="0">
                <a:latin typeface="Nunito Sans Black" pitchFamily="2" charset="0"/>
              </a:rPr>
              <a:t> </a:t>
            </a:r>
            <a:r>
              <a:rPr lang="en-GB" sz="2400" b="1" dirty="0">
                <a:latin typeface="Nunito Sans Black" pitchFamily="2" charset="0"/>
              </a:rPr>
              <a:t>from</a:t>
            </a:r>
            <a:r>
              <a:rPr lang="en-GB" sz="2400" dirty="0">
                <a:latin typeface="Nunito Sans Black" pitchFamily="2" charset="0"/>
              </a:rPr>
              <a:t> </a:t>
            </a:r>
            <a:r>
              <a:rPr lang="en-GB" sz="2400" b="1" dirty="0">
                <a:latin typeface="Nunito Sans Black" pitchFamily="2" charset="0"/>
              </a:rPr>
              <a:t>errors and</a:t>
            </a:r>
            <a:r>
              <a:rPr lang="en-GB" sz="2400" dirty="0">
                <a:latin typeface="Nunito Sans Black" pitchFamily="2" charset="0"/>
              </a:rPr>
              <a:t> </a:t>
            </a:r>
            <a:r>
              <a:rPr lang="en-GB" sz="2400" b="1" dirty="0">
                <a:latin typeface="Nunito Sans Black" pitchFamily="2" charset="0"/>
              </a:rPr>
              <a:t>defects</a:t>
            </a:r>
            <a:endParaRPr lang="en-GB" sz="2400" dirty="0">
              <a:latin typeface="Nunito Sans Black" pitchFamily="2" charset="0"/>
            </a:endParaRPr>
          </a:p>
        </p:txBody>
      </p:sp>
      <p:sp>
        <p:nvSpPr>
          <p:cNvPr id="458" name="Google Shape;458;g326dadce0fc_0_992"/>
          <p:cNvSpPr txBox="1"/>
          <p:nvPr/>
        </p:nvSpPr>
        <p:spPr>
          <a:xfrm>
            <a:off x="3279981" y="5142992"/>
            <a:ext cx="2989800" cy="216791"/>
          </a:xfrm>
          <a:prstGeom prst="rect">
            <a:avLst/>
          </a:prstGeom>
          <a:noFill/>
          <a:ln>
            <a:noFill/>
          </a:ln>
        </p:spPr>
        <p:txBody>
          <a:bodyPr spcFirstLastPara="1" wrap="square" lIns="0" tIns="0" rIns="0" bIns="0" anchor="t" anchorCtr="0">
            <a:spAutoFit/>
          </a:bodyPr>
          <a:lstStyle/>
          <a:p>
            <a:pPr algn="ctr">
              <a:lnSpc>
                <a:spcPct val="151000"/>
              </a:lnSpc>
              <a:buClr>
                <a:srgbClr val="000000"/>
              </a:buClr>
              <a:buSzPts val="2400"/>
            </a:pPr>
            <a:endParaRPr sz="933">
              <a:solidFill>
                <a:srgbClr val="000000"/>
              </a:solidFill>
              <a:latin typeface="Arial"/>
              <a:ea typeface="Arial"/>
              <a:cs typeface="Arial"/>
              <a:sym typeface="Arial"/>
            </a:endParaRPr>
          </a:p>
        </p:txBody>
      </p:sp>
      <p:pic>
        <p:nvPicPr>
          <p:cNvPr id="459" name="Google Shape;459;g326dadce0fc_0_992"/>
          <p:cNvPicPr preferRelativeResize="0"/>
          <p:nvPr/>
        </p:nvPicPr>
        <p:blipFill>
          <a:blip r:embed="rId4">
            <a:alphaModFix/>
          </a:blip>
          <a:stretch>
            <a:fillRect/>
          </a:stretch>
        </p:blipFill>
        <p:spPr>
          <a:xfrm>
            <a:off x="3729600" y="157333"/>
            <a:ext cx="2349267" cy="4160476"/>
          </a:xfrm>
          <a:prstGeom prst="rect">
            <a:avLst/>
          </a:prstGeom>
          <a:noFill/>
          <a:ln>
            <a:noFill/>
          </a:ln>
        </p:spPr>
      </p:pic>
      <p:sp>
        <p:nvSpPr>
          <p:cNvPr id="460" name="Google Shape;460;g326dadce0fc_0_992"/>
          <p:cNvSpPr txBox="1"/>
          <p:nvPr/>
        </p:nvSpPr>
        <p:spPr>
          <a:xfrm>
            <a:off x="3657040" y="4694508"/>
            <a:ext cx="2494400" cy="1477328"/>
          </a:xfrm>
          <a:prstGeom prst="rect">
            <a:avLst/>
          </a:prstGeom>
          <a:noFill/>
          <a:ln>
            <a:noFill/>
          </a:ln>
        </p:spPr>
        <p:txBody>
          <a:bodyPr spcFirstLastPara="1" wrap="square" lIns="0" tIns="0" rIns="0" bIns="0" anchor="t" anchorCtr="0">
            <a:spAutoFit/>
          </a:bodyPr>
          <a:lstStyle/>
          <a:p>
            <a:pPr algn="ctr"/>
            <a:r>
              <a:rPr lang="en-GB" sz="2400" b="1" dirty="0">
                <a:latin typeface="Nunito Sans Black" pitchFamily="2" charset="0"/>
              </a:rPr>
              <a:t>Loss resulting from unnecessary movement</a:t>
            </a:r>
          </a:p>
        </p:txBody>
      </p:sp>
      <p:pic>
        <p:nvPicPr>
          <p:cNvPr id="461" name="Google Shape;461;g326dadce0fc_0_992"/>
          <p:cNvPicPr preferRelativeResize="0"/>
          <p:nvPr/>
        </p:nvPicPr>
        <p:blipFill>
          <a:blip r:embed="rId5">
            <a:alphaModFix/>
          </a:blip>
          <a:stretch>
            <a:fillRect/>
          </a:stretch>
        </p:blipFill>
        <p:spPr>
          <a:xfrm>
            <a:off x="6371385" y="1719201"/>
            <a:ext cx="2494283" cy="4247511"/>
          </a:xfrm>
          <a:prstGeom prst="rect">
            <a:avLst/>
          </a:prstGeom>
          <a:noFill/>
          <a:ln>
            <a:noFill/>
          </a:ln>
        </p:spPr>
      </p:pic>
      <p:pic>
        <p:nvPicPr>
          <p:cNvPr id="462" name="Google Shape;462;g326dadce0fc_0_992"/>
          <p:cNvPicPr preferRelativeResize="0"/>
          <p:nvPr/>
        </p:nvPicPr>
        <p:blipFill>
          <a:blip r:embed="rId6">
            <a:alphaModFix/>
          </a:blip>
          <a:stretch>
            <a:fillRect/>
          </a:stretch>
        </p:blipFill>
        <p:spPr>
          <a:xfrm>
            <a:off x="9303300" y="304784"/>
            <a:ext cx="2348867" cy="4101619"/>
          </a:xfrm>
          <a:prstGeom prst="rect">
            <a:avLst/>
          </a:prstGeom>
          <a:noFill/>
          <a:ln>
            <a:noFill/>
          </a:ln>
        </p:spPr>
      </p:pic>
      <p:pic>
        <p:nvPicPr>
          <p:cNvPr id="2" name="Picture 1">
            <a:extLst>
              <a:ext uri="{FF2B5EF4-FFF2-40B4-BE49-F238E27FC236}">
                <a16:creationId xmlns:a16="http://schemas.microsoft.com/office/drawing/2014/main" id="{4DB506B6-F379-3047-86A9-FB8EF5DFD8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59089" y="6259739"/>
            <a:ext cx="1767127" cy="394268"/>
          </a:xfrm>
          <a:prstGeom prst="rect">
            <a:avLst/>
          </a:prstGeom>
        </p:spPr>
      </p:pic>
      <p:sp>
        <p:nvSpPr>
          <p:cNvPr id="3" name="Google Shape;439;p5">
            <a:extLst>
              <a:ext uri="{FF2B5EF4-FFF2-40B4-BE49-F238E27FC236}">
                <a16:creationId xmlns:a16="http://schemas.microsoft.com/office/drawing/2014/main" id="{24607627-F881-BB81-2713-CF392B9EF7D9}"/>
              </a:ext>
            </a:extLst>
          </p:cNvPr>
          <p:cNvSpPr txBox="1"/>
          <p:nvPr/>
        </p:nvSpPr>
        <p:spPr>
          <a:xfrm>
            <a:off x="437983" y="2536700"/>
            <a:ext cx="2989800" cy="1754326"/>
          </a:xfrm>
          <a:prstGeom prst="rect">
            <a:avLst/>
          </a:prstGeom>
          <a:noFill/>
          <a:ln>
            <a:noFill/>
          </a:ln>
        </p:spPr>
        <p:txBody>
          <a:bodyPr spcFirstLastPara="1" wrap="square" lIns="0" tIns="0" rIns="0" bIns="0" anchor="t" anchorCtr="0">
            <a:spAutoFit/>
          </a:bodyPr>
          <a:lstStyle/>
          <a:p>
            <a:pPr>
              <a:lnSpc>
                <a:spcPct val="95000"/>
              </a:lnSpc>
              <a:buClr>
                <a:srgbClr val="000000"/>
              </a:buClr>
              <a:buSzPts val="8000"/>
            </a:pPr>
            <a:r>
              <a:rPr lang="en-US" sz="4000" b="1" dirty="0">
                <a:solidFill>
                  <a:srgbClr val="141414"/>
                </a:solidFill>
                <a:latin typeface="Nunito Sans Black"/>
                <a:ea typeface="Nunito Sans Black"/>
                <a:cs typeface="Nunito Sans Black"/>
                <a:sym typeface="Nunito Sans Black"/>
              </a:rPr>
              <a:t>The 7+1</a:t>
            </a:r>
            <a:endParaRPr sz="4000" b="1" dirty="0">
              <a:solidFill>
                <a:srgbClr val="141414"/>
              </a:solidFill>
              <a:latin typeface="Nunito Sans Black"/>
              <a:ea typeface="Nunito Sans Black"/>
              <a:cs typeface="Nunito Sans Black"/>
              <a:sym typeface="Nunito Sans Black"/>
            </a:endParaRPr>
          </a:p>
          <a:p>
            <a:pPr>
              <a:lnSpc>
                <a:spcPct val="95000"/>
              </a:lnSpc>
              <a:buClr>
                <a:srgbClr val="000000"/>
              </a:buClr>
              <a:buSzPts val="8000"/>
            </a:pPr>
            <a:r>
              <a:rPr lang="en-US" sz="4000" b="1" dirty="0">
                <a:solidFill>
                  <a:srgbClr val="141414"/>
                </a:solidFill>
                <a:latin typeface="Nunito Sans Black"/>
                <a:ea typeface="Nunito Sans Black"/>
                <a:cs typeface="Nunito Sans Black"/>
                <a:sym typeface="Nunito Sans Black"/>
              </a:rPr>
              <a:t>logistics</a:t>
            </a:r>
            <a:endParaRPr sz="4000" b="1" dirty="0">
              <a:solidFill>
                <a:srgbClr val="141414"/>
              </a:solidFill>
              <a:latin typeface="Nunito Sans Black"/>
              <a:ea typeface="Nunito Sans Black"/>
              <a:cs typeface="Nunito Sans Black"/>
              <a:sym typeface="Nunito Sans Black"/>
            </a:endParaRPr>
          </a:p>
          <a:p>
            <a:pPr>
              <a:lnSpc>
                <a:spcPct val="95000"/>
              </a:lnSpc>
              <a:buClr>
                <a:srgbClr val="000000"/>
              </a:buClr>
              <a:buSzPts val="8000"/>
            </a:pPr>
            <a:r>
              <a:rPr lang="en-US" sz="4000" b="1" dirty="0">
                <a:solidFill>
                  <a:srgbClr val="141414"/>
                </a:solidFill>
                <a:latin typeface="Nunito Sans Black"/>
                <a:ea typeface="Nunito Sans Black"/>
                <a:cs typeface="Nunito Sans Black"/>
                <a:sym typeface="Nunito Sans Black"/>
              </a:rPr>
              <a:t>loss</a:t>
            </a:r>
            <a:endParaRPr sz="4000" b="1" dirty="0">
              <a:solidFill>
                <a:srgbClr val="141414"/>
              </a:solidFill>
              <a:latin typeface="Nunito Sans Black"/>
              <a:ea typeface="Nunito Sans Black"/>
              <a:cs typeface="Nunito Sans Black"/>
              <a:sym typeface="Nunito Sans Black"/>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g326dadce0fc_0_1011"/>
          <p:cNvSpPr/>
          <p:nvPr/>
        </p:nvSpPr>
        <p:spPr>
          <a:xfrm>
            <a:off x="685800" y="-127000"/>
            <a:ext cx="2348871" cy="134889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pPr>
              <a:buClr>
                <a:srgbClr val="000000"/>
              </a:buClr>
              <a:buSzPts val="1400"/>
            </a:pPr>
            <a:endParaRPr sz="933">
              <a:solidFill>
                <a:srgbClr val="000000"/>
              </a:solidFill>
              <a:latin typeface="Arial"/>
              <a:ea typeface="Arial"/>
              <a:cs typeface="Arial"/>
              <a:sym typeface="Arial"/>
            </a:endParaRPr>
          </a:p>
        </p:txBody>
      </p:sp>
      <p:sp>
        <p:nvSpPr>
          <p:cNvPr id="468" name="Google Shape;468;g326dadce0fc_0_1011"/>
          <p:cNvSpPr/>
          <p:nvPr/>
        </p:nvSpPr>
        <p:spPr>
          <a:xfrm>
            <a:off x="685800" y="5624636"/>
            <a:ext cx="2348871" cy="134889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pPr>
              <a:buClr>
                <a:srgbClr val="000000"/>
              </a:buClr>
              <a:buSzPts val="1400"/>
            </a:pPr>
            <a:endParaRPr sz="933">
              <a:solidFill>
                <a:srgbClr val="000000"/>
              </a:solidFill>
              <a:latin typeface="Arial"/>
              <a:ea typeface="Arial"/>
              <a:cs typeface="Arial"/>
              <a:sym typeface="Arial"/>
            </a:endParaRPr>
          </a:p>
        </p:txBody>
      </p:sp>
      <p:sp>
        <p:nvSpPr>
          <p:cNvPr id="470" name="Google Shape;470;g326dadce0fc_0_1011"/>
          <p:cNvSpPr/>
          <p:nvPr/>
        </p:nvSpPr>
        <p:spPr>
          <a:xfrm>
            <a:off x="31738" y="1"/>
            <a:ext cx="1828698" cy="176563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3">
              <a:alphaModFix/>
            </a:blip>
            <a:stretch>
              <a:fillRect/>
            </a:stretch>
          </a:blipFill>
          <a:ln>
            <a:noFill/>
          </a:ln>
        </p:spPr>
      </p:sp>
      <p:sp>
        <p:nvSpPr>
          <p:cNvPr id="472" name="Google Shape;472;g326dadce0fc_0_1011"/>
          <p:cNvSpPr txBox="1"/>
          <p:nvPr/>
        </p:nvSpPr>
        <p:spPr>
          <a:xfrm>
            <a:off x="7524673" y="748825"/>
            <a:ext cx="3083200" cy="819968"/>
          </a:xfrm>
          <a:prstGeom prst="rect">
            <a:avLst/>
          </a:prstGeom>
          <a:noFill/>
          <a:ln>
            <a:noFill/>
          </a:ln>
        </p:spPr>
        <p:txBody>
          <a:bodyPr spcFirstLastPara="1" wrap="square" lIns="0" tIns="0" rIns="0" bIns="0" anchor="t" anchorCtr="0">
            <a:spAutoFit/>
          </a:bodyPr>
          <a:lstStyle/>
          <a:p>
            <a:pPr algn="ctr">
              <a:lnSpc>
                <a:spcPct val="111000"/>
              </a:lnSpc>
              <a:buClr>
                <a:srgbClr val="000000"/>
              </a:buClr>
              <a:buSzPts val="3600"/>
            </a:pPr>
            <a:r>
              <a:rPr lang="en-US" sz="2400" dirty="0">
                <a:solidFill>
                  <a:srgbClr val="141414"/>
                </a:solidFill>
                <a:latin typeface="Nunito Sans Black"/>
                <a:ea typeface="Nunito Sans Black"/>
                <a:cs typeface="Nunito Sans Black"/>
                <a:sym typeface="Nunito Sans Black"/>
              </a:rPr>
              <a:t>Neglected talent and ideas</a:t>
            </a:r>
            <a:endParaRPr sz="2400" dirty="0">
              <a:solidFill>
                <a:srgbClr val="141414"/>
              </a:solidFill>
              <a:latin typeface="Nunito Sans Black"/>
              <a:ea typeface="Nunito Sans Black"/>
              <a:cs typeface="Nunito Sans Black"/>
              <a:sym typeface="Nunito Sans Black"/>
            </a:endParaRPr>
          </a:p>
        </p:txBody>
      </p:sp>
      <p:sp>
        <p:nvSpPr>
          <p:cNvPr id="473" name="Google Shape;473;g326dadce0fc_0_1011"/>
          <p:cNvSpPr txBox="1"/>
          <p:nvPr/>
        </p:nvSpPr>
        <p:spPr>
          <a:xfrm>
            <a:off x="3279981" y="5142992"/>
            <a:ext cx="2989800" cy="216791"/>
          </a:xfrm>
          <a:prstGeom prst="rect">
            <a:avLst/>
          </a:prstGeom>
          <a:noFill/>
          <a:ln>
            <a:noFill/>
          </a:ln>
        </p:spPr>
        <p:txBody>
          <a:bodyPr spcFirstLastPara="1" wrap="square" lIns="0" tIns="0" rIns="0" bIns="0" anchor="t" anchorCtr="0">
            <a:spAutoFit/>
          </a:bodyPr>
          <a:lstStyle/>
          <a:p>
            <a:pPr algn="ctr">
              <a:lnSpc>
                <a:spcPct val="151000"/>
              </a:lnSpc>
              <a:buClr>
                <a:srgbClr val="000000"/>
              </a:buClr>
              <a:buSzPts val="2400"/>
            </a:pPr>
            <a:endParaRPr sz="933">
              <a:solidFill>
                <a:srgbClr val="000000"/>
              </a:solidFill>
              <a:latin typeface="Arial"/>
              <a:ea typeface="Arial"/>
              <a:cs typeface="Arial"/>
              <a:sym typeface="Arial"/>
            </a:endParaRPr>
          </a:p>
        </p:txBody>
      </p:sp>
      <p:sp>
        <p:nvSpPr>
          <p:cNvPr id="474" name="Google Shape;474;g326dadce0fc_0_1011"/>
          <p:cNvSpPr txBox="1"/>
          <p:nvPr/>
        </p:nvSpPr>
        <p:spPr>
          <a:xfrm>
            <a:off x="3424933" y="4961967"/>
            <a:ext cx="2723600" cy="819968"/>
          </a:xfrm>
          <a:prstGeom prst="rect">
            <a:avLst/>
          </a:prstGeom>
          <a:noFill/>
          <a:ln>
            <a:noFill/>
          </a:ln>
        </p:spPr>
        <p:txBody>
          <a:bodyPr spcFirstLastPara="1" wrap="square" lIns="0" tIns="0" rIns="0" bIns="0" anchor="t" anchorCtr="0">
            <a:spAutoFit/>
          </a:bodyPr>
          <a:lstStyle/>
          <a:p>
            <a:pPr algn="ctr">
              <a:lnSpc>
                <a:spcPct val="111000"/>
              </a:lnSpc>
              <a:buClr>
                <a:srgbClr val="000000"/>
              </a:buClr>
              <a:buSzPts val="3600"/>
            </a:pPr>
            <a:r>
              <a:rPr lang="en-US" sz="2400" dirty="0">
                <a:solidFill>
                  <a:srgbClr val="141414"/>
                </a:solidFill>
                <a:latin typeface="Nunito Sans Black"/>
                <a:ea typeface="Nunito Sans Black"/>
                <a:cs typeface="Nunito Sans Black"/>
                <a:sym typeface="Nunito Sans Black"/>
              </a:rPr>
              <a:t>Loss</a:t>
            </a:r>
            <a:r>
              <a:rPr lang="hu-HU" sz="2400" dirty="0">
                <a:solidFill>
                  <a:srgbClr val="141414"/>
                </a:solidFill>
                <a:latin typeface="Nunito Sans Black"/>
                <a:ea typeface="Nunito Sans Black"/>
                <a:cs typeface="Nunito Sans Black"/>
                <a:sym typeface="Nunito Sans Black"/>
              </a:rPr>
              <a:t> caused by overproducing </a:t>
            </a:r>
            <a:endParaRPr sz="933" dirty="0">
              <a:solidFill>
                <a:srgbClr val="000000"/>
              </a:solidFill>
              <a:latin typeface="Arial"/>
              <a:ea typeface="Arial"/>
              <a:cs typeface="Arial"/>
              <a:sym typeface="Arial"/>
            </a:endParaRPr>
          </a:p>
        </p:txBody>
      </p:sp>
      <p:pic>
        <p:nvPicPr>
          <p:cNvPr id="475" name="Google Shape;475;g326dadce0fc_0_1011"/>
          <p:cNvPicPr preferRelativeResize="0"/>
          <p:nvPr/>
        </p:nvPicPr>
        <p:blipFill>
          <a:blip r:embed="rId4">
            <a:alphaModFix/>
          </a:blip>
          <a:stretch>
            <a:fillRect/>
          </a:stretch>
        </p:blipFill>
        <p:spPr>
          <a:xfrm>
            <a:off x="3912168" y="123883"/>
            <a:ext cx="2164533" cy="4405651"/>
          </a:xfrm>
          <a:prstGeom prst="rect">
            <a:avLst/>
          </a:prstGeom>
          <a:noFill/>
          <a:ln>
            <a:noFill/>
          </a:ln>
        </p:spPr>
      </p:pic>
      <p:pic>
        <p:nvPicPr>
          <p:cNvPr id="476" name="Google Shape;476;g326dadce0fc_0_1011"/>
          <p:cNvPicPr preferRelativeResize="0"/>
          <p:nvPr/>
        </p:nvPicPr>
        <p:blipFill>
          <a:blip r:embed="rId5">
            <a:alphaModFix/>
          </a:blip>
          <a:stretch>
            <a:fillRect/>
          </a:stretch>
        </p:blipFill>
        <p:spPr>
          <a:xfrm>
            <a:off x="7352100" y="1579217"/>
            <a:ext cx="3428346" cy="4162150"/>
          </a:xfrm>
          <a:prstGeom prst="rect">
            <a:avLst/>
          </a:prstGeom>
          <a:noFill/>
          <a:ln>
            <a:noFill/>
          </a:ln>
        </p:spPr>
      </p:pic>
      <p:pic>
        <p:nvPicPr>
          <p:cNvPr id="3" name="Picture 2">
            <a:extLst>
              <a:ext uri="{FF2B5EF4-FFF2-40B4-BE49-F238E27FC236}">
                <a16:creationId xmlns:a16="http://schemas.microsoft.com/office/drawing/2014/main" id="{3F4D1DE2-9444-F858-33BD-300D60F4D2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9089" y="6259739"/>
            <a:ext cx="1767127" cy="394268"/>
          </a:xfrm>
          <a:prstGeom prst="rect">
            <a:avLst/>
          </a:prstGeom>
        </p:spPr>
      </p:pic>
      <p:sp>
        <p:nvSpPr>
          <p:cNvPr id="4" name="Google Shape;439;p5">
            <a:extLst>
              <a:ext uri="{FF2B5EF4-FFF2-40B4-BE49-F238E27FC236}">
                <a16:creationId xmlns:a16="http://schemas.microsoft.com/office/drawing/2014/main" id="{73C2FAF6-827D-B3E8-1BA4-FD72E139F051}"/>
              </a:ext>
            </a:extLst>
          </p:cNvPr>
          <p:cNvSpPr txBox="1"/>
          <p:nvPr/>
        </p:nvSpPr>
        <p:spPr>
          <a:xfrm>
            <a:off x="437983" y="2536700"/>
            <a:ext cx="2989800" cy="1754326"/>
          </a:xfrm>
          <a:prstGeom prst="rect">
            <a:avLst/>
          </a:prstGeom>
          <a:noFill/>
          <a:ln>
            <a:noFill/>
          </a:ln>
        </p:spPr>
        <p:txBody>
          <a:bodyPr spcFirstLastPara="1" wrap="square" lIns="0" tIns="0" rIns="0" bIns="0" anchor="t" anchorCtr="0">
            <a:spAutoFit/>
          </a:bodyPr>
          <a:lstStyle/>
          <a:p>
            <a:pPr>
              <a:lnSpc>
                <a:spcPct val="95000"/>
              </a:lnSpc>
              <a:buClr>
                <a:srgbClr val="000000"/>
              </a:buClr>
              <a:buSzPts val="8000"/>
            </a:pPr>
            <a:r>
              <a:rPr lang="en-US" sz="4000" b="1" dirty="0">
                <a:solidFill>
                  <a:srgbClr val="141414"/>
                </a:solidFill>
                <a:latin typeface="Nunito Sans Black"/>
                <a:ea typeface="Nunito Sans Black"/>
                <a:cs typeface="Nunito Sans Black"/>
                <a:sym typeface="Nunito Sans Black"/>
              </a:rPr>
              <a:t>The 7+1</a:t>
            </a:r>
            <a:endParaRPr sz="4000" b="1" dirty="0">
              <a:solidFill>
                <a:srgbClr val="141414"/>
              </a:solidFill>
              <a:latin typeface="Nunito Sans Black"/>
              <a:ea typeface="Nunito Sans Black"/>
              <a:cs typeface="Nunito Sans Black"/>
              <a:sym typeface="Nunito Sans Black"/>
            </a:endParaRPr>
          </a:p>
          <a:p>
            <a:pPr>
              <a:lnSpc>
                <a:spcPct val="95000"/>
              </a:lnSpc>
              <a:buClr>
                <a:srgbClr val="000000"/>
              </a:buClr>
              <a:buSzPts val="8000"/>
            </a:pPr>
            <a:r>
              <a:rPr lang="en-US" sz="4000" b="1" dirty="0">
                <a:solidFill>
                  <a:srgbClr val="141414"/>
                </a:solidFill>
                <a:latin typeface="Nunito Sans Black"/>
                <a:ea typeface="Nunito Sans Black"/>
                <a:cs typeface="Nunito Sans Black"/>
                <a:sym typeface="Nunito Sans Black"/>
              </a:rPr>
              <a:t>logistics</a:t>
            </a:r>
            <a:endParaRPr sz="4000" b="1" dirty="0">
              <a:solidFill>
                <a:srgbClr val="141414"/>
              </a:solidFill>
              <a:latin typeface="Nunito Sans Black"/>
              <a:ea typeface="Nunito Sans Black"/>
              <a:cs typeface="Nunito Sans Black"/>
              <a:sym typeface="Nunito Sans Black"/>
            </a:endParaRPr>
          </a:p>
          <a:p>
            <a:pPr>
              <a:lnSpc>
                <a:spcPct val="95000"/>
              </a:lnSpc>
              <a:buClr>
                <a:srgbClr val="000000"/>
              </a:buClr>
              <a:buSzPts val="8000"/>
            </a:pPr>
            <a:r>
              <a:rPr lang="en-US" sz="4000" b="1" dirty="0">
                <a:solidFill>
                  <a:srgbClr val="141414"/>
                </a:solidFill>
                <a:latin typeface="Nunito Sans Black"/>
                <a:ea typeface="Nunito Sans Black"/>
                <a:cs typeface="Nunito Sans Black"/>
                <a:sym typeface="Nunito Sans Black"/>
              </a:rPr>
              <a:t>loss</a:t>
            </a:r>
            <a:endParaRPr sz="4000" b="1" dirty="0">
              <a:solidFill>
                <a:srgbClr val="141414"/>
              </a:solidFill>
              <a:latin typeface="Nunito Sans Black"/>
              <a:ea typeface="Nunito Sans Black"/>
              <a:cs typeface="Nunito Sans Black"/>
              <a:sym typeface="Nunito Sans Black"/>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326dadce0fc_0_1028"/>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3139" b="-5449"/>
            </a:stretch>
          </a:blipFill>
          <a:ln>
            <a:noFill/>
          </a:ln>
        </p:spPr>
      </p:sp>
      <p:sp>
        <p:nvSpPr>
          <p:cNvPr id="482" name="Google Shape;482;g326dadce0fc_0_1028"/>
          <p:cNvSpPr/>
          <p:nvPr/>
        </p:nvSpPr>
        <p:spPr>
          <a:xfrm>
            <a:off x="0" y="2619734"/>
            <a:ext cx="12192000" cy="4239511"/>
          </a:xfrm>
          <a:custGeom>
            <a:avLst/>
            <a:gdLst/>
            <a:ahLst/>
            <a:cxnLst/>
            <a:rect l="l" t="t" r="r" b="b"/>
            <a:pathLst>
              <a:path w="18288000" h="5423682" extrusionOk="0">
                <a:moveTo>
                  <a:pt x="0" y="0"/>
                </a:moveTo>
                <a:lnTo>
                  <a:pt x="18288000" y="0"/>
                </a:lnTo>
                <a:lnTo>
                  <a:pt x="18288000" y="5423682"/>
                </a:lnTo>
                <a:lnTo>
                  <a:pt x="0" y="5423682"/>
                </a:lnTo>
                <a:lnTo>
                  <a:pt x="0" y="0"/>
                </a:lnTo>
                <a:close/>
              </a:path>
            </a:pathLst>
          </a:custGeom>
          <a:blipFill rotWithShape="1">
            <a:blip r:embed="rId4">
              <a:alphaModFix amt="75000"/>
            </a:blip>
            <a:stretch>
              <a:fillRect t="-114313" b="-10597"/>
            </a:stretch>
          </a:blipFill>
          <a:ln>
            <a:noFill/>
          </a:ln>
        </p:spPr>
      </p:sp>
      <p:sp>
        <p:nvSpPr>
          <p:cNvPr id="483" name="Google Shape;483;g326dadce0fc_0_1028"/>
          <p:cNvSpPr/>
          <p:nvPr/>
        </p:nvSpPr>
        <p:spPr>
          <a:xfrm>
            <a:off x="2479565" y="-274768"/>
            <a:ext cx="2637463" cy="960035"/>
          </a:xfrm>
          <a:custGeom>
            <a:avLst/>
            <a:gdLst/>
            <a:ahLst/>
            <a:cxnLst/>
            <a:rect l="l" t="t" r="r" b="b"/>
            <a:pathLst>
              <a:path w="1980573" h="720927" extrusionOk="0">
                <a:moveTo>
                  <a:pt x="1856113" y="720927"/>
                </a:moveTo>
                <a:lnTo>
                  <a:pt x="124460" y="720927"/>
                </a:lnTo>
                <a:cubicBezTo>
                  <a:pt x="55880" y="720927"/>
                  <a:pt x="0" y="665047"/>
                  <a:pt x="0" y="596467"/>
                </a:cubicBezTo>
                <a:lnTo>
                  <a:pt x="0" y="124460"/>
                </a:lnTo>
                <a:cubicBezTo>
                  <a:pt x="0" y="55880"/>
                  <a:pt x="55880" y="0"/>
                  <a:pt x="124460" y="0"/>
                </a:cubicBezTo>
                <a:lnTo>
                  <a:pt x="1856113" y="0"/>
                </a:lnTo>
                <a:cubicBezTo>
                  <a:pt x="1924693" y="0"/>
                  <a:pt x="1980573" y="55880"/>
                  <a:pt x="1980573" y="124460"/>
                </a:cubicBezTo>
                <a:lnTo>
                  <a:pt x="1980573" y="596467"/>
                </a:lnTo>
                <a:cubicBezTo>
                  <a:pt x="1980573" y="665047"/>
                  <a:pt x="1924693" y="720927"/>
                  <a:pt x="1856113" y="720927"/>
                </a:cubicBezTo>
                <a:close/>
              </a:path>
            </a:pathLst>
          </a:custGeom>
          <a:solidFill>
            <a:srgbClr val="C1AC30"/>
          </a:solidFill>
          <a:ln>
            <a:noFill/>
          </a:ln>
        </p:spPr>
        <p:txBody>
          <a:bodyPr spcFirstLastPara="1" wrap="square" lIns="60950" tIns="60950" rIns="60950" bIns="60950" anchor="ctr" anchorCtr="0">
            <a:noAutofit/>
          </a:bodyPr>
          <a:lstStyle/>
          <a:p>
            <a:pPr>
              <a:buClr>
                <a:srgbClr val="000000"/>
              </a:buClr>
              <a:buSzPts val="1400"/>
            </a:pPr>
            <a:endParaRPr sz="933">
              <a:solidFill>
                <a:srgbClr val="000000"/>
              </a:solidFill>
              <a:latin typeface="Arial"/>
              <a:ea typeface="Arial"/>
              <a:cs typeface="Arial"/>
              <a:sym typeface="Arial"/>
            </a:endParaRPr>
          </a:p>
        </p:txBody>
      </p:sp>
      <p:sp>
        <p:nvSpPr>
          <p:cNvPr id="485" name="Google Shape;485;g326dadce0fc_0_1028"/>
          <p:cNvSpPr/>
          <p:nvPr/>
        </p:nvSpPr>
        <p:spPr>
          <a:xfrm>
            <a:off x="9786417" y="4418961"/>
            <a:ext cx="2769827" cy="2674316"/>
          </a:xfrm>
          <a:custGeom>
            <a:avLst/>
            <a:gdLst/>
            <a:ahLst/>
            <a:cxnLst/>
            <a:rect l="l" t="t" r="r" b="b"/>
            <a:pathLst>
              <a:path w="4154741" h="4011474" extrusionOk="0">
                <a:moveTo>
                  <a:pt x="0" y="0"/>
                </a:moveTo>
                <a:lnTo>
                  <a:pt x="4154742" y="0"/>
                </a:lnTo>
                <a:lnTo>
                  <a:pt x="4154742" y="4011475"/>
                </a:lnTo>
                <a:lnTo>
                  <a:pt x="0" y="4011475"/>
                </a:lnTo>
                <a:lnTo>
                  <a:pt x="0" y="0"/>
                </a:lnTo>
                <a:close/>
              </a:path>
            </a:pathLst>
          </a:custGeom>
          <a:blipFill rotWithShape="1">
            <a:blip r:embed="rId5">
              <a:alphaModFix/>
            </a:blip>
            <a:stretch>
              <a:fillRect/>
            </a:stretch>
          </a:blipFill>
          <a:ln>
            <a:noFill/>
          </a:ln>
        </p:spPr>
      </p:sp>
      <p:sp>
        <p:nvSpPr>
          <p:cNvPr id="486" name="Google Shape;486;g326dadce0fc_0_1028"/>
          <p:cNvSpPr txBox="1"/>
          <p:nvPr/>
        </p:nvSpPr>
        <p:spPr>
          <a:xfrm>
            <a:off x="446067" y="2869867"/>
            <a:ext cx="9150600" cy="3600345"/>
          </a:xfrm>
          <a:prstGeom prst="rect">
            <a:avLst/>
          </a:prstGeom>
          <a:noFill/>
          <a:ln>
            <a:noFill/>
          </a:ln>
        </p:spPr>
        <p:txBody>
          <a:bodyPr spcFirstLastPara="1" wrap="square" lIns="0" tIns="0" rIns="0" bIns="0" anchor="t" anchorCtr="0">
            <a:spAutoFit/>
          </a:bodyPr>
          <a:lstStyle/>
          <a:p>
            <a:pPr>
              <a:buClr>
                <a:srgbClr val="000000"/>
              </a:buClr>
              <a:buSzPts val="5057"/>
            </a:pPr>
            <a:r>
              <a:rPr lang="en-US" sz="3372" b="1" dirty="0">
                <a:solidFill>
                  <a:srgbClr val="FFFFFF"/>
                </a:solidFill>
                <a:latin typeface="Nunito Sans Black"/>
                <a:ea typeface="Nunito Sans Black"/>
                <a:cs typeface="Nunito Sans Black"/>
                <a:sym typeface="Nunito Sans Black"/>
              </a:rPr>
              <a:t>TASK 5: </a:t>
            </a:r>
            <a:r>
              <a:rPr lang="en-US" sz="3067" dirty="0">
                <a:solidFill>
                  <a:schemeClr val="lt1"/>
                </a:solidFill>
                <a:latin typeface="Nunito Sans"/>
                <a:ea typeface="Nunito Sans"/>
                <a:cs typeface="Nunito Sans"/>
                <a:sym typeface="Nunito Sans"/>
              </a:rPr>
              <a:t>VALUE STREAM</a:t>
            </a:r>
            <a:endParaRPr sz="3067" dirty="0">
              <a:solidFill>
                <a:schemeClr val="lt1"/>
              </a:solidFill>
              <a:latin typeface="Nunito Sans"/>
              <a:ea typeface="Nunito Sans"/>
              <a:cs typeface="Nunito Sans"/>
              <a:sym typeface="Nunito Sans"/>
            </a:endParaRPr>
          </a:p>
          <a:p>
            <a:pPr>
              <a:buClr>
                <a:srgbClr val="000000"/>
              </a:buClr>
              <a:buSzPts val="5057"/>
            </a:pPr>
            <a:endParaRPr sz="2067" b="1" dirty="0">
              <a:solidFill>
                <a:schemeClr val="lt1"/>
              </a:solidFill>
              <a:latin typeface="Nunito Sans"/>
              <a:ea typeface="Nunito Sans"/>
              <a:cs typeface="Nunito Sans"/>
              <a:sym typeface="Nunito Sans"/>
            </a:endParaRPr>
          </a:p>
          <a:p>
            <a:pPr algn="just">
              <a:buClr>
                <a:schemeClr val="dk1"/>
              </a:buClr>
              <a:buSzPts val="1100"/>
            </a:pPr>
            <a:r>
              <a:rPr lang="en-US" sz="2067" dirty="0">
                <a:solidFill>
                  <a:schemeClr val="lt1"/>
                </a:solidFill>
                <a:latin typeface="Nunito Sans Black"/>
                <a:ea typeface="Nunito Sans Black"/>
                <a:cs typeface="Nunito Sans Black"/>
                <a:sym typeface="Nunito Sans Black"/>
              </a:rPr>
              <a:t>On the attached worksheet, you will see the participants in a value stream analysis for a family-run beekeeping business. Link the related participants, indicate the direction of the value, material, product and information flows between them, and list possible sources of loss for each process element!</a:t>
            </a:r>
            <a:endParaRPr sz="2067" dirty="0">
              <a:solidFill>
                <a:schemeClr val="lt1"/>
              </a:solidFill>
              <a:latin typeface="Nunito Sans Black"/>
              <a:ea typeface="Nunito Sans Black"/>
              <a:cs typeface="Nunito Sans Black"/>
              <a:sym typeface="Nunito Sans Black"/>
            </a:endParaRPr>
          </a:p>
          <a:p>
            <a:pPr>
              <a:spcBef>
                <a:spcPts val="533"/>
              </a:spcBef>
              <a:buClr>
                <a:schemeClr val="dk1"/>
              </a:buClr>
              <a:buSzPts val="1100"/>
            </a:pPr>
            <a:endParaRPr sz="2067" b="1" dirty="0">
              <a:solidFill>
                <a:schemeClr val="lt1"/>
              </a:solidFill>
              <a:latin typeface="Nunito Sans"/>
              <a:ea typeface="Nunito Sans"/>
              <a:cs typeface="Nunito Sans"/>
              <a:sym typeface="Nunito Sans"/>
            </a:endParaRPr>
          </a:p>
          <a:p>
            <a:pPr>
              <a:lnSpc>
                <a:spcPct val="140003"/>
              </a:lnSpc>
              <a:spcBef>
                <a:spcPts val="533"/>
              </a:spcBef>
              <a:buClr>
                <a:srgbClr val="000000"/>
              </a:buClr>
              <a:buSzPts val="5057"/>
            </a:pPr>
            <a:endParaRPr sz="3372" b="1" dirty="0">
              <a:solidFill>
                <a:srgbClr val="FFFFFF"/>
              </a:solidFill>
              <a:latin typeface="Nunito Sans Black"/>
              <a:ea typeface="Nunito Sans Black"/>
              <a:cs typeface="Nunito Sans Black"/>
              <a:sym typeface="Nunito Sans Black"/>
            </a:endParaRPr>
          </a:p>
        </p:txBody>
      </p:sp>
      <p:cxnSp>
        <p:nvCxnSpPr>
          <p:cNvPr id="489" name="Google Shape;489;g326dadce0fc_0_1028"/>
          <p:cNvCxnSpPr/>
          <p:nvPr/>
        </p:nvCxnSpPr>
        <p:spPr>
          <a:xfrm rot="10800000" flipH="1">
            <a:off x="324867" y="5873663"/>
            <a:ext cx="8234600" cy="12600"/>
          </a:xfrm>
          <a:prstGeom prst="straightConnector1">
            <a:avLst/>
          </a:prstGeom>
          <a:noFill/>
          <a:ln w="38100" cap="flat" cmpd="sng">
            <a:solidFill>
              <a:srgbClr val="707070"/>
            </a:solidFill>
            <a:prstDash val="solid"/>
            <a:round/>
            <a:headEnd type="none" w="sm" len="sm"/>
            <a:tailEnd type="none" w="sm" len="sm"/>
          </a:ln>
        </p:spPr>
      </p:cxnSp>
      <p:pic>
        <p:nvPicPr>
          <p:cNvPr id="2" name="Picture 1">
            <a:extLst>
              <a:ext uri="{FF2B5EF4-FFF2-40B4-BE49-F238E27FC236}">
                <a16:creationId xmlns:a16="http://schemas.microsoft.com/office/drawing/2014/main" id="{30DE51DC-4059-6072-4ABC-8C802EA402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5040" y="115076"/>
            <a:ext cx="1767127" cy="39426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g326dadce0fc_0_1047"/>
          <p:cNvSpPr/>
          <p:nvPr/>
        </p:nvSpPr>
        <p:spPr>
          <a:xfrm>
            <a:off x="0" y="5470411"/>
            <a:ext cx="12192000" cy="1387589"/>
          </a:xfrm>
          <a:custGeom>
            <a:avLst/>
            <a:gdLst/>
            <a:ahLst/>
            <a:cxnLst/>
            <a:rect l="l" t="t" r="r" b="b"/>
            <a:pathLst>
              <a:path w="18288000" h="2081384" extrusionOk="0">
                <a:moveTo>
                  <a:pt x="0" y="0"/>
                </a:moveTo>
                <a:lnTo>
                  <a:pt x="18288000" y="0"/>
                </a:lnTo>
                <a:lnTo>
                  <a:pt x="18288000" y="2081384"/>
                </a:lnTo>
                <a:lnTo>
                  <a:pt x="0" y="2081384"/>
                </a:lnTo>
                <a:lnTo>
                  <a:pt x="0" y="0"/>
                </a:lnTo>
                <a:close/>
              </a:path>
            </a:pathLst>
          </a:custGeom>
          <a:blipFill rotWithShape="1">
            <a:blip r:embed="rId3">
              <a:alphaModFix/>
            </a:blip>
            <a:stretch>
              <a:fillRect t="-91852" b="-360145"/>
            </a:stretch>
          </a:blipFill>
          <a:ln>
            <a:noFill/>
          </a:ln>
        </p:spPr>
      </p:sp>
      <p:cxnSp>
        <p:nvCxnSpPr>
          <p:cNvPr id="495" name="Google Shape;495;g326dadce0fc_0_1047"/>
          <p:cNvCxnSpPr/>
          <p:nvPr/>
        </p:nvCxnSpPr>
        <p:spPr>
          <a:xfrm rot="5400000">
            <a:off x="5905500" y="5445008"/>
            <a:ext cx="381000" cy="0"/>
          </a:xfrm>
          <a:prstGeom prst="straightConnector1">
            <a:avLst/>
          </a:prstGeom>
          <a:noFill/>
          <a:ln w="76200" cap="rnd" cmpd="sng">
            <a:solidFill>
              <a:srgbClr val="FFFFFF"/>
            </a:solidFill>
            <a:prstDash val="solid"/>
            <a:round/>
            <a:headEnd type="none" w="sm" len="sm"/>
            <a:tailEnd type="stealth" w="med" len="med"/>
          </a:ln>
        </p:spPr>
      </p:cxnSp>
      <p:sp>
        <p:nvSpPr>
          <p:cNvPr id="496" name="Google Shape;496;g326dadce0fc_0_1047"/>
          <p:cNvSpPr txBox="1"/>
          <p:nvPr/>
        </p:nvSpPr>
        <p:spPr>
          <a:xfrm>
            <a:off x="566207" y="2200702"/>
            <a:ext cx="8487000" cy="1169551"/>
          </a:xfrm>
          <a:prstGeom prst="rect">
            <a:avLst/>
          </a:prstGeom>
          <a:noFill/>
          <a:ln>
            <a:noFill/>
          </a:ln>
        </p:spPr>
        <p:txBody>
          <a:bodyPr spcFirstLastPara="1" wrap="square" lIns="0" tIns="0" rIns="0" bIns="0" anchor="t" anchorCtr="0">
            <a:spAutoFit/>
          </a:bodyPr>
          <a:lstStyle/>
          <a:p>
            <a:pPr algn="ctr">
              <a:lnSpc>
                <a:spcPct val="95000"/>
              </a:lnSpc>
              <a:buClr>
                <a:srgbClr val="000000"/>
              </a:buClr>
              <a:buSzPts val="8000"/>
            </a:pPr>
            <a:r>
              <a:rPr lang="en-US" sz="4000" dirty="0">
                <a:solidFill>
                  <a:schemeClr val="dk1"/>
                </a:solidFill>
                <a:latin typeface="Nunito Sans Black"/>
                <a:ea typeface="Nunito Sans Black"/>
                <a:cs typeface="Nunito Sans Black"/>
                <a:sym typeface="Nunito Sans Black"/>
              </a:rPr>
              <a:t>4.  Logistics risks and their management within </a:t>
            </a:r>
            <a:r>
              <a:rPr lang="hu-HU" sz="4000" dirty="0">
                <a:solidFill>
                  <a:schemeClr val="dk1"/>
                </a:solidFill>
                <a:latin typeface="Nunito Sans Black"/>
                <a:ea typeface="Nunito Sans Black"/>
                <a:cs typeface="Nunito Sans Black"/>
                <a:sym typeface="Nunito Sans Black"/>
              </a:rPr>
              <a:t>SFSC</a:t>
            </a:r>
            <a:endParaRPr sz="4000" dirty="0">
              <a:solidFill>
                <a:srgbClr val="000000"/>
              </a:solidFill>
              <a:latin typeface="Nunito Sans Black"/>
              <a:ea typeface="Nunito Sans Black"/>
              <a:cs typeface="Nunito Sans Black"/>
              <a:sym typeface="Nunito Sans Black"/>
            </a:endParaRPr>
          </a:p>
        </p:txBody>
      </p:sp>
      <p:sp>
        <p:nvSpPr>
          <p:cNvPr id="498" name="Google Shape;498;g326dadce0fc_0_1047"/>
          <p:cNvSpPr/>
          <p:nvPr/>
        </p:nvSpPr>
        <p:spPr>
          <a:xfrm>
            <a:off x="9388340" y="-271323"/>
            <a:ext cx="3546335" cy="3424048"/>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4">
              <a:alphaModFix/>
            </a:blip>
            <a:stretch>
              <a:fillRect/>
            </a:stretch>
          </a:blipFill>
          <a:ln>
            <a:noFill/>
          </a:ln>
        </p:spPr>
      </p:sp>
      <p:pic>
        <p:nvPicPr>
          <p:cNvPr id="3" name="Picture 2">
            <a:extLst>
              <a:ext uri="{FF2B5EF4-FFF2-40B4-BE49-F238E27FC236}">
                <a16:creationId xmlns:a16="http://schemas.microsoft.com/office/drawing/2014/main" id="{671088EB-666D-7AB6-B723-14442342A2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633" y="119313"/>
            <a:ext cx="1767127" cy="39426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3"/>
          <p:cNvSpPr/>
          <p:nvPr/>
        </p:nvSpPr>
        <p:spPr>
          <a:xfrm>
            <a:off x="0" y="5470411"/>
            <a:ext cx="12192000" cy="1387589"/>
          </a:xfrm>
          <a:custGeom>
            <a:avLst/>
            <a:gdLst/>
            <a:ahLst/>
            <a:cxnLst/>
            <a:rect l="l" t="t" r="r" b="b"/>
            <a:pathLst>
              <a:path w="18288000" h="2081384" extrusionOk="0">
                <a:moveTo>
                  <a:pt x="0" y="0"/>
                </a:moveTo>
                <a:lnTo>
                  <a:pt x="18288000" y="0"/>
                </a:lnTo>
                <a:lnTo>
                  <a:pt x="18288000" y="2081384"/>
                </a:lnTo>
                <a:lnTo>
                  <a:pt x="0" y="2081384"/>
                </a:lnTo>
                <a:lnTo>
                  <a:pt x="0" y="0"/>
                </a:lnTo>
                <a:close/>
              </a:path>
            </a:pathLst>
          </a:custGeom>
          <a:blipFill rotWithShape="1">
            <a:blip r:embed="rId3">
              <a:alphaModFix/>
            </a:blip>
            <a:stretch>
              <a:fillRect t="-91857" b="-360171"/>
            </a:stretch>
          </a:blipFill>
          <a:ln>
            <a:noFill/>
          </a:ln>
        </p:spPr>
      </p:sp>
      <p:sp>
        <p:nvSpPr>
          <p:cNvPr id="119" name="Google Shape;119;p3"/>
          <p:cNvSpPr/>
          <p:nvPr/>
        </p:nvSpPr>
        <p:spPr>
          <a:xfrm>
            <a:off x="5609645" y="4984055"/>
            <a:ext cx="972711" cy="972711"/>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1AC30"/>
          </a:solidFill>
          <a:ln>
            <a:noFill/>
          </a:ln>
        </p:spPr>
        <p:txBody>
          <a:bodyPr spcFirstLastPara="1" wrap="square" lIns="60950" tIns="60950" rIns="60950" bIns="60950" anchor="ctr" anchorCtr="0">
            <a:noAutofit/>
          </a:bodyPr>
          <a:lstStyle/>
          <a:p>
            <a:pPr>
              <a:buClr>
                <a:srgbClr val="000000"/>
              </a:buClr>
              <a:buSzPts val="1400"/>
            </a:pPr>
            <a:endParaRPr sz="933">
              <a:solidFill>
                <a:srgbClr val="000000"/>
              </a:solidFill>
              <a:latin typeface="Arial"/>
              <a:ea typeface="Arial"/>
              <a:cs typeface="Arial"/>
              <a:sym typeface="Arial"/>
            </a:endParaRPr>
          </a:p>
        </p:txBody>
      </p:sp>
      <p:cxnSp>
        <p:nvCxnSpPr>
          <p:cNvPr id="120" name="Google Shape;120;p3"/>
          <p:cNvCxnSpPr/>
          <p:nvPr/>
        </p:nvCxnSpPr>
        <p:spPr>
          <a:xfrm rot="5400000">
            <a:off x="5905498" y="5445011"/>
            <a:ext cx="381005" cy="0"/>
          </a:xfrm>
          <a:prstGeom prst="straightConnector1">
            <a:avLst/>
          </a:prstGeom>
          <a:noFill/>
          <a:ln w="76200" cap="rnd" cmpd="sng">
            <a:solidFill>
              <a:srgbClr val="FFFFFF"/>
            </a:solidFill>
            <a:prstDash val="solid"/>
            <a:round/>
            <a:headEnd type="none" w="sm" len="sm"/>
            <a:tailEnd type="stealth" w="med" len="med"/>
          </a:ln>
        </p:spPr>
      </p:cxnSp>
      <p:sp>
        <p:nvSpPr>
          <p:cNvPr id="121" name="Google Shape;121;p3"/>
          <p:cNvSpPr/>
          <p:nvPr/>
        </p:nvSpPr>
        <p:spPr>
          <a:xfrm>
            <a:off x="1217615" y="2059630"/>
            <a:ext cx="3049434" cy="1233873"/>
          </a:xfrm>
          <a:custGeom>
            <a:avLst/>
            <a:gdLst/>
            <a:ahLst/>
            <a:cxnLst/>
            <a:rect l="l" t="t" r="r" b="b"/>
            <a:pathLst>
              <a:path w="1934102" h="782583" extrusionOk="0">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a:ln>
            <a:noFill/>
          </a:ln>
        </p:spPr>
        <p:txBody>
          <a:bodyPr spcFirstLastPara="1" wrap="square" lIns="60950" tIns="60950" rIns="60950" bIns="60950" anchor="ctr" anchorCtr="0">
            <a:noAutofit/>
          </a:bodyPr>
          <a:lstStyle/>
          <a:p>
            <a:pPr>
              <a:buClr>
                <a:srgbClr val="000000"/>
              </a:buClr>
              <a:buSzPts val="1400"/>
            </a:pPr>
            <a:endParaRPr sz="933">
              <a:solidFill>
                <a:srgbClr val="000000"/>
              </a:solidFill>
              <a:latin typeface="Arial"/>
              <a:ea typeface="Arial"/>
              <a:cs typeface="Arial"/>
              <a:sym typeface="Arial"/>
            </a:endParaRPr>
          </a:p>
        </p:txBody>
      </p:sp>
      <p:sp>
        <p:nvSpPr>
          <p:cNvPr id="122" name="Google Shape;122;p3"/>
          <p:cNvSpPr/>
          <p:nvPr/>
        </p:nvSpPr>
        <p:spPr>
          <a:xfrm>
            <a:off x="4658622" y="2059630"/>
            <a:ext cx="3049434" cy="1233873"/>
          </a:xfrm>
          <a:custGeom>
            <a:avLst/>
            <a:gdLst/>
            <a:ahLst/>
            <a:cxnLst/>
            <a:rect l="l" t="t" r="r" b="b"/>
            <a:pathLst>
              <a:path w="1934102" h="782583" extrusionOk="0">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a:ln>
            <a:noFill/>
          </a:ln>
        </p:spPr>
        <p:txBody>
          <a:bodyPr spcFirstLastPara="1" wrap="square" lIns="60950" tIns="60950" rIns="60950" bIns="60950" anchor="ctr" anchorCtr="0">
            <a:noAutofit/>
          </a:bodyPr>
          <a:lstStyle/>
          <a:p>
            <a:pPr>
              <a:buClr>
                <a:srgbClr val="000000"/>
              </a:buClr>
              <a:buSzPts val="1400"/>
            </a:pPr>
            <a:endParaRPr sz="933">
              <a:solidFill>
                <a:srgbClr val="000000"/>
              </a:solidFill>
              <a:latin typeface="Arial"/>
              <a:ea typeface="Arial"/>
              <a:cs typeface="Arial"/>
              <a:sym typeface="Arial"/>
            </a:endParaRPr>
          </a:p>
        </p:txBody>
      </p:sp>
      <p:sp>
        <p:nvSpPr>
          <p:cNvPr id="123" name="Google Shape;123;p3"/>
          <p:cNvSpPr/>
          <p:nvPr/>
        </p:nvSpPr>
        <p:spPr>
          <a:xfrm>
            <a:off x="4658622" y="3549318"/>
            <a:ext cx="3049434" cy="1233873"/>
          </a:xfrm>
          <a:custGeom>
            <a:avLst/>
            <a:gdLst/>
            <a:ahLst/>
            <a:cxnLst/>
            <a:rect l="l" t="t" r="r" b="b"/>
            <a:pathLst>
              <a:path w="1934102" h="782583" extrusionOk="0">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a:ln>
            <a:noFill/>
          </a:ln>
        </p:spPr>
        <p:txBody>
          <a:bodyPr spcFirstLastPara="1" wrap="square" lIns="60950" tIns="60950" rIns="60950" bIns="60950" anchor="ctr" anchorCtr="0">
            <a:noAutofit/>
          </a:bodyPr>
          <a:lstStyle/>
          <a:p>
            <a:pPr>
              <a:buClr>
                <a:srgbClr val="000000"/>
              </a:buClr>
              <a:buSzPts val="1400"/>
            </a:pPr>
            <a:endParaRPr sz="933">
              <a:solidFill>
                <a:srgbClr val="000000"/>
              </a:solidFill>
              <a:latin typeface="Arial"/>
              <a:ea typeface="Arial"/>
              <a:cs typeface="Arial"/>
              <a:sym typeface="Arial"/>
            </a:endParaRPr>
          </a:p>
        </p:txBody>
      </p:sp>
      <p:sp>
        <p:nvSpPr>
          <p:cNvPr id="124" name="Google Shape;124;p3"/>
          <p:cNvSpPr/>
          <p:nvPr/>
        </p:nvSpPr>
        <p:spPr>
          <a:xfrm>
            <a:off x="1217615" y="3549318"/>
            <a:ext cx="3049434" cy="1233873"/>
          </a:xfrm>
          <a:custGeom>
            <a:avLst/>
            <a:gdLst/>
            <a:ahLst/>
            <a:cxnLst/>
            <a:rect l="l" t="t" r="r" b="b"/>
            <a:pathLst>
              <a:path w="1934102" h="782583" extrusionOk="0">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a:ln>
            <a:noFill/>
          </a:ln>
        </p:spPr>
        <p:txBody>
          <a:bodyPr spcFirstLastPara="1" wrap="square" lIns="60950" tIns="60950" rIns="60950" bIns="60950" anchor="ctr" anchorCtr="0">
            <a:noAutofit/>
          </a:bodyPr>
          <a:lstStyle/>
          <a:p>
            <a:pPr>
              <a:buClr>
                <a:srgbClr val="000000"/>
              </a:buClr>
              <a:buSzPts val="1400"/>
            </a:pPr>
            <a:endParaRPr sz="933">
              <a:solidFill>
                <a:srgbClr val="000000"/>
              </a:solidFill>
              <a:latin typeface="Arial"/>
              <a:ea typeface="Arial"/>
              <a:cs typeface="Arial"/>
              <a:sym typeface="Arial"/>
            </a:endParaRPr>
          </a:p>
        </p:txBody>
      </p:sp>
      <p:sp>
        <p:nvSpPr>
          <p:cNvPr id="125" name="Google Shape;125;p3"/>
          <p:cNvSpPr txBox="1"/>
          <p:nvPr/>
        </p:nvSpPr>
        <p:spPr>
          <a:xfrm>
            <a:off x="-327093" y="1168710"/>
            <a:ext cx="8487009" cy="779829"/>
          </a:xfrm>
          <a:prstGeom prst="rect">
            <a:avLst/>
          </a:prstGeom>
          <a:noFill/>
          <a:ln>
            <a:noFill/>
          </a:ln>
        </p:spPr>
        <p:txBody>
          <a:bodyPr spcFirstLastPara="1" wrap="square" lIns="0" tIns="0" rIns="0" bIns="0" anchor="t" anchorCtr="0">
            <a:spAutoFit/>
          </a:bodyPr>
          <a:lstStyle/>
          <a:p>
            <a:pPr algn="ctr">
              <a:lnSpc>
                <a:spcPct val="95000"/>
              </a:lnSpc>
              <a:buClr>
                <a:srgbClr val="000000"/>
              </a:buClr>
              <a:buSzPts val="8000"/>
            </a:pPr>
            <a:r>
              <a:rPr lang="en-US" sz="5334" b="1" dirty="0">
                <a:solidFill>
                  <a:srgbClr val="141414"/>
                </a:solidFill>
                <a:latin typeface="Nunito Sans Black"/>
                <a:ea typeface="Nunito Sans Black"/>
                <a:cs typeface="Nunito Sans Black"/>
                <a:sym typeface="Nunito Sans Black"/>
              </a:rPr>
              <a:t>Contents</a:t>
            </a:r>
            <a:endParaRPr sz="933" dirty="0">
              <a:solidFill>
                <a:srgbClr val="000000"/>
              </a:solidFill>
              <a:latin typeface="Arial"/>
              <a:ea typeface="Arial"/>
              <a:cs typeface="Arial"/>
              <a:sym typeface="Arial"/>
            </a:endParaRPr>
          </a:p>
        </p:txBody>
      </p:sp>
      <p:sp>
        <p:nvSpPr>
          <p:cNvPr id="126" name="Google Shape;126;p3"/>
          <p:cNvSpPr txBox="1"/>
          <p:nvPr/>
        </p:nvSpPr>
        <p:spPr>
          <a:xfrm>
            <a:off x="1435427" y="2078227"/>
            <a:ext cx="1935600" cy="552202"/>
          </a:xfrm>
          <a:prstGeom prst="rect">
            <a:avLst/>
          </a:prstGeom>
          <a:noFill/>
          <a:ln>
            <a:noFill/>
          </a:ln>
        </p:spPr>
        <p:txBody>
          <a:bodyPr spcFirstLastPara="1" wrap="square" lIns="0" tIns="0" rIns="0" bIns="0" anchor="t" anchorCtr="0">
            <a:spAutoFit/>
          </a:bodyPr>
          <a:lstStyle/>
          <a:p>
            <a:pPr algn="just">
              <a:lnSpc>
                <a:spcPct val="116999"/>
              </a:lnSpc>
              <a:buClr>
                <a:srgbClr val="000000"/>
              </a:buClr>
              <a:buSzPts val="4600"/>
            </a:pPr>
            <a:r>
              <a:rPr lang="en-US" sz="3067" b="1" dirty="0">
                <a:solidFill>
                  <a:srgbClr val="FFFFFF"/>
                </a:solidFill>
                <a:latin typeface="Nunito Sans Black"/>
                <a:ea typeface="Nunito Sans Black"/>
                <a:cs typeface="Nunito Sans Black"/>
                <a:sym typeface="Nunito Sans Black"/>
              </a:rPr>
              <a:t>01.</a:t>
            </a:r>
            <a:endParaRPr sz="933" dirty="0">
              <a:solidFill>
                <a:srgbClr val="000000"/>
              </a:solidFill>
              <a:latin typeface="Arial"/>
              <a:ea typeface="Arial"/>
              <a:cs typeface="Arial"/>
              <a:sym typeface="Arial"/>
            </a:endParaRPr>
          </a:p>
        </p:txBody>
      </p:sp>
      <p:sp>
        <p:nvSpPr>
          <p:cNvPr id="127" name="Google Shape;127;p3"/>
          <p:cNvSpPr txBox="1"/>
          <p:nvPr/>
        </p:nvSpPr>
        <p:spPr>
          <a:xfrm>
            <a:off x="4804067" y="3604892"/>
            <a:ext cx="1948400" cy="552011"/>
          </a:xfrm>
          <a:prstGeom prst="rect">
            <a:avLst/>
          </a:prstGeom>
          <a:noFill/>
          <a:ln>
            <a:noFill/>
          </a:ln>
        </p:spPr>
        <p:txBody>
          <a:bodyPr spcFirstLastPara="1" wrap="square" lIns="0" tIns="0" rIns="0" bIns="0" anchor="t" anchorCtr="0">
            <a:spAutoFit/>
          </a:bodyPr>
          <a:lstStyle/>
          <a:p>
            <a:pPr algn="just">
              <a:lnSpc>
                <a:spcPct val="117003"/>
              </a:lnSpc>
              <a:buClr>
                <a:srgbClr val="000000"/>
              </a:buClr>
              <a:buSzPts val="4599"/>
            </a:pPr>
            <a:r>
              <a:rPr lang="en-US" sz="3066" b="1" dirty="0">
                <a:solidFill>
                  <a:srgbClr val="FFFFFF"/>
                </a:solidFill>
                <a:latin typeface="Nunito Sans Black"/>
                <a:ea typeface="Nunito Sans Black"/>
                <a:cs typeface="Nunito Sans Black"/>
                <a:sym typeface="Nunito Sans Black"/>
              </a:rPr>
              <a:t>04.</a:t>
            </a:r>
            <a:endParaRPr sz="933" dirty="0">
              <a:solidFill>
                <a:srgbClr val="000000"/>
              </a:solidFill>
              <a:latin typeface="Arial"/>
              <a:ea typeface="Arial"/>
              <a:cs typeface="Arial"/>
              <a:sym typeface="Arial"/>
            </a:endParaRPr>
          </a:p>
        </p:txBody>
      </p:sp>
      <p:sp>
        <p:nvSpPr>
          <p:cNvPr id="128" name="Google Shape;128;p3"/>
          <p:cNvSpPr txBox="1"/>
          <p:nvPr/>
        </p:nvSpPr>
        <p:spPr>
          <a:xfrm>
            <a:off x="1490227" y="4231208"/>
            <a:ext cx="2698800" cy="167995"/>
          </a:xfrm>
          <a:prstGeom prst="rect">
            <a:avLst/>
          </a:prstGeom>
          <a:noFill/>
          <a:ln>
            <a:noFill/>
          </a:ln>
        </p:spPr>
        <p:txBody>
          <a:bodyPr spcFirstLastPara="1" wrap="square" lIns="0" tIns="0" rIns="0" bIns="0" anchor="t" anchorCtr="0">
            <a:spAutoFit/>
          </a:bodyPr>
          <a:lstStyle/>
          <a:p>
            <a:pPr>
              <a:lnSpc>
                <a:spcPct val="116999"/>
              </a:lnSpc>
              <a:buClr>
                <a:srgbClr val="000000"/>
              </a:buClr>
              <a:buSzPts val="3200"/>
            </a:pPr>
            <a:endParaRPr sz="933">
              <a:solidFill>
                <a:srgbClr val="000000"/>
              </a:solidFill>
              <a:latin typeface="Arial"/>
              <a:ea typeface="Arial"/>
              <a:cs typeface="Arial"/>
              <a:sym typeface="Arial"/>
            </a:endParaRPr>
          </a:p>
        </p:txBody>
      </p:sp>
      <p:sp>
        <p:nvSpPr>
          <p:cNvPr id="129" name="Google Shape;129;p3"/>
          <p:cNvSpPr txBox="1"/>
          <p:nvPr/>
        </p:nvSpPr>
        <p:spPr>
          <a:xfrm>
            <a:off x="1386415" y="3571214"/>
            <a:ext cx="1935600" cy="552011"/>
          </a:xfrm>
          <a:prstGeom prst="rect">
            <a:avLst/>
          </a:prstGeom>
          <a:noFill/>
          <a:ln>
            <a:noFill/>
          </a:ln>
        </p:spPr>
        <p:txBody>
          <a:bodyPr spcFirstLastPara="1" wrap="square" lIns="0" tIns="0" rIns="0" bIns="0" anchor="t" anchorCtr="0">
            <a:spAutoFit/>
          </a:bodyPr>
          <a:lstStyle/>
          <a:p>
            <a:pPr algn="just">
              <a:lnSpc>
                <a:spcPct val="117003"/>
              </a:lnSpc>
              <a:buClr>
                <a:srgbClr val="000000"/>
              </a:buClr>
              <a:buSzPts val="4599"/>
            </a:pPr>
            <a:r>
              <a:rPr lang="en-US" sz="3066" b="1" dirty="0">
                <a:solidFill>
                  <a:srgbClr val="FFFFFF"/>
                </a:solidFill>
                <a:latin typeface="Nunito Sans Black"/>
                <a:ea typeface="Nunito Sans Black"/>
                <a:cs typeface="Nunito Sans Black"/>
                <a:sym typeface="Nunito Sans Black"/>
              </a:rPr>
              <a:t>02.</a:t>
            </a:r>
            <a:endParaRPr sz="933" dirty="0">
              <a:solidFill>
                <a:srgbClr val="000000"/>
              </a:solidFill>
              <a:latin typeface="Arial"/>
              <a:ea typeface="Arial"/>
              <a:cs typeface="Arial"/>
              <a:sym typeface="Arial"/>
            </a:endParaRPr>
          </a:p>
        </p:txBody>
      </p:sp>
      <p:sp>
        <p:nvSpPr>
          <p:cNvPr id="130" name="Google Shape;130;p3"/>
          <p:cNvSpPr txBox="1"/>
          <p:nvPr/>
        </p:nvSpPr>
        <p:spPr>
          <a:xfrm>
            <a:off x="4824484" y="2067023"/>
            <a:ext cx="1948400" cy="552011"/>
          </a:xfrm>
          <a:prstGeom prst="rect">
            <a:avLst/>
          </a:prstGeom>
          <a:noFill/>
          <a:ln>
            <a:noFill/>
          </a:ln>
        </p:spPr>
        <p:txBody>
          <a:bodyPr spcFirstLastPara="1" wrap="square" lIns="0" tIns="0" rIns="0" bIns="0" anchor="t" anchorCtr="0">
            <a:spAutoFit/>
          </a:bodyPr>
          <a:lstStyle/>
          <a:p>
            <a:pPr algn="just">
              <a:lnSpc>
                <a:spcPct val="117003"/>
              </a:lnSpc>
              <a:buClr>
                <a:srgbClr val="000000"/>
              </a:buClr>
              <a:buSzPts val="4599"/>
            </a:pPr>
            <a:r>
              <a:rPr lang="en-US" sz="3066" b="1" dirty="0">
                <a:solidFill>
                  <a:srgbClr val="FFFFFF"/>
                </a:solidFill>
                <a:latin typeface="Nunito Sans Black"/>
                <a:ea typeface="Nunito Sans Black"/>
                <a:cs typeface="Nunito Sans Black"/>
                <a:sym typeface="Nunito Sans Black"/>
              </a:rPr>
              <a:t>03.</a:t>
            </a:r>
            <a:endParaRPr sz="933" dirty="0">
              <a:solidFill>
                <a:srgbClr val="000000"/>
              </a:solidFill>
              <a:latin typeface="Arial"/>
              <a:ea typeface="Arial"/>
              <a:cs typeface="Arial"/>
              <a:sym typeface="Arial"/>
            </a:endParaRPr>
          </a:p>
        </p:txBody>
      </p:sp>
      <p:sp>
        <p:nvSpPr>
          <p:cNvPr id="131" name="Google Shape;131;p3"/>
          <p:cNvSpPr txBox="1"/>
          <p:nvPr/>
        </p:nvSpPr>
        <p:spPr>
          <a:xfrm>
            <a:off x="1419600" y="2619034"/>
            <a:ext cx="2698800" cy="574644"/>
          </a:xfrm>
          <a:prstGeom prst="rect">
            <a:avLst/>
          </a:prstGeom>
          <a:noFill/>
          <a:ln>
            <a:noFill/>
          </a:ln>
        </p:spPr>
        <p:txBody>
          <a:bodyPr spcFirstLastPara="1" wrap="square" lIns="0" tIns="0" rIns="0" bIns="0" anchor="t" anchorCtr="0">
            <a:spAutoFit/>
          </a:bodyPr>
          <a:lstStyle/>
          <a:p>
            <a:pPr>
              <a:buClr>
                <a:srgbClr val="000000"/>
              </a:buClr>
              <a:buSzPts val="3200"/>
            </a:pPr>
            <a:r>
              <a:rPr lang="en-US" sz="1867" b="1" dirty="0">
                <a:solidFill>
                  <a:srgbClr val="FFFFFF"/>
                </a:solidFill>
                <a:latin typeface="Nunito Sans"/>
                <a:ea typeface="Nunito Sans"/>
                <a:cs typeface="Nunito Sans"/>
                <a:sym typeface="Nunito Sans"/>
              </a:rPr>
              <a:t>The basics of logistics processes</a:t>
            </a:r>
            <a:endParaRPr sz="667" dirty="0">
              <a:solidFill>
                <a:srgbClr val="000000"/>
              </a:solidFill>
              <a:latin typeface="Arial"/>
              <a:ea typeface="Arial"/>
              <a:cs typeface="Arial"/>
              <a:sym typeface="Arial"/>
            </a:endParaRPr>
          </a:p>
        </p:txBody>
      </p:sp>
      <p:sp>
        <p:nvSpPr>
          <p:cNvPr id="133" name="Google Shape;133;p3"/>
          <p:cNvSpPr/>
          <p:nvPr/>
        </p:nvSpPr>
        <p:spPr>
          <a:xfrm>
            <a:off x="9388340" y="-271323"/>
            <a:ext cx="3546335" cy="3424048"/>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4">
              <a:alphaModFix/>
            </a:blip>
            <a:stretch>
              <a:fillRect/>
            </a:stretch>
          </a:blipFill>
          <a:ln>
            <a:noFill/>
          </a:ln>
        </p:spPr>
      </p:sp>
      <p:sp>
        <p:nvSpPr>
          <p:cNvPr id="134" name="Google Shape;134;p3"/>
          <p:cNvSpPr/>
          <p:nvPr/>
        </p:nvSpPr>
        <p:spPr>
          <a:xfrm>
            <a:off x="8068555" y="3549318"/>
            <a:ext cx="3049434" cy="1233873"/>
          </a:xfrm>
          <a:custGeom>
            <a:avLst/>
            <a:gdLst/>
            <a:ahLst/>
            <a:cxnLst/>
            <a:rect l="l" t="t" r="r" b="b"/>
            <a:pathLst>
              <a:path w="1934102" h="782583" extrusionOk="0">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a:ln>
            <a:noFill/>
          </a:ln>
        </p:spPr>
        <p:txBody>
          <a:bodyPr spcFirstLastPara="1" wrap="square" lIns="60950" tIns="60950" rIns="60950" bIns="60950" anchor="ctr" anchorCtr="0">
            <a:noAutofit/>
          </a:bodyPr>
          <a:lstStyle/>
          <a:p>
            <a:pPr>
              <a:buClr>
                <a:srgbClr val="000000"/>
              </a:buClr>
              <a:buSzPts val="1400"/>
            </a:pPr>
            <a:endParaRPr sz="933">
              <a:solidFill>
                <a:srgbClr val="000000"/>
              </a:solidFill>
              <a:latin typeface="Arial"/>
              <a:ea typeface="Arial"/>
              <a:cs typeface="Arial"/>
              <a:sym typeface="Arial"/>
            </a:endParaRPr>
          </a:p>
        </p:txBody>
      </p:sp>
      <p:sp>
        <p:nvSpPr>
          <p:cNvPr id="135" name="Google Shape;135;p3"/>
          <p:cNvSpPr txBox="1"/>
          <p:nvPr/>
        </p:nvSpPr>
        <p:spPr>
          <a:xfrm>
            <a:off x="8275629" y="3604891"/>
            <a:ext cx="1948400" cy="552011"/>
          </a:xfrm>
          <a:prstGeom prst="rect">
            <a:avLst/>
          </a:prstGeom>
          <a:noFill/>
          <a:ln>
            <a:noFill/>
          </a:ln>
        </p:spPr>
        <p:txBody>
          <a:bodyPr spcFirstLastPara="1" wrap="square" lIns="0" tIns="0" rIns="0" bIns="0" anchor="t" anchorCtr="0">
            <a:spAutoFit/>
          </a:bodyPr>
          <a:lstStyle/>
          <a:p>
            <a:pPr algn="just">
              <a:lnSpc>
                <a:spcPct val="117003"/>
              </a:lnSpc>
              <a:buClr>
                <a:srgbClr val="000000"/>
              </a:buClr>
              <a:buSzPts val="4599"/>
            </a:pPr>
            <a:r>
              <a:rPr lang="en-US" sz="3066" b="1" dirty="0">
                <a:solidFill>
                  <a:srgbClr val="FFFFFF"/>
                </a:solidFill>
                <a:latin typeface="Nunito Sans Black"/>
                <a:ea typeface="Nunito Sans Black"/>
                <a:cs typeface="Nunito Sans Black"/>
                <a:sym typeface="Nunito Sans Black"/>
              </a:rPr>
              <a:t>05.</a:t>
            </a:r>
            <a:endParaRPr sz="933" dirty="0">
              <a:solidFill>
                <a:srgbClr val="000000"/>
              </a:solidFill>
              <a:latin typeface="Arial"/>
              <a:ea typeface="Arial"/>
              <a:cs typeface="Arial"/>
              <a:sym typeface="Arial"/>
            </a:endParaRPr>
          </a:p>
        </p:txBody>
      </p:sp>
      <p:sp>
        <p:nvSpPr>
          <p:cNvPr id="136" name="Google Shape;136;p3"/>
          <p:cNvSpPr txBox="1"/>
          <p:nvPr/>
        </p:nvSpPr>
        <p:spPr>
          <a:xfrm>
            <a:off x="8275629" y="4123225"/>
            <a:ext cx="2698800" cy="720197"/>
          </a:xfrm>
          <a:prstGeom prst="rect">
            <a:avLst/>
          </a:prstGeom>
          <a:noFill/>
          <a:ln>
            <a:noFill/>
          </a:ln>
        </p:spPr>
        <p:txBody>
          <a:bodyPr spcFirstLastPara="1" wrap="square" lIns="0" tIns="0" rIns="0" bIns="0" anchor="t" anchorCtr="0">
            <a:spAutoFit/>
          </a:bodyPr>
          <a:lstStyle/>
          <a:p>
            <a:pPr>
              <a:lnSpc>
                <a:spcPct val="116999"/>
              </a:lnSpc>
              <a:buClr>
                <a:srgbClr val="000000"/>
              </a:buClr>
              <a:buSzPts val="3200"/>
            </a:pPr>
            <a:r>
              <a:rPr lang="en-US" sz="1867" b="1" dirty="0">
                <a:solidFill>
                  <a:srgbClr val="FFFFFF"/>
                </a:solidFill>
                <a:latin typeface="Nunito Sans"/>
                <a:ea typeface="Nunito Sans"/>
                <a:cs typeface="Nunito Sans"/>
                <a:sym typeface="Nunito Sans"/>
              </a:rPr>
              <a:t>Toolkit and awareness</a:t>
            </a:r>
            <a:endParaRPr sz="667" dirty="0"/>
          </a:p>
          <a:p>
            <a:pPr>
              <a:lnSpc>
                <a:spcPct val="116999"/>
              </a:lnSpc>
              <a:buClr>
                <a:srgbClr val="000000"/>
              </a:buClr>
              <a:buSzPts val="3200"/>
            </a:pPr>
            <a:endParaRPr sz="2133" b="1" dirty="0">
              <a:solidFill>
                <a:srgbClr val="FFFFFF"/>
              </a:solidFill>
              <a:latin typeface="Nunito Sans"/>
              <a:ea typeface="Nunito Sans"/>
              <a:cs typeface="Nunito Sans"/>
              <a:sym typeface="Nunito Sans"/>
            </a:endParaRPr>
          </a:p>
        </p:txBody>
      </p:sp>
      <p:sp>
        <p:nvSpPr>
          <p:cNvPr id="137" name="Google Shape;137;p3"/>
          <p:cNvSpPr txBox="1"/>
          <p:nvPr/>
        </p:nvSpPr>
        <p:spPr>
          <a:xfrm>
            <a:off x="1386415" y="4091718"/>
            <a:ext cx="3213830" cy="574644"/>
          </a:xfrm>
          <a:prstGeom prst="rect">
            <a:avLst/>
          </a:prstGeom>
          <a:noFill/>
          <a:ln>
            <a:noFill/>
          </a:ln>
        </p:spPr>
        <p:txBody>
          <a:bodyPr spcFirstLastPara="1" wrap="square" lIns="0" tIns="0" rIns="0" bIns="0" anchor="t" anchorCtr="0">
            <a:spAutoFit/>
          </a:bodyPr>
          <a:lstStyle/>
          <a:p>
            <a:pPr>
              <a:buClr>
                <a:srgbClr val="000000"/>
              </a:buClr>
              <a:buSzPts val="3200"/>
            </a:pPr>
            <a:r>
              <a:rPr lang="en-US" sz="1867" b="1" dirty="0">
                <a:solidFill>
                  <a:srgbClr val="FFFFFF"/>
                </a:solidFill>
                <a:latin typeface="Nunito Sans"/>
                <a:ea typeface="Nunito Sans"/>
                <a:cs typeface="Nunito Sans"/>
                <a:sym typeface="Nunito Sans"/>
              </a:rPr>
              <a:t>Identifying logistics problems and</a:t>
            </a:r>
            <a:r>
              <a:rPr lang="hu-HU" sz="1867" b="1" dirty="0">
                <a:solidFill>
                  <a:srgbClr val="FFFFFF"/>
                </a:solidFill>
                <a:latin typeface="Nunito Sans"/>
                <a:ea typeface="Nunito Sans"/>
                <a:cs typeface="Nunito Sans"/>
                <a:sym typeface="Nunito Sans"/>
              </a:rPr>
              <a:t> </a:t>
            </a:r>
            <a:r>
              <a:rPr lang="en-US" sz="1867" b="1" dirty="0">
                <a:solidFill>
                  <a:srgbClr val="FFFFFF"/>
                </a:solidFill>
                <a:latin typeface="Nunito Sans"/>
                <a:ea typeface="Nunito Sans"/>
                <a:cs typeface="Nunito Sans"/>
                <a:sym typeface="Nunito Sans"/>
              </a:rPr>
              <a:t>challenges</a:t>
            </a:r>
            <a:endParaRPr sz="667" dirty="0">
              <a:solidFill>
                <a:srgbClr val="000000"/>
              </a:solidFill>
              <a:latin typeface="Arial"/>
              <a:ea typeface="Arial"/>
              <a:cs typeface="Arial"/>
              <a:sym typeface="Arial"/>
            </a:endParaRPr>
          </a:p>
        </p:txBody>
      </p:sp>
      <p:sp>
        <p:nvSpPr>
          <p:cNvPr id="138" name="Google Shape;138;p3"/>
          <p:cNvSpPr txBox="1"/>
          <p:nvPr/>
        </p:nvSpPr>
        <p:spPr>
          <a:xfrm>
            <a:off x="4865700" y="2619034"/>
            <a:ext cx="2698800" cy="574644"/>
          </a:xfrm>
          <a:prstGeom prst="rect">
            <a:avLst/>
          </a:prstGeom>
          <a:noFill/>
          <a:ln>
            <a:noFill/>
          </a:ln>
        </p:spPr>
        <p:txBody>
          <a:bodyPr spcFirstLastPara="1" wrap="square" lIns="0" tIns="0" rIns="0" bIns="0" anchor="t" anchorCtr="0">
            <a:spAutoFit/>
          </a:bodyPr>
          <a:lstStyle/>
          <a:p>
            <a:pPr>
              <a:buClr>
                <a:srgbClr val="000000"/>
              </a:buClr>
              <a:buSzPts val="3200"/>
            </a:pPr>
            <a:r>
              <a:rPr lang="en-US" sz="1867" b="1" dirty="0">
                <a:solidFill>
                  <a:srgbClr val="FFFFFF"/>
                </a:solidFill>
                <a:latin typeface="Nunito Sans"/>
                <a:ea typeface="Nunito Sans"/>
                <a:cs typeface="Nunito Sans"/>
                <a:sym typeface="Nunito Sans"/>
              </a:rPr>
              <a:t>Value stream analysis and losses</a:t>
            </a:r>
            <a:endParaRPr sz="667" dirty="0">
              <a:solidFill>
                <a:srgbClr val="000000"/>
              </a:solidFill>
              <a:latin typeface="Arial"/>
              <a:ea typeface="Arial"/>
              <a:cs typeface="Arial"/>
              <a:sym typeface="Arial"/>
            </a:endParaRPr>
          </a:p>
        </p:txBody>
      </p:sp>
      <p:sp>
        <p:nvSpPr>
          <p:cNvPr id="139" name="Google Shape;139;p3"/>
          <p:cNvSpPr txBox="1"/>
          <p:nvPr/>
        </p:nvSpPr>
        <p:spPr>
          <a:xfrm>
            <a:off x="4847617" y="4096400"/>
            <a:ext cx="2698800" cy="574644"/>
          </a:xfrm>
          <a:prstGeom prst="rect">
            <a:avLst/>
          </a:prstGeom>
          <a:noFill/>
          <a:ln>
            <a:noFill/>
          </a:ln>
        </p:spPr>
        <p:txBody>
          <a:bodyPr spcFirstLastPara="1" wrap="square" lIns="0" tIns="0" rIns="0" bIns="0" anchor="t" anchorCtr="0">
            <a:spAutoFit/>
          </a:bodyPr>
          <a:lstStyle/>
          <a:p>
            <a:pPr>
              <a:buClr>
                <a:srgbClr val="000000"/>
              </a:buClr>
              <a:buSzPts val="3200"/>
            </a:pPr>
            <a:r>
              <a:rPr lang="en-US" sz="1867" b="1" dirty="0">
                <a:solidFill>
                  <a:srgbClr val="FFFFFF"/>
                </a:solidFill>
                <a:latin typeface="Nunito Sans"/>
                <a:ea typeface="Nunito Sans"/>
                <a:cs typeface="Nunito Sans"/>
                <a:sym typeface="Nunito Sans"/>
              </a:rPr>
              <a:t>Logistics risks and their management</a:t>
            </a:r>
            <a:endParaRPr sz="667" dirty="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09204F8C-FDA8-1276-4579-93BDBD1BCF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320" y="183429"/>
            <a:ext cx="1767127" cy="39426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g326dadce0fc_0_1055"/>
          <p:cNvSpPr txBox="1"/>
          <p:nvPr/>
        </p:nvSpPr>
        <p:spPr>
          <a:xfrm>
            <a:off x="338650" y="822616"/>
            <a:ext cx="11308600" cy="701731"/>
          </a:xfrm>
          <a:prstGeom prst="rect">
            <a:avLst/>
          </a:prstGeom>
          <a:noFill/>
          <a:ln>
            <a:noFill/>
          </a:ln>
        </p:spPr>
        <p:txBody>
          <a:bodyPr spcFirstLastPara="1" wrap="square" lIns="0" tIns="0" rIns="0" bIns="0" anchor="t" anchorCtr="0">
            <a:spAutoFit/>
          </a:bodyPr>
          <a:lstStyle/>
          <a:p>
            <a:pPr>
              <a:lnSpc>
                <a:spcPct val="95000"/>
              </a:lnSpc>
              <a:buClr>
                <a:srgbClr val="000000"/>
              </a:buClr>
              <a:buSzPts val="8000"/>
            </a:pPr>
            <a:r>
              <a:rPr lang="en-US" sz="4800" b="1" dirty="0">
                <a:solidFill>
                  <a:srgbClr val="487307"/>
                </a:solidFill>
                <a:latin typeface="Nunito Sans"/>
                <a:ea typeface="Nunito Sans"/>
                <a:cs typeface="Nunito Sans"/>
                <a:sym typeface="Nunito Sans"/>
              </a:rPr>
              <a:t>What risks do we face?</a:t>
            </a:r>
            <a:endParaRPr sz="4800" dirty="0">
              <a:solidFill>
                <a:srgbClr val="487307"/>
              </a:solidFill>
              <a:latin typeface="Arial"/>
              <a:ea typeface="Arial"/>
              <a:cs typeface="Arial"/>
              <a:sym typeface="Arial"/>
            </a:endParaRPr>
          </a:p>
        </p:txBody>
      </p:sp>
      <p:sp>
        <p:nvSpPr>
          <p:cNvPr id="504" name="Google Shape;504;g326dadce0fc_0_1055"/>
          <p:cNvSpPr txBox="1"/>
          <p:nvPr/>
        </p:nvSpPr>
        <p:spPr>
          <a:xfrm>
            <a:off x="400649" y="2213117"/>
            <a:ext cx="5844800" cy="4429931"/>
          </a:xfrm>
          <a:prstGeom prst="rect">
            <a:avLst/>
          </a:prstGeom>
          <a:noFill/>
          <a:ln>
            <a:noFill/>
          </a:ln>
        </p:spPr>
        <p:txBody>
          <a:bodyPr spcFirstLastPara="1" wrap="square" lIns="0" tIns="0" rIns="0" bIns="0" anchor="t" anchorCtr="0">
            <a:spAutoFit/>
          </a:bodyPr>
          <a:lstStyle/>
          <a:p>
            <a:pPr marL="344000" indent="-342900">
              <a:lnSpc>
                <a:spcPct val="151010"/>
              </a:lnSpc>
              <a:buClr>
                <a:srgbClr val="141414"/>
              </a:buClr>
              <a:buSzPts val="3574"/>
              <a:buFont typeface="Arial" panose="020B0604020202020204" pitchFamily="34" charset="0"/>
              <a:buChar char="•"/>
            </a:pPr>
            <a:r>
              <a:rPr lang="en-US" sz="2383" dirty="0">
                <a:solidFill>
                  <a:srgbClr val="141414"/>
                </a:solidFill>
              </a:rPr>
              <a:t>Delivery delays</a:t>
            </a:r>
            <a:endParaRPr sz="2383" dirty="0">
              <a:solidFill>
                <a:srgbClr val="141414"/>
              </a:solidFill>
            </a:endParaRPr>
          </a:p>
          <a:p>
            <a:pPr marL="344000" indent="-342900">
              <a:lnSpc>
                <a:spcPct val="151010"/>
              </a:lnSpc>
              <a:buClr>
                <a:srgbClr val="141414"/>
              </a:buClr>
              <a:buSzPts val="3574"/>
              <a:buFont typeface="Arial" panose="020B0604020202020204" pitchFamily="34" charset="0"/>
              <a:buChar char="•"/>
            </a:pPr>
            <a:r>
              <a:rPr lang="en-US" sz="2383" dirty="0">
                <a:solidFill>
                  <a:srgbClr val="141414"/>
                </a:solidFill>
              </a:rPr>
              <a:t>Stock shortages</a:t>
            </a:r>
            <a:endParaRPr sz="2383" dirty="0">
              <a:solidFill>
                <a:srgbClr val="141414"/>
              </a:solidFill>
            </a:endParaRPr>
          </a:p>
          <a:p>
            <a:pPr marL="344000" indent="-342900">
              <a:lnSpc>
                <a:spcPct val="151010"/>
              </a:lnSpc>
              <a:buClr>
                <a:srgbClr val="141414"/>
              </a:buClr>
              <a:buSzPts val="3574"/>
              <a:buFont typeface="Arial" panose="020B0604020202020204" pitchFamily="34" charset="0"/>
              <a:buChar char="•"/>
            </a:pPr>
            <a:r>
              <a:rPr lang="en-US" sz="2383" dirty="0">
                <a:solidFill>
                  <a:srgbClr val="141414"/>
                </a:solidFill>
              </a:rPr>
              <a:t>Unexpected costs</a:t>
            </a:r>
            <a:endParaRPr sz="2383" dirty="0">
              <a:solidFill>
                <a:srgbClr val="141414"/>
              </a:solidFill>
            </a:endParaRPr>
          </a:p>
          <a:p>
            <a:pPr marL="344000" indent="-342900">
              <a:lnSpc>
                <a:spcPct val="151010"/>
              </a:lnSpc>
              <a:buClr>
                <a:srgbClr val="141414"/>
              </a:buClr>
              <a:buSzPts val="3574"/>
              <a:buFont typeface="Arial" panose="020B0604020202020204" pitchFamily="34" charset="0"/>
              <a:buChar char="•"/>
            </a:pPr>
            <a:r>
              <a:rPr lang="en-US" sz="2383" dirty="0">
                <a:solidFill>
                  <a:srgbClr val="141414"/>
                </a:solidFill>
              </a:rPr>
              <a:t>Customer communication issues</a:t>
            </a:r>
            <a:endParaRPr sz="2383" dirty="0">
              <a:solidFill>
                <a:srgbClr val="141414"/>
              </a:solidFill>
            </a:endParaRPr>
          </a:p>
          <a:p>
            <a:pPr marL="344000" indent="-342900">
              <a:lnSpc>
                <a:spcPct val="151010"/>
              </a:lnSpc>
              <a:buClr>
                <a:srgbClr val="141414"/>
              </a:buClr>
              <a:buSzPts val="3574"/>
              <a:buFont typeface="Arial" panose="020B0604020202020204" pitchFamily="34" charset="0"/>
              <a:buChar char="•"/>
            </a:pPr>
            <a:r>
              <a:rPr lang="en-US" sz="2383" dirty="0">
                <a:solidFill>
                  <a:srgbClr val="141414"/>
                </a:solidFill>
              </a:rPr>
              <a:t>Variable product quality</a:t>
            </a:r>
            <a:endParaRPr sz="2383" dirty="0">
              <a:solidFill>
                <a:srgbClr val="141414"/>
              </a:solidFill>
            </a:endParaRPr>
          </a:p>
          <a:p>
            <a:pPr marL="344000" indent="-342900">
              <a:lnSpc>
                <a:spcPct val="151010"/>
              </a:lnSpc>
              <a:buClr>
                <a:srgbClr val="141414"/>
              </a:buClr>
              <a:buSzPts val="3574"/>
              <a:buFont typeface="Arial" panose="020B0604020202020204" pitchFamily="34" charset="0"/>
              <a:buChar char="•"/>
            </a:pPr>
            <a:r>
              <a:rPr lang="en-US" sz="2383" dirty="0">
                <a:solidFill>
                  <a:srgbClr val="141414"/>
                </a:solidFill>
              </a:rPr>
              <a:t>Weather risks</a:t>
            </a:r>
            <a:endParaRPr sz="2383" dirty="0">
              <a:solidFill>
                <a:srgbClr val="141414"/>
              </a:solidFill>
            </a:endParaRPr>
          </a:p>
          <a:p>
            <a:pPr marL="344000" indent="-342900">
              <a:lnSpc>
                <a:spcPct val="151010"/>
              </a:lnSpc>
              <a:buClr>
                <a:srgbClr val="141414"/>
              </a:buClr>
              <a:buSzPts val="3574"/>
              <a:buFont typeface="Arial" panose="020B0604020202020204" pitchFamily="34" charset="0"/>
              <a:buChar char="•"/>
            </a:pPr>
            <a:r>
              <a:rPr lang="en-US" sz="2383" dirty="0">
                <a:solidFill>
                  <a:srgbClr val="141414"/>
                </a:solidFill>
              </a:rPr>
              <a:t>Health risks, etc.</a:t>
            </a:r>
            <a:endParaRPr sz="2383" dirty="0">
              <a:solidFill>
                <a:srgbClr val="141414"/>
              </a:solidFill>
            </a:endParaRPr>
          </a:p>
          <a:p>
            <a:pPr>
              <a:lnSpc>
                <a:spcPct val="151010"/>
              </a:lnSpc>
              <a:buClr>
                <a:srgbClr val="000000"/>
              </a:buClr>
              <a:buSzPts val="2574"/>
            </a:pPr>
            <a:endParaRPr sz="2383" dirty="0">
              <a:solidFill>
                <a:srgbClr val="141414"/>
              </a:solidFill>
              <a:latin typeface="Arial"/>
              <a:ea typeface="Arial"/>
              <a:cs typeface="Arial"/>
              <a:sym typeface="Arial"/>
            </a:endParaRPr>
          </a:p>
        </p:txBody>
      </p:sp>
      <p:cxnSp>
        <p:nvCxnSpPr>
          <p:cNvPr id="505" name="Google Shape;505;g326dadce0fc_0_1055"/>
          <p:cNvCxnSpPr/>
          <p:nvPr/>
        </p:nvCxnSpPr>
        <p:spPr>
          <a:xfrm>
            <a:off x="6776188" y="6563007"/>
            <a:ext cx="4730000" cy="0"/>
          </a:xfrm>
          <a:prstGeom prst="straightConnector1">
            <a:avLst/>
          </a:prstGeom>
          <a:noFill/>
          <a:ln w="114300" cap="rnd" cmpd="sng">
            <a:solidFill>
              <a:srgbClr val="000000">
                <a:alpha val="4310"/>
              </a:srgbClr>
            </a:solidFill>
            <a:prstDash val="solid"/>
            <a:round/>
            <a:headEnd type="none" w="sm" len="sm"/>
            <a:tailEnd type="none" w="sm" len="sm"/>
          </a:ln>
        </p:spPr>
      </p:cxnSp>
      <p:cxnSp>
        <p:nvCxnSpPr>
          <p:cNvPr id="506" name="Google Shape;506;g326dadce0fc_0_1055"/>
          <p:cNvCxnSpPr/>
          <p:nvPr/>
        </p:nvCxnSpPr>
        <p:spPr>
          <a:xfrm>
            <a:off x="6004496" y="5981697"/>
            <a:ext cx="0" cy="381000"/>
          </a:xfrm>
          <a:prstGeom prst="straightConnector1">
            <a:avLst/>
          </a:prstGeom>
          <a:noFill/>
          <a:ln w="76200" cap="rnd" cmpd="sng">
            <a:solidFill>
              <a:srgbClr val="FFFFFF"/>
            </a:solidFill>
            <a:prstDash val="solid"/>
            <a:round/>
            <a:headEnd type="none" w="sm" len="sm"/>
            <a:tailEnd type="stealth" w="med" len="med"/>
          </a:ln>
        </p:spPr>
      </p:cxnSp>
      <p:sp>
        <p:nvSpPr>
          <p:cNvPr id="508" name="Google Shape;508;g326dadce0fc_0_1055"/>
          <p:cNvSpPr/>
          <p:nvPr/>
        </p:nvSpPr>
        <p:spPr>
          <a:xfrm>
            <a:off x="5291283" y="5486531"/>
            <a:ext cx="1114917" cy="1076472"/>
          </a:xfrm>
          <a:custGeom>
            <a:avLst/>
            <a:gdLst/>
            <a:ahLst/>
            <a:cxnLst/>
            <a:rect l="l" t="t" r="r" b="b"/>
            <a:pathLst>
              <a:path w="1672376" h="1614708" extrusionOk="0">
                <a:moveTo>
                  <a:pt x="0" y="0"/>
                </a:moveTo>
                <a:lnTo>
                  <a:pt x="1672376" y="0"/>
                </a:lnTo>
                <a:lnTo>
                  <a:pt x="1672376" y="1614708"/>
                </a:lnTo>
                <a:lnTo>
                  <a:pt x="0" y="1614708"/>
                </a:lnTo>
                <a:lnTo>
                  <a:pt x="0" y="0"/>
                </a:lnTo>
                <a:close/>
              </a:path>
            </a:pathLst>
          </a:custGeom>
          <a:blipFill rotWithShape="1">
            <a:blip r:embed="rId3">
              <a:alphaModFix/>
            </a:blip>
            <a:stretch>
              <a:fillRect/>
            </a:stretch>
          </a:blipFill>
          <a:ln>
            <a:noFill/>
          </a:ln>
        </p:spPr>
      </p:sp>
      <p:pic>
        <p:nvPicPr>
          <p:cNvPr id="509" name="Google Shape;509;g326dadce0fc_0_1055"/>
          <p:cNvPicPr preferRelativeResize="0"/>
          <p:nvPr/>
        </p:nvPicPr>
        <p:blipFill>
          <a:blip r:embed="rId4">
            <a:alphaModFix/>
          </a:blip>
          <a:stretch>
            <a:fillRect/>
          </a:stretch>
        </p:blipFill>
        <p:spPr>
          <a:xfrm>
            <a:off x="6406200" y="2213117"/>
            <a:ext cx="5241050" cy="3494033"/>
          </a:xfrm>
          <a:prstGeom prst="rect">
            <a:avLst/>
          </a:prstGeom>
          <a:noFill/>
          <a:ln>
            <a:noFill/>
          </a:ln>
        </p:spPr>
      </p:pic>
      <p:pic>
        <p:nvPicPr>
          <p:cNvPr id="2" name="Picture 1">
            <a:extLst>
              <a:ext uri="{FF2B5EF4-FFF2-40B4-BE49-F238E27FC236}">
                <a16:creationId xmlns:a16="http://schemas.microsoft.com/office/drawing/2014/main" id="{D362913A-8DC4-826C-2D24-08793F5B52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5543" y="274222"/>
            <a:ext cx="1767127" cy="39426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g326dadce0fc_0_1066"/>
          <p:cNvSpPr txBox="1"/>
          <p:nvPr/>
        </p:nvSpPr>
        <p:spPr>
          <a:xfrm>
            <a:off x="565750" y="792000"/>
            <a:ext cx="11308600" cy="643253"/>
          </a:xfrm>
          <a:prstGeom prst="rect">
            <a:avLst/>
          </a:prstGeom>
          <a:noFill/>
          <a:ln>
            <a:noFill/>
          </a:ln>
        </p:spPr>
        <p:txBody>
          <a:bodyPr spcFirstLastPara="1" wrap="square" lIns="0" tIns="0" rIns="0" bIns="0" anchor="t" anchorCtr="0">
            <a:spAutoFit/>
          </a:bodyPr>
          <a:lstStyle/>
          <a:p>
            <a:pPr>
              <a:lnSpc>
                <a:spcPct val="95000"/>
              </a:lnSpc>
              <a:buClr>
                <a:srgbClr val="000000"/>
              </a:buClr>
              <a:buSzPts val="8000"/>
            </a:pPr>
            <a:r>
              <a:rPr lang="hu-HU" sz="4400" b="1" dirty="0">
                <a:solidFill>
                  <a:srgbClr val="487307"/>
                </a:solidFill>
                <a:latin typeface="Nunito Sans"/>
                <a:ea typeface="Nunito Sans"/>
                <a:cs typeface="Nunito Sans"/>
                <a:sym typeface="Nunito Sans"/>
              </a:rPr>
              <a:t>What happens, if we don</a:t>
            </a:r>
            <a:r>
              <a:rPr lang="en-GB" sz="4400" b="1" dirty="0">
                <a:solidFill>
                  <a:srgbClr val="487307"/>
                </a:solidFill>
                <a:latin typeface="Nunito Sans"/>
                <a:ea typeface="Nunito Sans"/>
                <a:cs typeface="Nunito Sans"/>
                <a:sym typeface="Nunito Sans"/>
              </a:rPr>
              <a:t>’t treat them</a:t>
            </a:r>
            <a:r>
              <a:rPr lang="en-US" sz="4400" b="1" dirty="0">
                <a:solidFill>
                  <a:srgbClr val="487307"/>
                </a:solidFill>
                <a:latin typeface="Nunito Sans"/>
                <a:ea typeface="Nunito Sans"/>
                <a:cs typeface="Nunito Sans"/>
                <a:sym typeface="Nunito Sans"/>
              </a:rPr>
              <a:t>?</a:t>
            </a:r>
            <a:endParaRPr sz="4400" dirty="0">
              <a:solidFill>
                <a:srgbClr val="487307"/>
              </a:solidFill>
              <a:latin typeface="Arial"/>
              <a:ea typeface="Arial"/>
              <a:cs typeface="Arial"/>
              <a:sym typeface="Arial"/>
            </a:endParaRPr>
          </a:p>
        </p:txBody>
      </p:sp>
      <p:sp>
        <p:nvSpPr>
          <p:cNvPr id="515" name="Google Shape;515;g326dadce0fc_0_1066"/>
          <p:cNvSpPr txBox="1"/>
          <p:nvPr/>
        </p:nvSpPr>
        <p:spPr>
          <a:xfrm>
            <a:off x="400649" y="2213117"/>
            <a:ext cx="5844800" cy="3876189"/>
          </a:xfrm>
          <a:prstGeom prst="rect">
            <a:avLst/>
          </a:prstGeom>
          <a:noFill/>
          <a:ln>
            <a:noFill/>
          </a:ln>
        </p:spPr>
        <p:txBody>
          <a:bodyPr spcFirstLastPara="1" wrap="square" lIns="0" tIns="0" rIns="0" bIns="0" anchor="t" anchorCtr="0">
            <a:spAutoFit/>
          </a:bodyPr>
          <a:lstStyle/>
          <a:p>
            <a:pPr marL="344000" indent="-342900">
              <a:lnSpc>
                <a:spcPct val="151010"/>
              </a:lnSpc>
              <a:buClr>
                <a:srgbClr val="141414"/>
              </a:buClr>
              <a:buSzPts val="3574"/>
              <a:buFont typeface="Arial" panose="020B0604020202020204" pitchFamily="34" charset="0"/>
              <a:buChar char="•"/>
            </a:pPr>
            <a:r>
              <a:rPr lang="en-GB" sz="2383" dirty="0">
                <a:solidFill>
                  <a:srgbClr val="141414"/>
                </a:solidFill>
              </a:rPr>
              <a:t>Loss of income</a:t>
            </a:r>
            <a:endParaRPr sz="2383" dirty="0">
              <a:solidFill>
                <a:srgbClr val="141414"/>
              </a:solidFill>
            </a:endParaRPr>
          </a:p>
          <a:p>
            <a:pPr marL="344000" indent="-342900">
              <a:lnSpc>
                <a:spcPct val="151010"/>
              </a:lnSpc>
              <a:buClr>
                <a:srgbClr val="141414"/>
              </a:buClr>
              <a:buSzPts val="3574"/>
              <a:buFont typeface="Arial" panose="020B0604020202020204" pitchFamily="34" charset="0"/>
              <a:buChar char="•"/>
            </a:pPr>
            <a:r>
              <a:rPr lang="en-GB" sz="2383" dirty="0">
                <a:solidFill>
                  <a:srgbClr val="141414"/>
                </a:solidFill>
              </a:rPr>
              <a:t>Dissatisfied customers</a:t>
            </a:r>
            <a:endParaRPr sz="2383" dirty="0">
              <a:solidFill>
                <a:srgbClr val="141414"/>
              </a:solidFill>
            </a:endParaRPr>
          </a:p>
          <a:p>
            <a:pPr marL="344000" indent="-342900">
              <a:lnSpc>
                <a:spcPct val="151010"/>
              </a:lnSpc>
              <a:buClr>
                <a:srgbClr val="141414"/>
              </a:buClr>
              <a:buSzPts val="3574"/>
              <a:buFont typeface="Arial" panose="020B0604020202020204" pitchFamily="34" charset="0"/>
              <a:buChar char="•"/>
            </a:pPr>
            <a:r>
              <a:rPr lang="en-GB" sz="2383" dirty="0">
                <a:solidFill>
                  <a:srgbClr val="141414"/>
                </a:solidFill>
              </a:rPr>
              <a:t>Business insecurity</a:t>
            </a:r>
            <a:endParaRPr sz="2383" dirty="0">
              <a:solidFill>
                <a:srgbClr val="141414"/>
              </a:solidFill>
            </a:endParaRPr>
          </a:p>
          <a:p>
            <a:pPr marL="344000" indent="-342900">
              <a:lnSpc>
                <a:spcPct val="151010"/>
              </a:lnSpc>
              <a:buClr>
                <a:srgbClr val="141414"/>
              </a:buClr>
              <a:buSzPts val="3574"/>
              <a:buFont typeface="Arial" panose="020B0604020202020204" pitchFamily="34" charset="0"/>
              <a:buChar char="•"/>
            </a:pPr>
            <a:r>
              <a:rPr lang="en-US" sz="2383" dirty="0">
                <a:solidFill>
                  <a:srgbClr val="141414"/>
                </a:solidFill>
              </a:rPr>
              <a:t>Health, public health  </a:t>
            </a:r>
            <a:r>
              <a:rPr lang="en-GB" sz="2383" dirty="0">
                <a:solidFill>
                  <a:srgbClr val="141414"/>
                </a:solidFill>
              </a:rPr>
              <a:t>consequences</a:t>
            </a:r>
            <a:endParaRPr sz="2383" dirty="0">
              <a:solidFill>
                <a:srgbClr val="141414"/>
              </a:solidFill>
            </a:endParaRPr>
          </a:p>
          <a:p>
            <a:pPr marL="344000" indent="-342900">
              <a:lnSpc>
                <a:spcPct val="151010"/>
              </a:lnSpc>
              <a:buClr>
                <a:srgbClr val="141414"/>
              </a:buClr>
              <a:buSzPts val="3574"/>
              <a:buFont typeface="Arial" panose="020B0604020202020204" pitchFamily="34" charset="0"/>
              <a:buChar char="•"/>
            </a:pPr>
            <a:r>
              <a:rPr lang="en-GB" sz="2383" dirty="0">
                <a:solidFill>
                  <a:srgbClr val="141414"/>
                </a:solidFill>
              </a:rPr>
              <a:t>Bad reputation</a:t>
            </a:r>
            <a:endParaRPr sz="2383" dirty="0">
              <a:solidFill>
                <a:srgbClr val="141414"/>
              </a:solidFill>
            </a:endParaRPr>
          </a:p>
          <a:p>
            <a:pPr>
              <a:lnSpc>
                <a:spcPct val="151010"/>
              </a:lnSpc>
            </a:pPr>
            <a:endParaRPr sz="2383" dirty="0">
              <a:solidFill>
                <a:srgbClr val="141414"/>
              </a:solidFill>
            </a:endParaRPr>
          </a:p>
          <a:p>
            <a:pPr>
              <a:lnSpc>
                <a:spcPct val="151010"/>
              </a:lnSpc>
              <a:buClr>
                <a:srgbClr val="000000"/>
              </a:buClr>
              <a:buSzPts val="2574"/>
            </a:pPr>
            <a:endParaRPr sz="2383" dirty="0">
              <a:solidFill>
                <a:srgbClr val="141414"/>
              </a:solidFill>
              <a:latin typeface="Arial"/>
              <a:ea typeface="Arial"/>
              <a:cs typeface="Arial"/>
              <a:sym typeface="Arial"/>
            </a:endParaRPr>
          </a:p>
        </p:txBody>
      </p:sp>
      <p:cxnSp>
        <p:nvCxnSpPr>
          <p:cNvPr id="516" name="Google Shape;516;g326dadce0fc_0_1066"/>
          <p:cNvCxnSpPr/>
          <p:nvPr/>
        </p:nvCxnSpPr>
        <p:spPr>
          <a:xfrm>
            <a:off x="6776188" y="6563007"/>
            <a:ext cx="4730000" cy="0"/>
          </a:xfrm>
          <a:prstGeom prst="straightConnector1">
            <a:avLst/>
          </a:prstGeom>
          <a:noFill/>
          <a:ln w="114300" cap="rnd" cmpd="sng">
            <a:solidFill>
              <a:srgbClr val="000000">
                <a:alpha val="4310"/>
              </a:srgbClr>
            </a:solidFill>
            <a:prstDash val="solid"/>
            <a:round/>
            <a:headEnd type="none" w="sm" len="sm"/>
            <a:tailEnd type="none" w="sm" len="sm"/>
          </a:ln>
        </p:spPr>
      </p:cxnSp>
      <p:cxnSp>
        <p:nvCxnSpPr>
          <p:cNvPr id="517" name="Google Shape;517;g326dadce0fc_0_1066"/>
          <p:cNvCxnSpPr/>
          <p:nvPr/>
        </p:nvCxnSpPr>
        <p:spPr>
          <a:xfrm>
            <a:off x="6004496" y="5981697"/>
            <a:ext cx="0" cy="381000"/>
          </a:xfrm>
          <a:prstGeom prst="straightConnector1">
            <a:avLst/>
          </a:prstGeom>
          <a:noFill/>
          <a:ln w="76200" cap="rnd" cmpd="sng">
            <a:solidFill>
              <a:srgbClr val="FFFFFF"/>
            </a:solidFill>
            <a:prstDash val="solid"/>
            <a:round/>
            <a:headEnd type="none" w="sm" len="sm"/>
            <a:tailEnd type="stealth" w="med" len="med"/>
          </a:ln>
        </p:spPr>
      </p:cxnSp>
      <p:sp>
        <p:nvSpPr>
          <p:cNvPr id="519" name="Google Shape;519;g326dadce0fc_0_1066"/>
          <p:cNvSpPr/>
          <p:nvPr/>
        </p:nvSpPr>
        <p:spPr>
          <a:xfrm>
            <a:off x="5291283" y="5486531"/>
            <a:ext cx="1114917" cy="1076472"/>
          </a:xfrm>
          <a:custGeom>
            <a:avLst/>
            <a:gdLst/>
            <a:ahLst/>
            <a:cxnLst/>
            <a:rect l="l" t="t" r="r" b="b"/>
            <a:pathLst>
              <a:path w="1672376" h="1614708" extrusionOk="0">
                <a:moveTo>
                  <a:pt x="0" y="0"/>
                </a:moveTo>
                <a:lnTo>
                  <a:pt x="1672376" y="0"/>
                </a:lnTo>
                <a:lnTo>
                  <a:pt x="1672376" y="1614708"/>
                </a:lnTo>
                <a:lnTo>
                  <a:pt x="0" y="1614708"/>
                </a:lnTo>
                <a:lnTo>
                  <a:pt x="0" y="0"/>
                </a:lnTo>
                <a:close/>
              </a:path>
            </a:pathLst>
          </a:custGeom>
          <a:blipFill rotWithShape="1">
            <a:blip r:embed="rId3">
              <a:alphaModFix/>
            </a:blip>
            <a:stretch>
              <a:fillRect/>
            </a:stretch>
          </a:blipFill>
          <a:ln>
            <a:noFill/>
          </a:ln>
        </p:spPr>
      </p:sp>
      <p:pic>
        <p:nvPicPr>
          <p:cNvPr id="520" name="Google Shape;520;g326dadce0fc_0_1066"/>
          <p:cNvPicPr preferRelativeResize="0"/>
          <p:nvPr/>
        </p:nvPicPr>
        <p:blipFill>
          <a:blip r:embed="rId4">
            <a:alphaModFix/>
          </a:blip>
          <a:stretch>
            <a:fillRect/>
          </a:stretch>
        </p:blipFill>
        <p:spPr>
          <a:xfrm>
            <a:off x="6347050" y="1673400"/>
            <a:ext cx="5577437" cy="3711531"/>
          </a:xfrm>
          <a:prstGeom prst="rect">
            <a:avLst/>
          </a:prstGeom>
          <a:noFill/>
          <a:ln>
            <a:noFill/>
          </a:ln>
        </p:spPr>
      </p:pic>
      <p:pic>
        <p:nvPicPr>
          <p:cNvPr id="2" name="Picture 1">
            <a:extLst>
              <a:ext uri="{FF2B5EF4-FFF2-40B4-BE49-F238E27FC236}">
                <a16:creationId xmlns:a16="http://schemas.microsoft.com/office/drawing/2014/main" id="{A81A2478-7C22-B07C-9720-9012C38BD4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5543" y="274222"/>
            <a:ext cx="1767127" cy="39426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g326dadce0fc_0_1077"/>
          <p:cNvSpPr/>
          <p:nvPr/>
        </p:nvSpPr>
        <p:spPr>
          <a:xfrm>
            <a:off x="8318001" y="685800"/>
            <a:ext cx="4117219" cy="5486485"/>
          </a:xfrm>
          <a:custGeom>
            <a:avLst/>
            <a:gdLst/>
            <a:ahLst/>
            <a:cxnLst/>
            <a:rect l="l" t="t" r="r" b="b"/>
            <a:pathLst>
              <a:path w="2611344" h="3479800" extrusionOk="0">
                <a:moveTo>
                  <a:pt x="2486884" y="3479800"/>
                </a:moveTo>
                <a:lnTo>
                  <a:pt x="124460" y="3479800"/>
                </a:lnTo>
                <a:cubicBezTo>
                  <a:pt x="55880" y="3479800"/>
                  <a:pt x="0" y="3423920"/>
                  <a:pt x="0" y="3355340"/>
                </a:cubicBezTo>
                <a:lnTo>
                  <a:pt x="0" y="124460"/>
                </a:lnTo>
                <a:cubicBezTo>
                  <a:pt x="0" y="55880"/>
                  <a:pt x="55880" y="0"/>
                  <a:pt x="124460" y="0"/>
                </a:cubicBezTo>
                <a:lnTo>
                  <a:pt x="2486884" y="0"/>
                </a:lnTo>
                <a:cubicBezTo>
                  <a:pt x="2555464" y="0"/>
                  <a:pt x="2611344" y="55880"/>
                  <a:pt x="2611344" y="124460"/>
                </a:cubicBezTo>
                <a:lnTo>
                  <a:pt x="2611344" y="3355340"/>
                </a:lnTo>
                <a:cubicBezTo>
                  <a:pt x="2611344" y="3423920"/>
                  <a:pt x="2555464" y="3479800"/>
                  <a:pt x="2486884" y="3479800"/>
                </a:cubicBezTo>
                <a:close/>
              </a:path>
            </a:pathLst>
          </a:custGeom>
          <a:solidFill>
            <a:srgbClr val="487307"/>
          </a:solidFill>
          <a:ln>
            <a:noFill/>
          </a:ln>
        </p:spPr>
        <p:txBody>
          <a:bodyPr spcFirstLastPara="1" wrap="square" lIns="60950" tIns="60950" rIns="60950" bIns="60950" anchor="ctr" anchorCtr="0">
            <a:noAutofit/>
          </a:bodyPr>
          <a:lstStyle/>
          <a:p>
            <a:pPr>
              <a:buClr>
                <a:srgbClr val="000000"/>
              </a:buClr>
              <a:buSzPts val="1400"/>
            </a:pPr>
            <a:endParaRPr sz="933">
              <a:solidFill>
                <a:srgbClr val="000000"/>
              </a:solidFill>
              <a:latin typeface="Arial"/>
              <a:ea typeface="Arial"/>
              <a:cs typeface="Arial"/>
              <a:sym typeface="Arial"/>
            </a:endParaRPr>
          </a:p>
        </p:txBody>
      </p:sp>
      <p:grpSp>
        <p:nvGrpSpPr>
          <p:cNvPr id="526" name="Google Shape;526;g326dadce0fc_0_1077"/>
          <p:cNvGrpSpPr/>
          <p:nvPr/>
        </p:nvGrpSpPr>
        <p:grpSpPr>
          <a:xfrm>
            <a:off x="8691766" y="1932919"/>
            <a:ext cx="3369621" cy="3513907"/>
            <a:chOff x="0" y="0"/>
            <a:chExt cx="10143351" cy="10163632"/>
          </a:xfrm>
        </p:grpSpPr>
        <p:sp>
          <p:nvSpPr>
            <p:cNvPr id="527" name="Google Shape;527;g326dadce0fc_0_1077"/>
            <p:cNvSpPr/>
            <p:nvPr/>
          </p:nvSpPr>
          <p:spPr>
            <a:xfrm>
              <a:off x="0" y="0"/>
              <a:ext cx="10143351" cy="10163632"/>
            </a:xfrm>
            <a:custGeom>
              <a:avLst/>
              <a:gdLst/>
              <a:ahLst/>
              <a:cxnLst/>
              <a:rect l="l" t="t" r="r" b="b"/>
              <a:pathLst>
                <a:path w="10143351" h="10163632" extrusionOk="0">
                  <a:moveTo>
                    <a:pt x="0" y="0"/>
                  </a:moveTo>
                  <a:lnTo>
                    <a:pt x="10143351" y="0"/>
                  </a:lnTo>
                  <a:lnTo>
                    <a:pt x="10143351" y="10163632"/>
                  </a:lnTo>
                  <a:lnTo>
                    <a:pt x="0" y="10163632"/>
                  </a:lnTo>
                  <a:close/>
                </a:path>
              </a:pathLst>
            </a:custGeom>
            <a:blipFill rotWithShape="1">
              <a:blip r:embed="rId3">
                <a:alphaModFix/>
              </a:blip>
              <a:stretch>
                <a:fillRect t="-19" b="-29"/>
              </a:stretch>
            </a:blipFill>
            <a:ln>
              <a:noFill/>
            </a:ln>
          </p:spPr>
        </p:sp>
        <p:sp>
          <p:nvSpPr>
            <p:cNvPr id="528" name="Google Shape;528;g326dadce0fc_0_1077"/>
            <p:cNvSpPr/>
            <p:nvPr/>
          </p:nvSpPr>
          <p:spPr>
            <a:xfrm>
              <a:off x="3149600" y="2368550"/>
              <a:ext cx="5156200" cy="6858000"/>
            </a:xfrm>
            <a:custGeom>
              <a:avLst/>
              <a:gdLst/>
              <a:ahLst/>
              <a:cxnLst/>
              <a:rect l="l" t="t" r="r" b="b"/>
              <a:pathLst>
                <a:path w="5156200" h="6858000" extrusionOk="0">
                  <a:moveTo>
                    <a:pt x="0" y="0"/>
                  </a:moveTo>
                  <a:lnTo>
                    <a:pt x="5156200" y="0"/>
                  </a:lnTo>
                  <a:lnTo>
                    <a:pt x="5156200" y="6858000"/>
                  </a:lnTo>
                  <a:lnTo>
                    <a:pt x="0" y="6858000"/>
                  </a:lnTo>
                  <a:close/>
                </a:path>
              </a:pathLst>
            </a:custGeom>
            <a:blipFill rotWithShape="1">
              <a:blip r:embed="rId4">
                <a:alphaModFix/>
              </a:blip>
              <a:stretch>
                <a:fillRect l="-49807" r="-49797"/>
              </a:stretch>
            </a:blipFill>
            <a:ln>
              <a:noFill/>
            </a:ln>
          </p:spPr>
        </p:sp>
        <p:sp>
          <p:nvSpPr>
            <p:cNvPr id="529" name="Google Shape;529;g326dadce0fc_0_1077"/>
            <p:cNvSpPr/>
            <p:nvPr/>
          </p:nvSpPr>
          <p:spPr>
            <a:xfrm>
              <a:off x="374650" y="673100"/>
              <a:ext cx="6318250" cy="8427288"/>
            </a:xfrm>
            <a:custGeom>
              <a:avLst/>
              <a:gdLst/>
              <a:ahLst/>
              <a:cxnLst/>
              <a:rect l="l" t="t" r="r" b="b"/>
              <a:pathLst>
                <a:path w="6318250" h="8427288" extrusionOk="0">
                  <a:moveTo>
                    <a:pt x="2560460" y="1417091"/>
                  </a:moveTo>
                  <a:lnTo>
                    <a:pt x="2559050" y="8427288"/>
                  </a:lnTo>
                  <a:lnTo>
                    <a:pt x="0" y="8427288"/>
                  </a:lnTo>
                  <a:lnTo>
                    <a:pt x="0" y="0"/>
                  </a:lnTo>
                  <a:lnTo>
                    <a:pt x="6318250" y="0"/>
                  </a:lnTo>
                  <a:lnTo>
                    <a:pt x="6318250" y="1098550"/>
                  </a:lnTo>
                  <a:lnTo>
                    <a:pt x="2878087" y="1099439"/>
                  </a:lnTo>
                  <a:cubicBezTo>
                    <a:pt x="2702674" y="1099490"/>
                    <a:pt x="2560498" y="1241679"/>
                    <a:pt x="2560460" y="1417091"/>
                  </a:cubicBezTo>
                  <a:close/>
                </a:path>
              </a:pathLst>
            </a:custGeom>
            <a:blipFill rotWithShape="1">
              <a:blip r:embed="rId5">
                <a:alphaModFix/>
              </a:blip>
              <a:stretch>
                <a:fillRect l="-50088" r="-50088"/>
              </a:stretch>
            </a:blipFill>
            <a:ln>
              <a:noFill/>
            </a:ln>
          </p:spPr>
          <p:txBody>
            <a:bodyPr spcFirstLastPara="1" wrap="square" lIns="60950" tIns="60950" rIns="60950" bIns="60950" anchor="ctr" anchorCtr="0">
              <a:noAutofit/>
            </a:bodyPr>
            <a:lstStyle/>
            <a:p>
              <a:pPr>
                <a:buClr>
                  <a:srgbClr val="000000"/>
                </a:buClr>
                <a:buSzPts val="1400"/>
              </a:pPr>
              <a:endParaRPr sz="933">
                <a:solidFill>
                  <a:srgbClr val="000000"/>
                </a:solidFill>
                <a:latin typeface="Arial"/>
                <a:ea typeface="Arial"/>
                <a:cs typeface="Arial"/>
                <a:sym typeface="Arial"/>
              </a:endParaRPr>
            </a:p>
          </p:txBody>
        </p:sp>
      </p:grpSp>
      <p:cxnSp>
        <p:nvCxnSpPr>
          <p:cNvPr id="530" name="Google Shape;530;g326dadce0fc_0_1077"/>
          <p:cNvCxnSpPr/>
          <p:nvPr/>
        </p:nvCxnSpPr>
        <p:spPr>
          <a:xfrm rot="5400000">
            <a:off x="6248030" y="2075440"/>
            <a:ext cx="381000" cy="0"/>
          </a:xfrm>
          <a:prstGeom prst="straightConnector1">
            <a:avLst/>
          </a:prstGeom>
          <a:noFill/>
          <a:ln w="76200" cap="rnd" cmpd="sng">
            <a:solidFill>
              <a:srgbClr val="FFFFFF"/>
            </a:solidFill>
            <a:prstDash val="solid"/>
            <a:round/>
            <a:headEnd type="none" w="sm" len="sm"/>
            <a:tailEnd type="stealth" w="med" len="med"/>
          </a:ln>
        </p:spPr>
      </p:cxnSp>
      <p:sp>
        <p:nvSpPr>
          <p:cNvPr id="532" name="Google Shape;532;g326dadce0fc_0_1077"/>
          <p:cNvSpPr/>
          <p:nvPr/>
        </p:nvSpPr>
        <p:spPr>
          <a:xfrm>
            <a:off x="11077083" y="5633964"/>
            <a:ext cx="1114917" cy="1076472"/>
          </a:xfrm>
          <a:custGeom>
            <a:avLst/>
            <a:gdLst/>
            <a:ahLst/>
            <a:cxnLst/>
            <a:rect l="l" t="t" r="r" b="b"/>
            <a:pathLst>
              <a:path w="1672376" h="1614708" extrusionOk="0">
                <a:moveTo>
                  <a:pt x="0" y="0"/>
                </a:moveTo>
                <a:lnTo>
                  <a:pt x="1672376" y="0"/>
                </a:lnTo>
                <a:lnTo>
                  <a:pt x="1672376" y="1614708"/>
                </a:lnTo>
                <a:lnTo>
                  <a:pt x="0" y="1614708"/>
                </a:lnTo>
                <a:lnTo>
                  <a:pt x="0" y="0"/>
                </a:lnTo>
                <a:close/>
              </a:path>
            </a:pathLst>
          </a:custGeom>
          <a:blipFill rotWithShape="1">
            <a:blip r:embed="rId6">
              <a:alphaModFix/>
            </a:blip>
            <a:stretch>
              <a:fillRect/>
            </a:stretch>
          </a:blipFill>
          <a:ln>
            <a:noFill/>
          </a:ln>
        </p:spPr>
      </p:sp>
      <p:sp>
        <p:nvSpPr>
          <p:cNvPr id="533" name="Google Shape;533;g326dadce0fc_0_1077"/>
          <p:cNvSpPr txBox="1"/>
          <p:nvPr/>
        </p:nvSpPr>
        <p:spPr>
          <a:xfrm>
            <a:off x="685800" y="1091142"/>
            <a:ext cx="6692200" cy="584775"/>
          </a:xfrm>
          <a:prstGeom prst="rect">
            <a:avLst/>
          </a:prstGeom>
          <a:noFill/>
          <a:ln>
            <a:noFill/>
          </a:ln>
        </p:spPr>
        <p:txBody>
          <a:bodyPr spcFirstLastPara="1" wrap="square" lIns="0" tIns="0" rIns="0" bIns="0" anchor="t" anchorCtr="0">
            <a:spAutoFit/>
          </a:bodyPr>
          <a:lstStyle/>
          <a:p>
            <a:pPr>
              <a:lnSpc>
                <a:spcPct val="95000"/>
              </a:lnSpc>
              <a:buClr>
                <a:srgbClr val="000000"/>
              </a:buClr>
              <a:buSzPts val="8000"/>
            </a:pPr>
            <a:r>
              <a:rPr lang="hu-HU" sz="4000" b="1" dirty="0">
                <a:solidFill>
                  <a:srgbClr val="141414"/>
                </a:solidFill>
                <a:latin typeface="Nunito Sans"/>
                <a:ea typeface="Nunito Sans"/>
                <a:cs typeface="Nunito Sans"/>
                <a:sym typeface="Nunito Sans"/>
              </a:rPr>
              <a:t>The key</a:t>
            </a:r>
            <a:r>
              <a:rPr lang="en-US" sz="4000" b="1" dirty="0">
                <a:solidFill>
                  <a:srgbClr val="141414"/>
                </a:solidFill>
                <a:latin typeface="Nunito Sans"/>
                <a:ea typeface="Nunito Sans"/>
                <a:cs typeface="Nunito Sans"/>
                <a:sym typeface="Nunito Sans"/>
              </a:rPr>
              <a:t>: </a:t>
            </a:r>
            <a:r>
              <a:rPr lang="hu-HU" sz="4000" b="1" dirty="0">
                <a:solidFill>
                  <a:srgbClr val="141414"/>
                </a:solidFill>
                <a:latin typeface="Nunito Sans"/>
                <a:ea typeface="Nunito Sans"/>
                <a:cs typeface="Nunito Sans"/>
                <a:sym typeface="Nunito Sans"/>
              </a:rPr>
              <a:t>let</a:t>
            </a:r>
            <a:r>
              <a:rPr lang="en-GB" sz="4000" b="1" dirty="0">
                <a:solidFill>
                  <a:srgbClr val="141414"/>
                </a:solidFill>
                <a:latin typeface="Nunito Sans"/>
                <a:ea typeface="Nunito Sans"/>
                <a:cs typeface="Nunito Sans"/>
                <a:sym typeface="Nunito Sans"/>
              </a:rPr>
              <a:t>’s be prepared!</a:t>
            </a:r>
            <a:endParaRPr sz="4000" dirty="0">
              <a:solidFill>
                <a:srgbClr val="000000"/>
              </a:solidFill>
              <a:latin typeface="Arial"/>
              <a:ea typeface="Arial"/>
              <a:cs typeface="Arial"/>
              <a:sym typeface="Arial"/>
            </a:endParaRPr>
          </a:p>
        </p:txBody>
      </p:sp>
      <p:sp>
        <p:nvSpPr>
          <p:cNvPr id="534" name="Google Shape;534;g326dadce0fc_0_1077"/>
          <p:cNvSpPr txBox="1"/>
          <p:nvPr/>
        </p:nvSpPr>
        <p:spPr>
          <a:xfrm>
            <a:off x="685800" y="2939267"/>
            <a:ext cx="7012200" cy="1650067"/>
          </a:xfrm>
          <a:prstGeom prst="rect">
            <a:avLst/>
          </a:prstGeom>
          <a:noFill/>
          <a:ln>
            <a:noFill/>
          </a:ln>
        </p:spPr>
        <p:txBody>
          <a:bodyPr spcFirstLastPara="1" wrap="square" lIns="0" tIns="0" rIns="0" bIns="0" anchor="t" anchorCtr="0">
            <a:spAutoFit/>
          </a:bodyPr>
          <a:lstStyle/>
          <a:p>
            <a:pPr marL="345017" indent="-342900">
              <a:lnSpc>
                <a:spcPct val="151000"/>
              </a:lnSpc>
              <a:buClr>
                <a:srgbClr val="141414"/>
              </a:buClr>
              <a:buSzPts val="3550"/>
              <a:buFont typeface="Arial" panose="020B0604020202020204" pitchFamily="34" charset="0"/>
              <a:buChar char="•"/>
            </a:pPr>
            <a:r>
              <a:rPr lang="en-GB" sz="2367" dirty="0">
                <a:solidFill>
                  <a:srgbClr val="141414"/>
                </a:solidFill>
              </a:rPr>
              <a:t>Identify the possible risks</a:t>
            </a:r>
            <a:endParaRPr sz="2367" dirty="0">
              <a:solidFill>
                <a:srgbClr val="141414"/>
              </a:solidFill>
            </a:endParaRPr>
          </a:p>
          <a:p>
            <a:pPr marL="345017" indent="-342900">
              <a:lnSpc>
                <a:spcPct val="151000"/>
              </a:lnSpc>
              <a:buClr>
                <a:srgbClr val="141414"/>
              </a:buClr>
              <a:buSzPts val="3550"/>
              <a:buFont typeface="Arial" panose="020B0604020202020204" pitchFamily="34" charset="0"/>
              <a:buChar char="•"/>
            </a:pPr>
            <a:r>
              <a:rPr lang="en-US" sz="2367" dirty="0">
                <a:solidFill>
                  <a:srgbClr val="141414"/>
                </a:solidFill>
              </a:rPr>
              <a:t>Analyze the possible causes and effects</a:t>
            </a:r>
            <a:endParaRPr sz="2367" dirty="0">
              <a:solidFill>
                <a:srgbClr val="141414"/>
              </a:solidFill>
            </a:endParaRPr>
          </a:p>
          <a:p>
            <a:pPr marL="345017" indent="-342900">
              <a:lnSpc>
                <a:spcPct val="151000"/>
              </a:lnSpc>
              <a:buClr>
                <a:srgbClr val="141414"/>
              </a:buClr>
              <a:buSzPts val="3550"/>
              <a:buFont typeface="Arial" panose="020B0604020202020204" pitchFamily="34" charset="0"/>
              <a:buChar char="•"/>
            </a:pPr>
            <a:r>
              <a:rPr lang="en-US" sz="2367" dirty="0">
                <a:solidFill>
                  <a:srgbClr val="141414"/>
                </a:solidFill>
              </a:rPr>
              <a:t>Develop a solution /a plan to avoid risks</a:t>
            </a:r>
            <a:endParaRPr sz="2367" dirty="0">
              <a:solidFill>
                <a:srgbClr val="141414"/>
              </a:solidFill>
            </a:endParaRPr>
          </a:p>
        </p:txBody>
      </p:sp>
      <p:pic>
        <p:nvPicPr>
          <p:cNvPr id="2" name="Picture 1">
            <a:extLst>
              <a:ext uri="{FF2B5EF4-FFF2-40B4-BE49-F238E27FC236}">
                <a16:creationId xmlns:a16="http://schemas.microsoft.com/office/drawing/2014/main" id="{C54217F7-8246-B33B-0AB5-95F6C24DDD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4260" y="247913"/>
            <a:ext cx="1767127" cy="39426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cxnSp>
        <p:nvCxnSpPr>
          <p:cNvPr id="539" name="Google Shape;539;g326dadce0fc_0_1090"/>
          <p:cNvCxnSpPr/>
          <p:nvPr/>
        </p:nvCxnSpPr>
        <p:spPr>
          <a:xfrm rot="5400000">
            <a:off x="6248030" y="2075440"/>
            <a:ext cx="381000" cy="0"/>
          </a:xfrm>
          <a:prstGeom prst="straightConnector1">
            <a:avLst/>
          </a:prstGeom>
          <a:noFill/>
          <a:ln w="76200" cap="rnd" cmpd="sng">
            <a:solidFill>
              <a:srgbClr val="FFFFFF"/>
            </a:solidFill>
            <a:prstDash val="solid"/>
            <a:round/>
            <a:headEnd type="none" w="sm" len="sm"/>
            <a:tailEnd type="stealth" w="med" len="med"/>
          </a:ln>
        </p:spPr>
      </p:cxnSp>
      <p:sp>
        <p:nvSpPr>
          <p:cNvPr id="541" name="Google Shape;541;g326dadce0fc_0_1090"/>
          <p:cNvSpPr/>
          <p:nvPr/>
        </p:nvSpPr>
        <p:spPr>
          <a:xfrm>
            <a:off x="10632915" y="5485539"/>
            <a:ext cx="1686313" cy="1628164"/>
          </a:xfrm>
          <a:custGeom>
            <a:avLst/>
            <a:gdLst/>
            <a:ahLst/>
            <a:cxnLst/>
            <a:rect l="l" t="t" r="r" b="b"/>
            <a:pathLst>
              <a:path w="1672376" h="1614708" extrusionOk="0">
                <a:moveTo>
                  <a:pt x="0" y="0"/>
                </a:moveTo>
                <a:lnTo>
                  <a:pt x="1672376" y="0"/>
                </a:lnTo>
                <a:lnTo>
                  <a:pt x="1672376" y="1614708"/>
                </a:lnTo>
                <a:lnTo>
                  <a:pt x="0" y="1614708"/>
                </a:lnTo>
                <a:lnTo>
                  <a:pt x="0" y="0"/>
                </a:lnTo>
                <a:close/>
              </a:path>
            </a:pathLst>
          </a:custGeom>
          <a:blipFill rotWithShape="1">
            <a:blip r:embed="rId3">
              <a:alphaModFix/>
            </a:blip>
            <a:stretch>
              <a:fillRect/>
            </a:stretch>
          </a:blipFill>
          <a:ln>
            <a:noFill/>
          </a:ln>
        </p:spPr>
      </p:sp>
      <p:sp>
        <p:nvSpPr>
          <p:cNvPr id="542" name="Google Shape;542;g326dadce0fc_0_1090"/>
          <p:cNvSpPr txBox="1"/>
          <p:nvPr/>
        </p:nvSpPr>
        <p:spPr>
          <a:xfrm>
            <a:off x="880207" y="801881"/>
            <a:ext cx="7291600" cy="1169551"/>
          </a:xfrm>
          <a:prstGeom prst="rect">
            <a:avLst/>
          </a:prstGeom>
          <a:noFill/>
          <a:ln>
            <a:noFill/>
          </a:ln>
        </p:spPr>
        <p:txBody>
          <a:bodyPr spcFirstLastPara="1" wrap="square" lIns="0" tIns="0" rIns="0" bIns="0" anchor="t" anchorCtr="0">
            <a:spAutoFit/>
          </a:bodyPr>
          <a:lstStyle/>
          <a:p>
            <a:pPr>
              <a:lnSpc>
                <a:spcPct val="95000"/>
              </a:lnSpc>
              <a:buClr>
                <a:srgbClr val="000000"/>
              </a:buClr>
              <a:buSzPts val="8000"/>
            </a:pPr>
            <a:r>
              <a:rPr lang="en-GB" sz="4000" b="1" dirty="0">
                <a:solidFill>
                  <a:srgbClr val="141414"/>
                </a:solidFill>
                <a:latin typeface="Nunito Sans"/>
                <a:ea typeface="Nunito Sans"/>
                <a:cs typeface="Nunito Sans"/>
                <a:sym typeface="Nunito Sans"/>
              </a:rPr>
              <a:t>A possible tool:</a:t>
            </a:r>
            <a:endParaRPr sz="4000" b="1" dirty="0">
              <a:solidFill>
                <a:srgbClr val="141414"/>
              </a:solidFill>
              <a:latin typeface="Nunito Sans"/>
              <a:ea typeface="Nunito Sans"/>
              <a:cs typeface="Nunito Sans"/>
              <a:sym typeface="Nunito Sans"/>
            </a:endParaRPr>
          </a:p>
          <a:p>
            <a:pPr>
              <a:lnSpc>
                <a:spcPct val="95000"/>
              </a:lnSpc>
              <a:buClr>
                <a:srgbClr val="000000"/>
              </a:buClr>
              <a:buSzPts val="8000"/>
            </a:pPr>
            <a:r>
              <a:rPr lang="en-US" sz="4000" b="1" dirty="0">
                <a:solidFill>
                  <a:srgbClr val="141414"/>
                </a:solidFill>
                <a:latin typeface="Nunito Sans"/>
                <a:ea typeface="Nunito Sans"/>
                <a:cs typeface="Nunito Sans"/>
                <a:sym typeface="Nunito Sans"/>
              </a:rPr>
              <a:t>FMEA analysis</a:t>
            </a:r>
            <a:endParaRPr sz="4000" b="1" dirty="0">
              <a:solidFill>
                <a:srgbClr val="141414"/>
              </a:solidFill>
              <a:latin typeface="Nunito Sans"/>
              <a:ea typeface="Nunito Sans"/>
              <a:cs typeface="Nunito Sans"/>
              <a:sym typeface="Nunito Sans"/>
            </a:endParaRPr>
          </a:p>
        </p:txBody>
      </p:sp>
      <p:sp>
        <p:nvSpPr>
          <p:cNvPr id="543" name="Google Shape;543;g326dadce0fc_0_1090"/>
          <p:cNvSpPr txBox="1"/>
          <p:nvPr/>
        </p:nvSpPr>
        <p:spPr>
          <a:xfrm>
            <a:off x="6529641" y="3213055"/>
            <a:ext cx="4892400" cy="1661224"/>
          </a:xfrm>
          <a:prstGeom prst="rect">
            <a:avLst/>
          </a:prstGeom>
          <a:noFill/>
          <a:ln>
            <a:noFill/>
          </a:ln>
        </p:spPr>
        <p:txBody>
          <a:bodyPr spcFirstLastPara="1" wrap="square" lIns="0" tIns="0" rIns="0" bIns="0" anchor="t" anchorCtr="0">
            <a:spAutoFit/>
          </a:bodyPr>
          <a:lstStyle/>
          <a:p>
            <a:pPr>
              <a:lnSpc>
                <a:spcPct val="151010"/>
              </a:lnSpc>
            </a:pPr>
            <a:r>
              <a:rPr lang="en-GB" sz="2383" dirty="0">
                <a:solidFill>
                  <a:srgbClr val="141414"/>
                </a:solidFill>
              </a:rPr>
              <a:t>This </a:t>
            </a:r>
            <a:r>
              <a:rPr lang="hu-HU" sz="2383" dirty="0">
                <a:solidFill>
                  <a:srgbClr val="141414"/>
                </a:solidFill>
              </a:rPr>
              <a:t>method helps </a:t>
            </a:r>
            <a:r>
              <a:rPr lang="en-GB" sz="2383" dirty="0">
                <a:solidFill>
                  <a:srgbClr val="141414"/>
                </a:solidFill>
              </a:rPr>
              <a:t>identify errors in advance</a:t>
            </a:r>
            <a:r>
              <a:rPr lang="hu-HU" sz="2383" dirty="0">
                <a:solidFill>
                  <a:srgbClr val="141414"/>
                </a:solidFill>
              </a:rPr>
              <a:t>, </a:t>
            </a:r>
            <a:r>
              <a:rPr lang="en-GB" sz="2383" dirty="0">
                <a:solidFill>
                  <a:srgbClr val="141414"/>
                </a:solidFill>
              </a:rPr>
              <a:t>determine their impact, severity, and likelihood of occurrence</a:t>
            </a:r>
            <a:r>
              <a:rPr lang="hu-HU" sz="2383" dirty="0">
                <a:solidFill>
                  <a:srgbClr val="141414"/>
                </a:solidFill>
              </a:rPr>
              <a:t>.</a:t>
            </a:r>
            <a:endParaRPr sz="2383" dirty="0">
              <a:solidFill>
                <a:srgbClr val="141414"/>
              </a:solidFill>
              <a:latin typeface="Arial"/>
              <a:ea typeface="Arial"/>
              <a:cs typeface="Arial"/>
              <a:sym typeface="Arial"/>
            </a:endParaRPr>
          </a:p>
        </p:txBody>
      </p:sp>
      <p:pic>
        <p:nvPicPr>
          <p:cNvPr id="544" name="Google Shape;544;g326dadce0fc_0_1090"/>
          <p:cNvPicPr preferRelativeResize="0"/>
          <p:nvPr/>
        </p:nvPicPr>
        <p:blipFill>
          <a:blip r:embed="rId4">
            <a:alphaModFix/>
          </a:blip>
          <a:stretch>
            <a:fillRect/>
          </a:stretch>
        </p:blipFill>
        <p:spPr>
          <a:xfrm>
            <a:off x="715928" y="2265940"/>
            <a:ext cx="4946433" cy="3714167"/>
          </a:xfrm>
          <a:prstGeom prst="rect">
            <a:avLst/>
          </a:prstGeom>
          <a:noFill/>
          <a:ln>
            <a:noFill/>
          </a:ln>
        </p:spPr>
      </p:pic>
      <p:pic>
        <p:nvPicPr>
          <p:cNvPr id="2" name="Picture 1">
            <a:extLst>
              <a:ext uri="{FF2B5EF4-FFF2-40B4-BE49-F238E27FC236}">
                <a16:creationId xmlns:a16="http://schemas.microsoft.com/office/drawing/2014/main" id="{704CCAB2-6713-C79D-7912-B25537B8D5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4260" y="247913"/>
            <a:ext cx="1767127" cy="394268"/>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g326dadce0fc_0_1100"/>
          <p:cNvSpPr txBox="1"/>
          <p:nvPr/>
        </p:nvSpPr>
        <p:spPr>
          <a:xfrm>
            <a:off x="565747" y="792000"/>
            <a:ext cx="10618600" cy="701731"/>
          </a:xfrm>
          <a:prstGeom prst="rect">
            <a:avLst/>
          </a:prstGeom>
          <a:noFill/>
          <a:ln>
            <a:noFill/>
          </a:ln>
        </p:spPr>
        <p:txBody>
          <a:bodyPr spcFirstLastPara="1" wrap="square" lIns="0" tIns="0" rIns="0" bIns="0" anchor="t" anchorCtr="0">
            <a:spAutoFit/>
          </a:bodyPr>
          <a:lstStyle/>
          <a:p>
            <a:pPr>
              <a:lnSpc>
                <a:spcPct val="95000"/>
              </a:lnSpc>
              <a:buClr>
                <a:srgbClr val="000000"/>
              </a:buClr>
              <a:buSzPts val="8000"/>
            </a:pPr>
            <a:r>
              <a:rPr lang="en-US" sz="4800" b="1" dirty="0">
                <a:solidFill>
                  <a:srgbClr val="487307"/>
                </a:solidFill>
                <a:latin typeface="Nunito Sans"/>
                <a:ea typeface="Nunito Sans"/>
                <a:cs typeface="Nunito Sans"/>
                <a:sym typeface="Nunito Sans"/>
              </a:rPr>
              <a:t>How do we use it?</a:t>
            </a:r>
            <a:endParaRPr sz="4800" dirty="0">
              <a:solidFill>
                <a:srgbClr val="487307"/>
              </a:solidFill>
              <a:latin typeface="Arial"/>
              <a:ea typeface="Arial"/>
              <a:cs typeface="Arial"/>
              <a:sym typeface="Arial"/>
            </a:endParaRPr>
          </a:p>
        </p:txBody>
      </p:sp>
      <p:sp>
        <p:nvSpPr>
          <p:cNvPr id="550" name="Google Shape;550;g326dadce0fc_0_1100"/>
          <p:cNvSpPr txBox="1"/>
          <p:nvPr/>
        </p:nvSpPr>
        <p:spPr>
          <a:xfrm>
            <a:off x="565750" y="2614401"/>
            <a:ext cx="6081800" cy="4429931"/>
          </a:xfrm>
          <a:prstGeom prst="rect">
            <a:avLst/>
          </a:prstGeom>
          <a:noFill/>
          <a:ln>
            <a:noFill/>
          </a:ln>
        </p:spPr>
        <p:txBody>
          <a:bodyPr spcFirstLastPara="1" wrap="square" lIns="0" tIns="0" rIns="0" bIns="0" anchor="t" anchorCtr="0">
            <a:spAutoFit/>
          </a:bodyPr>
          <a:lstStyle/>
          <a:p>
            <a:pPr marL="304815" indent="-303715">
              <a:lnSpc>
                <a:spcPct val="151010"/>
              </a:lnSpc>
              <a:buClr>
                <a:srgbClr val="141414"/>
              </a:buClr>
              <a:buSzPts val="3574"/>
              <a:buAutoNum type="arabicPeriod"/>
            </a:pPr>
            <a:r>
              <a:rPr lang="en-US" sz="2383" dirty="0">
                <a:solidFill>
                  <a:srgbClr val="141414"/>
                </a:solidFill>
              </a:rPr>
              <a:t>Identify the logistics processes</a:t>
            </a:r>
          </a:p>
          <a:p>
            <a:pPr marL="304815" indent="-303715">
              <a:lnSpc>
                <a:spcPct val="151010"/>
              </a:lnSpc>
              <a:buClr>
                <a:srgbClr val="141414"/>
              </a:buClr>
              <a:buSzPts val="3574"/>
              <a:buAutoNum type="arabicPeriod"/>
            </a:pPr>
            <a:r>
              <a:rPr lang="en-GB" sz="2383" dirty="0">
                <a:solidFill>
                  <a:srgbClr val="141414"/>
                </a:solidFill>
              </a:rPr>
              <a:t>Determine the potential errors</a:t>
            </a:r>
          </a:p>
          <a:p>
            <a:pPr marL="304815" indent="-303715">
              <a:lnSpc>
                <a:spcPct val="151010"/>
              </a:lnSpc>
              <a:buClr>
                <a:srgbClr val="141414"/>
              </a:buClr>
              <a:buSzPts val="3574"/>
              <a:buAutoNum type="arabicPeriod"/>
            </a:pPr>
            <a:r>
              <a:rPr lang="en-US" sz="2383" dirty="0" err="1">
                <a:solidFill>
                  <a:srgbClr val="141414"/>
                </a:solidFill>
              </a:rPr>
              <a:t>Analyse</a:t>
            </a:r>
            <a:r>
              <a:rPr lang="en-US" sz="2383" dirty="0">
                <a:solidFill>
                  <a:srgbClr val="141414"/>
                </a:solidFill>
              </a:rPr>
              <a:t> the severity of the errors(S), </a:t>
            </a:r>
            <a:r>
              <a:rPr lang="en-US" sz="2383" dirty="0" err="1">
                <a:solidFill>
                  <a:srgbClr val="141414"/>
                </a:solidFill>
              </a:rPr>
              <a:t>occurance</a:t>
            </a:r>
            <a:r>
              <a:rPr lang="en-US" sz="2383" dirty="0">
                <a:solidFill>
                  <a:srgbClr val="141414"/>
                </a:solidFill>
              </a:rPr>
              <a:t> (O), detectability (D)</a:t>
            </a:r>
            <a:endParaRPr sz="2383" dirty="0">
              <a:solidFill>
                <a:srgbClr val="141414"/>
              </a:solidFill>
            </a:endParaRPr>
          </a:p>
          <a:p>
            <a:pPr marL="304815" indent="-303715">
              <a:lnSpc>
                <a:spcPct val="151010"/>
              </a:lnSpc>
              <a:buClr>
                <a:srgbClr val="141414"/>
              </a:buClr>
              <a:buSzPts val="3574"/>
              <a:buAutoNum type="arabicPeriod"/>
            </a:pPr>
            <a:r>
              <a:rPr lang="en-US" sz="2383" dirty="0">
                <a:solidFill>
                  <a:srgbClr val="141414"/>
                </a:solidFill>
              </a:rPr>
              <a:t>Calculate the risk priority number(RPN) - </a:t>
            </a:r>
            <a:r>
              <a:rPr lang="en-GB" sz="2383" dirty="0">
                <a:solidFill>
                  <a:srgbClr val="141414"/>
                </a:solidFill>
              </a:rPr>
              <a:t>the higher the level, the more urgent it is to address the issue</a:t>
            </a:r>
            <a:endParaRPr sz="2383" dirty="0">
              <a:solidFill>
                <a:srgbClr val="141414"/>
              </a:solidFill>
            </a:endParaRPr>
          </a:p>
          <a:p>
            <a:pPr>
              <a:lnSpc>
                <a:spcPct val="151010"/>
              </a:lnSpc>
              <a:buClr>
                <a:srgbClr val="000000"/>
              </a:buClr>
              <a:buSzPts val="2574"/>
            </a:pPr>
            <a:endParaRPr sz="2383" dirty="0">
              <a:solidFill>
                <a:srgbClr val="141414"/>
              </a:solidFill>
              <a:latin typeface="Arial"/>
              <a:ea typeface="Arial"/>
              <a:cs typeface="Arial"/>
              <a:sym typeface="Arial"/>
            </a:endParaRPr>
          </a:p>
        </p:txBody>
      </p:sp>
      <p:cxnSp>
        <p:nvCxnSpPr>
          <p:cNvPr id="551" name="Google Shape;551;g326dadce0fc_0_1100"/>
          <p:cNvCxnSpPr/>
          <p:nvPr/>
        </p:nvCxnSpPr>
        <p:spPr>
          <a:xfrm>
            <a:off x="6776188" y="6563007"/>
            <a:ext cx="4730000" cy="0"/>
          </a:xfrm>
          <a:prstGeom prst="straightConnector1">
            <a:avLst/>
          </a:prstGeom>
          <a:noFill/>
          <a:ln w="114300" cap="rnd" cmpd="sng">
            <a:solidFill>
              <a:srgbClr val="000000">
                <a:alpha val="4310"/>
              </a:srgbClr>
            </a:solidFill>
            <a:prstDash val="solid"/>
            <a:round/>
            <a:headEnd type="none" w="sm" len="sm"/>
            <a:tailEnd type="none" w="sm" len="sm"/>
          </a:ln>
        </p:spPr>
      </p:cxnSp>
      <p:cxnSp>
        <p:nvCxnSpPr>
          <p:cNvPr id="552" name="Google Shape;552;g326dadce0fc_0_1100"/>
          <p:cNvCxnSpPr/>
          <p:nvPr/>
        </p:nvCxnSpPr>
        <p:spPr>
          <a:xfrm>
            <a:off x="6004496" y="5981697"/>
            <a:ext cx="0" cy="381000"/>
          </a:xfrm>
          <a:prstGeom prst="straightConnector1">
            <a:avLst/>
          </a:prstGeom>
          <a:noFill/>
          <a:ln w="76200" cap="rnd" cmpd="sng">
            <a:solidFill>
              <a:srgbClr val="FFFFFF"/>
            </a:solidFill>
            <a:prstDash val="solid"/>
            <a:round/>
            <a:headEnd type="none" w="sm" len="sm"/>
            <a:tailEnd type="stealth" w="med" len="med"/>
          </a:ln>
        </p:spPr>
      </p:cxnSp>
      <p:pic>
        <p:nvPicPr>
          <p:cNvPr id="554" name="Google Shape;554;g326dadce0fc_0_1100"/>
          <p:cNvPicPr preferRelativeResize="0"/>
          <p:nvPr/>
        </p:nvPicPr>
        <p:blipFill>
          <a:blip r:embed="rId3">
            <a:alphaModFix/>
          </a:blip>
          <a:stretch>
            <a:fillRect/>
          </a:stretch>
        </p:blipFill>
        <p:spPr>
          <a:xfrm>
            <a:off x="6986850" y="4385359"/>
            <a:ext cx="4781550" cy="1543050"/>
          </a:xfrm>
          <a:prstGeom prst="rect">
            <a:avLst/>
          </a:prstGeom>
          <a:noFill/>
          <a:ln>
            <a:noFill/>
          </a:ln>
        </p:spPr>
      </p:pic>
      <p:pic>
        <p:nvPicPr>
          <p:cNvPr id="555" name="Google Shape;555;g326dadce0fc_0_1100"/>
          <p:cNvPicPr preferRelativeResize="0"/>
          <p:nvPr/>
        </p:nvPicPr>
        <p:blipFill>
          <a:blip r:embed="rId4">
            <a:alphaModFix/>
          </a:blip>
          <a:stretch>
            <a:fillRect/>
          </a:stretch>
        </p:blipFill>
        <p:spPr>
          <a:xfrm>
            <a:off x="6647550" y="1678000"/>
            <a:ext cx="5120850" cy="2465928"/>
          </a:xfrm>
          <a:prstGeom prst="rect">
            <a:avLst/>
          </a:prstGeom>
          <a:noFill/>
          <a:ln>
            <a:noFill/>
          </a:ln>
        </p:spPr>
      </p:pic>
      <p:pic>
        <p:nvPicPr>
          <p:cNvPr id="2" name="Picture 1">
            <a:extLst>
              <a:ext uri="{FF2B5EF4-FFF2-40B4-BE49-F238E27FC236}">
                <a16:creationId xmlns:a16="http://schemas.microsoft.com/office/drawing/2014/main" id="{1C8CF74B-A481-17DE-C09C-9C5A29EBD1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4260" y="247913"/>
            <a:ext cx="1767127" cy="394268"/>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g326dadce0fc_0_1111"/>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3139" b="-5449"/>
            </a:stretch>
          </a:blipFill>
          <a:ln>
            <a:noFill/>
          </a:ln>
        </p:spPr>
      </p:sp>
      <p:sp>
        <p:nvSpPr>
          <p:cNvPr id="561" name="Google Shape;561;g326dadce0fc_0_1111"/>
          <p:cNvSpPr/>
          <p:nvPr/>
        </p:nvSpPr>
        <p:spPr>
          <a:xfrm>
            <a:off x="0" y="2619734"/>
            <a:ext cx="12192000" cy="4239511"/>
          </a:xfrm>
          <a:custGeom>
            <a:avLst/>
            <a:gdLst/>
            <a:ahLst/>
            <a:cxnLst/>
            <a:rect l="l" t="t" r="r" b="b"/>
            <a:pathLst>
              <a:path w="18288000" h="5423682" extrusionOk="0">
                <a:moveTo>
                  <a:pt x="0" y="0"/>
                </a:moveTo>
                <a:lnTo>
                  <a:pt x="18288000" y="0"/>
                </a:lnTo>
                <a:lnTo>
                  <a:pt x="18288000" y="5423682"/>
                </a:lnTo>
                <a:lnTo>
                  <a:pt x="0" y="5423682"/>
                </a:lnTo>
                <a:lnTo>
                  <a:pt x="0" y="0"/>
                </a:lnTo>
                <a:close/>
              </a:path>
            </a:pathLst>
          </a:custGeom>
          <a:blipFill rotWithShape="1">
            <a:blip r:embed="rId4">
              <a:alphaModFix amt="75000"/>
            </a:blip>
            <a:stretch>
              <a:fillRect t="-114313" b="-10597"/>
            </a:stretch>
          </a:blipFill>
          <a:ln>
            <a:noFill/>
          </a:ln>
        </p:spPr>
      </p:sp>
      <p:sp>
        <p:nvSpPr>
          <p:cNvPr id="562" name="Google Shape;562;g326dadce0fc_0_1111"/>
          <p:cNvSpPr/>
          <p:nvPr/>
        </p:nvSpPr>
        <p:spPr>
          <a:xfrm>
            <a:off x="2479565" y="-274768"/>
            <a:ext cx="2637463" cy="960035"/>
          </a:xfrm>
          <a:custGeom>
            <a:avLst/>
            <a:gdLst/>
            <a:ahLst/>
            <a:cxnLst/>
            <a:rect l="l" t="t" r="r" b="b"/>
            <a:pathLst>
              <a:path w="1980573" h="720927" extrusionOk="0">
                <a:moveTo>
                  <a:pt x="1856113" y="720927"/>
                </a:moveTo>
                <a:lnTo>
                  <a:pt x="124460" y="720927"/>
                </a:lnTo>
                <a:cubicBezTo>
                  <a:pt x="55880" y="720927"/>
                  <a:pt x="0" y="665047"/>
                  <a:pt x="0" y="596467"/>
                </a:cubicBezTo>
                <a:lnTo>
                  <a:pt x="0" y="124460"/>
                </a:lnTo>
                <a:cubicBezTo>
                  <a:pt x="0" y="55880"/>
                  <a:pt x="55880" y="0"/>
                  <a:pt x="124460" y="0"/>
                </a:cubicBezTo>
                <a:lnTo>
                  <a:pt x="1856113" y="0"/>
                </a:lnTo>
                <a:cubicBezTo>
                  <a:pt x="1924693" y="0"/>
                  <a:pt x="1980573" y="55880"/>
                  <a:pt x="1980573" y="124460"/>
                </a:cubicBezTo>
                <a:lnTo>
                  <a:pt x="1980573" y="596467"/>
                </a:lnTo>
                <a:cubicBezTo>
                  <a:pt x="1980573" y="665047"/>
                  <a:pt x="1924693" y="720927"/>
                  <a:pt x="1856113" y="720927"/>
                </a:cubicBezTo>
                <a:close/>
              </a:path>
            </a:pathLst>
          </a:custGeom>
          <a:solidFill>
            <a:srgbClr val="C1AC30"/>
          </a:solidFill>
          <a:ln>
            <a:noFill/>
          </a:ln>
        </p:spPr>
        <p:txBody>
          <a:bodyPr spcFirstLastPara="1" wrap="square" lIns="60950" tIns="60950" rIns="60950" bIns="60950" anchor="ctr" anchorCtr="0">
            <a:noAutofit/>
          </a:bodyPr>
          <a:lstStyle/>
          <a:p>
            <a:pPr>
              <a:buClr>
                <a:srgbClr val="000000"/>
              </a:buClr>
              <a:buSzPts val="1400"/>
            </a:pPr>
            <a:endParaRPr sz="933">
              <a:solidFill>
                <a:srgbClr val="000000"/>
              </a:solidFill>
              <a:latin typeface="Arial"/>
              <a:ea typeface="Arial"/>
              <a:cs typeface="Arial"/>
              <a:sym typeface="Arial"/>
            </a:endParaRPr>
          </a:p>
        </p:txBody>
      </p:sp>
      <p:sp>
        <p:nvSpPr>
          <p:cNvPr id="564" name="Google Shape;564;g326dadce0fc_0_1111"/>
          <p:cNvSpPr/>
          <p:nvPr/>
        </p:nvSpPr>
        <p:spPr>
          <a:xfrm>
            <a:off x="9786417" y="4418961"/>
            <a:ext cx="2769827" cy="2674316"/>
          </a:xfrm>
          <a:custGeom>
            <a:avLst/>
            <a:gdLst/>
            <a:ahLst/>
            <a:cxnLst/>
            <a:rect l="l" t="t" r="r" b="b"/>
            <a:pathLst>
              <a:path w="4154741" h="4011474" extrusionOk="0">
                <a:moveTo>
                  <a:pt x="0" y="0"/>
                </a:moveTo>
                <a:lnTo>
                  <a:pt x="4154742" y="0"/>
                </a:lnTo>
                <a:lnTo>
                  <a:pt x="4154742" y="4011475"/>
                </a:lnTo>
                <a:lnTo>
                  <a:pt x="0" y="4011475"/>
                </a:lnTo>
                <a:lnTo>
                  <a:pt x="0" y="0"/>
                </a:lnTo>
                <a:close/>
              </a:path>
            </a:pathLst>
          </a:custGeom>
          <a:blipFill rotWithShape="1">
            <a:blip r:embed="rId5">
              <a:alphaModFix/>
            </a:blip>
            <a:stretch>
              <a:fillRect/>
            </a:stretch>
          </a:blipFill>
          <a:ln>
            <a:noFill/>
          </a:ln>
        </p:spPr>
      </p:sp>
      <p:sp>
        <p:nvSpPr>
          <p:cNvPr id="565" name="Google Shape;565;g326dadce0fc_0_1111"/>
          <p:cNvSpPr txBox="1"/>
          <p:nvPr/>
        </p:nvSpPr>
        <p:spPr>
          <a:xfrm>
            <a:off x="446067" y="2869867"/>
            <a:ext cx="9150600" cy="2920543"/>
          </a:xfrm>
          <a:prstGeom prst="rect">
            <a:avLst/>
          </a:prstGeom>
          <a:noFill/>
          <a:ln>
            <a:noFill/>
          </a:ln>
        </p:spPr>
        <p:txBody>
          <a:bodyPr spcFirstLastPara="1" wrap="square" lIns="0" tIns="0" rIns="0" bIns="0" anchor="t" anchorCtr="0">
            <a:spAutoFit/>
          </a:bodyPr>
          <a:lstStyle/>
          <a:p>
            <a:pPr>
              <a:buClr>
                <a:srgbClr val="000000"/>
              </a:buClr>
              <a:buSzPts val="5057"/>
            </a:pPr>
            <a:r>
              <a:rPr lang="en-US" sz="3372" b="1" dirty="0">
                <a:solidFill>
                  <a:srgbClr val="FFFFFF"/>
                </a:solidFill>
                <a:latin typeface="Nunito Sans Black"/>
                <a:ea typeface="Nunito Sans Black"/>
                <a:cs typeface="Nunito Sans Black"/>
                <a:sym typeface="Nunito Sans Black"/>
              </a:rPr>
              <a:t>TASK 6: </a:t>
            </a:r>
            <a:r>
              <a:rPr lang="en-GB" sz="3067" dirty="0">
                <a:solidFill>
                  <a:schemeClr val="lt1"/>
                </a:solidFill>
                <a:latin typeface="Nunito Sans"/>
                <a:ea typeface="Nunito Sans"/>
                <a:cs typeface="Nunito Sans"/>
                <a:sym typeface="Nunito Sans"/>
              </a:rPr>
              <a:t>RISK ASSESSMENT</a:t>
            </a:r>
            <a:endParaRPr sz="3067" dirty="0">
              <a:solidFill>
                <a:schemeClr val="lt1"/>
              </a:solidFill>
              <a:latin typeface="Nunito Sans"/>
              <a:ea typeface="Nunito Sans"/>
              <a:cs typeface="Nunito Sans"/>
              <a:sym typeface="Nunito Sans"/>
            </a:endParaRPr>
          </a:p>
          <a:p>
            <a:pPr>
              <a:buClr>
                <a:srgbClr val="000000"/>
              </a:buClr>
              <a:buSzPts val="5057"/>
            </a:pPr>
            <a:endParaRPr sz="2067" b="1" dirty="0">
              <a:solidFill>
                <a:schemeClr val="lt1"/>
              </a:solidFill>
              <a:latin typeface="Nunito Sans"/>
              <a:ea typeface="Nunito Sans"/>
              <a:cs typeface="Nunito Sans"/>
              <a:sym typeface="Nunito Sans"/>
            </a:endParaRPr>
          </a:p>
          <a:p>
            <a:pPr algn="just">
              <a:lnSpc>
                <a:spcPct val="116250"/>
              </a:lnSpc>
              <a:spcBef>
                <a:spcPts val="800"/>
              </a:spcBef>
              <a:buClr>
                <a:schemeClr val="dk1"/>
              </a:buClr>
              <a:buSzPts val="1100"/>
            </a:pPr>
            <a:r>
              <a:rPr lang="en-GB" sz="1667" dirty="0">
                <a:solidFill>
                  <a:schemeClr val="lt1"/>
                </a:solidFill>
                <a:latin typeface="Nunito Sans Black"/>
                <a:ea typeface="Nunito Sans Black"/>
                <a:cs typeface="Nunito Sans Black"/>
                <a:sym typeface="Nunito Sans Black"/>
              </a:rPr>
              <a:t>A small-scale producer of cream cheese and sandwich spreads is conducting an FMEA analysis to prepare as effectively as possible for the risks associated with its perishable products during market days. Help them evaluate the results in the table below and develop recommendations for addressing the three most high-risk nonconformities!</a:t>
            </a:r>
            <a:endParaRPr sz="2067" b="1" dirty="0">
              <a:solidFill>
                <a:schemeClr val="lt1"/>
              </a:solidFill>
              <a:latin typeface="Nunito Sans"/>
              <a:ea typeface="Nunito Sans"/>
              <a:cs typeface="Nunito Sans"/>
              <a:sym typeface="Nunito Sans"/>
            </a:endParaRPr>
          </a:p>
          <a:p>
            <a:pPr>
              <a:lnSpc>
                <a:spcPct val="140003"/>
              </a:lnSpc>
              <a:spcBef>
                <a:spcPts val="533"/>
              </a:spcBef>
              <a:buClr>
                <a:srgbClr val="000000"/>
              </a:buClr>
              <a:buSzPts val="5057"/>
            </a:pPr>
            <a:endParaRPr sz="3372" b="1" dirty="0">
              <a:solidFill>
                <a:srgbClr val="FFFFFF"/>
              </a:solidFill>
              <a:latin typeface="Nunito Sans Black"/>
              <a:ea typeface="Nunito Sans Black"/>
              <a:cs typeface="Nunito Sans Black"/>
              <a:sym typeface="Nunito Sans Black"/>
            </a:endParaRPr>
          </a:p>
        </p:txBody>
      </p:sp>
      <p:cxnSp>
        <p:nvCxnSpPr>
          <p:cNvPr id="568" name="Google Shape;568;g326dadce0fc_0_1111"/>
          <p:cNvCxnSpPr/>
          <p:nvPr/>
        </p:nvCxnSpPr>
        <p:spPr>
          <a:xfrm rot="10800000" flipH="1">
            <a:off x="324867" y="5873663"/>
            <a:ext cx="8234600" cy="12600"/>
          </a:xfrm>
          <a:prstGeom prst="straightConnector1">
            <a:avLst/>
          </a:prstGeom>
          <a:noFill/>
          <a:ln w="38100" cap="flat" cmpd="sng">
            <a:solidFill>
              <a:srgbClr val="707070"/>
            </a:solidFill>
            <a:prstDash val="solid"/>
            <a:round/>
            <a:headEnd type="none" w="sm" len="sm"/>
            <a:tailEnd type="none" w="sm" len="sm"/>
          </a:ln>
        </p:spPr>
      </p:cxnSp>
      <p:pic>
        <p:nvPicPr>
          <p:cNvPr id="2" name="Picture 1">
            <a:extLst>
              <a:ext uri="{FF2B5EF4-FFF2-40B4-BE49-F238E27FC236}">
                <a16:creationId xmlns:a16="http://schemas.microsoft.com/office/drawing/2014/main" id="{0B36F25C-02A8-1E86-1CE9-795DB2F6D5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4732" y="42421"/>
            <a:ext cx="1767127" cy="394268"/>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g326dadce0fc_0_1123"/>
          <p:cNvSpPr/>
          <p:nvPr/>
        </p:nvSpPr>
        <p:spPr>
          <a:xfrm>
            <a:off x="0" y="5470411"/>
            <a:ext cx="12192000" cy="1387589"/>
          </a:xfrm>
          <a:custGeom>
            <a:avLst/>
            <a:gdLst/>
            <a:ahLst/>
            <a:cxnLst/>
            <a:rect l="l" t="t" r="r" b="b"/>
            <a:pathLst>
              <a:path w="18288000" h="2081384" extrusionOk="0">
                <a:moveTo>
                  <a:pt x="0" y="0"/>
                </a:moveTo>
                <a:lnTo>
                  <a:pt x="18288000" y="0"/>
                </a:lnTo>
                <a:lnTo>
                  <a:pt x="18288000" y="2081384"/>
                </a:lnTo>
                <a:lnTo>
                  <a:pt x="0" y="2081384"/>
                </a:lnTo>
                <a:lnTo>
                  <a:pt x="0" y="0"/>
                </a:lnTo>
                <a:close/>
              </a:path>
            </a:pathLst>
          </a:custGeom>
          <a:blipFill rotWithShape="1">
            <a:blip r:embed="rId3">
              <a:alphaModFix/>
            </a:blip>
            <a:stretch>
              <a:fillRect t="-91852" b="-360145"/>
            </a:stretch>
          </a:blipFill>
          <a:ln>
            <a:noFill/>
          </a:ln>
        </p:spPr>
      </p:sp>
      <p:cxnSp>
        <p:nvCxnSpPr>
          <p:cNvPr id="574" name="Google Shape;574;g326dadce0fc_0_1123"/>
          <p:cNvCxnSpPr/>
          <p:nvPr/>
        </p:nvCxnSpPr>
        <p:spPr>
          <a:xfrm rot="5400000">
            <a:off x="5905500" y="5445008"/>
            <a:ext cx="381000" cy="0"/>
          </a:xfrm>
          <a:prstGeom prst="straightConnector1">
            <a:avLst/>
          </a:prstGeom>
          <a:noFill/>
          <a:ln w="76200" cap="rnd" cmpd="sng">
            <a:solidFill>
              <a:srgbClr val="FFFFFF"/>
            </a:solidFill>
            <a:prstDash val="solid"/>
            <a:round/>
            <a:headEnd type="none" w="sm" len="sm"/>
            <a:tailEnd type="stealth" w="med" len="med"/>
          </a:ln>
        </p:spPr>
      </p:cxnSp>
      <p:sp>
        <p:nvSpPr>
          <p:cNvPr id="575" name="Google Shape;575;g326dadce0fc_0_1123"/>
          <p:cNvSpPr txBox="1"/>
          <p:nvPr/>
        </p:nvSpPr>
        <p:spPr>
          <a:xfrm>
            <a:off x="566207" y="2200702"/>
            <a:ext cx="8487000" cy="1169551"/>
          </a:xfrm>
          <a:prstGeom prst="rect">
            <a:avLst/>
          </a:prstGeom>
          <a:noFill/>
          <a:ln>
            <a:noFill/>
          </a:ln>
        </p:spPr>
        <p:txBody>
          <a:bodyPr spcFirstLastPara="1" wrap="square" lIns="0" tIns="0" rIns="0" bIns="0" anchor="t" anchorCtr="0">
            <a:spAutoFit/>
          </a:bodyPr>
          <a:lstStyle/>
          <a:p>
            <a:pPr algn="ctr">
              <a:lnSpc>
                <a:spcPct val="95000"/>
              </a:lnSpc>
              <a:buClr>
                <a:srgbClr val="000000"/>
              </a:buClr>
              <a:buSzPts val="8000"/>
            </a:pPr>
            <a:r>
              <a:rPr lang="en-US" sz="4000" dirty="0">
                <a:solidFill>
                  <a:schemeClr val="dk1"/>
                </a:solidFill>
                <a:latin typeface="Nunito Sans Black"/>
                <a:ea typeface="Nunito Sans Black"/>
                <a:cs typeface="Nunito Sans Black"/>
                <a:sym typeface="Nunito Sans Black"/>
              </a:rPr>
              <a:t>5. Logistics Tools and </a:t>
            </a:r>
            <a:r>
              <a:rPr lang="en-US" sz="4000" dirty="0" err="1">
                <a:solidFill>
                  <a:schemeClr val="dk1"/>
                </a:solidFill>
                <a:latin typeface="Nunito Sans Black"/>
                <a:ea typeface="Nunito Sans Black"/>
                <a:cs typeface="Nunito Sans Black"/>
                <a:sym typeface="Nunito Sans Black"/>
              </a:rPr>
              <a:t>Locistics</a:t>
            </a:r>
            <a:r>
              <a:rPr lang="en-US" sz="4000" dirty="0">
                <a:solidFill>
                  <a:schemeClr val="dk1"/>
                </a:solidFill>
                <a:latin typeface="Nunito Sans Black"/>
                <a:ea typeface="Nunito Sans Black"/>
                <a:cs typeface="Nunito Sans Black"/>
                <a:sym typeface="Nunito Sans Black"/>
              </a:rPr>
              <a:t> Awareness</a:t>
            </a:r>
            <a:endParaRPr sz="4000" dirty="0">
              <a:solidFill>
                <a:srgbClr val="000000"/>
              </a:solidFill>
              <a:latin typeface="Nunito Sans Black"/>
              <a:ea typeface="Nunito Sans Black"/>
              <a:cs typeface="Nunito Sans Black"/>
              <a:sym typeface="Nunito Sans Black"/>
            </a:endParaRPr>
          </a:p>
        </p:txBody>
      </p:sp>
      <p:sp>
        <p:nvSpPr>
          <p:cNvPr id="577" name="Google Shape;577;g326dadce0fc_0_1123"/>
          <p:cNvSpPr/>
          <p:nvPr/>
        </p:nvSpPr>
        <p:spPr>
          <a:xfrm>
            <a:off x="9388340" y="-271323"/>
            <a:ext cx="3546335" cy="3424048"/>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4">
              <a:alphaModFix/>
            </a:blip>
            <a:stretch>
              <a:fillRect/>
            </a:stretch>
          </a:blipFill>
          <a:ln>
            <a:noFill/>
          </a:ln>
        </p:spPr>
      </p:sp>
      <p:pic>
        <p:nvPicPr>
          <p:cNvPr id="2" name="Picture 1">
            <a:extLst>
              <a:ext uri="{FF2B5EF4-FFF2-40B4-BE49-F238E27FC236}">
                <a16:creationId xmlns:a16="http://schemas.microsoft.com/office/drawing/2014/main" id="{09B7D1A8-61DD-9E92-0457-4111E148DD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345" y="239067"/>
            <a:ext cx="1767127" cy="39426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g326dadce0fc_0_1131"/>
          <p:cNvSpPr/>
          <p:nvPr/>
        </p:nvSpPr>
        <p:spPr>
          <a:xfrm>
            <a:off x="8318001" y="685800"/>
            <a:ext cx="4117219" cy="5486485"/>
          </a:xfrm>
          <a:custGeom>
            <a:avLst/>
            <a:gdLst/>
            <a:ahLst/>
            <a:cxnLst/>
            <a:rect l="l" t="t" r="r" b="b"/>
            <a:pathLst>
              <a:path w="2611344" h="3479800" extrusionOk="0">
                <a:moveTo>
                  <a:pt x="2486884" y="3479800"/>
                </a:moveTo>
                <a:lnTo>
                  <a:pt x="124460" y="3479800"/>
                </a:lnTo>
                <a:cubicBezTo>
                  <a:pt x="55880" y="3479800"/>
                  <a:pt x="0" y="3423920"/>
                  <a:pt x="0" y="3355340"/>
                </a:cubicBezTo>
                <a:lnTo>
                  <a:pt x="0" y="124460"/>
                </a:lnTo>
                <a:cubicBezTo>
                  <a:pt x="0" y="55880"/>
                  <a:pt x="55880" y="0"/>
                  <a:pt x="124460" y="0"/>
                </a:cubicBezTo>
                <a:lnTo>
                  <a:pt x="2486884" y="0"/>
                </a:lnTo>
                <a:cubicBezTo>
                  <a:pt x="2555464" y="0"/>
                  <a:pt x="2611344" y="55880"/>
                  <a:pt x="2611344" y="124460"/>
                </a:cubicBezTo>
                <a:lnTo>
                  <a:pt x="2611344" y="3355340"/>
                </a:lnTo>
                <a:cubicBezTo>
                  <a:pt x="2611344" y="3423920"/>
                  <a:pt x="2555464" y="3479800"/>
                  <a:pt x="2486884" y="3479800"/>
                </a:cubicBezTo>
                <a:close/>
              </a:path>
            </a:pathLst>
          </a:custGeom>
          <a:solidFill>
            <a:srgbClr val="487307"/>
          </a:solidFill>
          <a:ln>
            <a:noFill/>
          </a:ln>
        </p:spPr>
        <p:txBody>
          <a:bodyPr spcFirstLastPara="1" wrap="square" lIns="60950" tIns="60950" rIns="60950" bIns="60950" anchor="ctr" anchorCtr="0">
            <a:noAutofit/>
          </a:bodyPr>
          <a:lstStyle/>
          <a:p>
            <a:pPr>
              <a:buClr>
                <a:srgbClr val="000000"/>
              </a:buClr>
              <a:buSzPts val="1400"/>
            </a:pPr>
            <a:endParaRPr sz="933">
              <a:solidFill>
                <a:srgbClr val="000000"/>
              </a:solidFill>
              <a:latin typeface="Arial"/>
              <a:ea typeface="Arial"/>
              <a:cs typeface="Arial"/>
              <a:sym typeface="Arial"/>
            </a:endParaRPr>
          </a:p>
        </p:txBody>
      </p:sp>
      <p:grpSp>
        <p:nvGrpSpPr>
          <p:cNvPr id="583" name="Google Shape;583;g326dadce0fc_0_1131"/>
          <p:cNvGrpSpPr/>
          <p:nvPr/>
        </p:nvGrpSpPr>
        <p:grpSpPr>
          <a:xfrm>
            <a:off x="8691766" y="1932919"/>
            <a:ext cx="3369621" cy="3513907"/>
            <a:chOff x="0" y="0"/>
            <a:chExt cx="10143351" cy="10163632"/>
          </a:xfrm>
        </p:grpSpPr>
        <p:sp>
          <p:nvSpPr>
            <p:cNvPr id="584" name="Google Shape;584;g326dadce0fc_0_1131"/>
            <p:cNvSpPr/>
            <p:nvPr/>
          </p:nvSpPr>
          <p:spPr>
            <a:xfrm>
              <a:off x="0" y="0"/>
              <a:ext cx="10143351" cy="10163632"/>
            </a:xfrm>
            <a:custGeom>
              <a:avLst/>
              <a:gdLst/>
              <a:ahLst/>
              <a:cxnLst/>
              <a:rect l="l" t="t" r="r" b="b"/>
              <a:pathLst>
                <a:path w="10143351" h="10163632" extrusionOk="0">
                  <a:moveTo>
                    <a:pt x="0" y="0"/>
                  </a:moveTo>
                  <a:lnTo>
                    <a:pt x="10143351" y="0"/>
                  </a:lnTo>
                  <a:lnTo>
                    <a:pt x="10143351" y="10163632"/>
                  </a:lnTo>
                  <a:lnTo>
                    <a:pt x="0" y="10163632"/>
                  </a:lnTo>
                  <a:close/>
                </a:path>
              </a:pathLst>
            </a:custGeom>
            <a:blipFill rotWithShape="1">
              <a:blip r:embed="rId3">
                <a:alphaModFix/>
              </a:blip>
              <a:stretch>
                <a:fillRect t="-19" b="-29"/>
              </a:stretch>
            </a:blipFill>
            <a:ln>
              <a:noFill/>
            </a:ln>
          </p:spPr>
        </p:sp>
        <p:sp>
          <p:nvSpPr>
            <p:cNvPr id="585" name="Google Shape;585;g326dadce0fc_0_1131"/>
            <p:cNvSpPr/>
            <p:nvPr/>
          </p:nvSpPr>
          <p:spPr>
            <a:xfrm>
              <a:off x="3149600" y="2368550"/>
              <a:ext cx="5156200" cy="6858000"/>
            </a:xfrm>
            <a:custGeom>
              <a:avLst/>
              <a:gdLst/>
              <a:ahLst/>
              <a:cxnLst/>
              <a:rect l="l" t="t" r="r" b="b"/>
              <a:pathLst>
                <a:path w="5156200" h="6858000" extrusionOk="0">
                  <a:moveTo>
                    <a:pt x="0" y="0"/>
                  </a:moveTo>
                  <a:lnTo>
                    <a:pt x="5156200" y="0"/>
                  </a:lnTo>
                  <a:lnTo>
                    <a:pt x="5156200" y="6858000"/>
                  </a:lnTo>
                  <a:lnTo>
                    <a:pt x="0" y="6858000"/>
                  </a:lnTo>
                  <a:close/>
                </a:path>
              </a:pathLst>
            </a:custGeom>
            <a:blipFill rotWithShape="1">
              <a:blip r:embed="rId4">
                <a:alphaModFix/>
              </a:blip>
              <a:stretch>
                <a:fillRect l="-49807" r="-49797"/>
              </a:stretch>
            </a:blipFill>
            <a:ln>
              <a:noFill/>
            </a:ln>
          </p:spPr>
        </p:sp>
        <p:sp>
          <p:nvSpPr>
            <p:cNvPr id="586" name="Google Shape;586;g326dadce0fc_0_1131"/>
            <p:cNvSpPr/>
            <p:nvPr/>
          </p:nvSpPr>
          <p:spPr>
            <a:xfrm>
              <a:off x="374650" y="673100"/>
              <a:ext cx="6318250" cy="8427288"/>
            </a:xfrm>
            <a:custGeom>
              <a:avLst/>
              <a:gdLst/>
              <a:ahLst/>
              <a:cxnLst/>
              <a:rect l="l" t="t" r="r" b="b"/>
              <a:pathLst>
                <a:path w="6318250" h="8427288" extrusionOk="0">
                  <a:moveTo>
                    <a:pt x="2560460" y="1417091"/>
                  </a:moveTo>
                  <a:lnTo>
                    <a:pt x="2559050" y="8427288"/>
                  </a:lnTo>
                  <a:lnTo>
                    <a:pt x="0" y="8427288"/>
                  </a:lnTo>
                  <a:lnTo>
                    <a:pt x="0" y="0"/>
                  </a:lnTo>
                  <a:lnTo>
                    <a:pt x="6318250" y="0"/>
                  </a:lnTo>
                  <a:lnTo>
                    <a:pt x="6318250" y="1098550"/>
                  </a:lnTo>
                  <a:lnTo>
                    <a:pt x="2878087" y="1099439"/>
                  </a:lnTo>
                  <a:cubicBezTo>
                    <a:pt x="2702674" y="1099490"/>
                    <a:pt x="2560498" y="1241679"/>
                    <a:pt x="2560460" y="1417091"/>
                  </a:cubicBezTo>
                  <a:close/>
                </a:path>
              </a:pathLst>
            </a:custGeom>
            <a:blipFill rotWithShape="1">
              <a:blip r:embed="rId5">
                <a:alphaModFix/>
              </a:blip>
              <a:stretch>
                <a:fillRect l="-50088" r="-50088"/>
              </a:stretch>
            </a:blipFill>
            <a:ln>
              <a:noFill/>
            </a:ln>
          </p:spPr>
          <p:txBody>
            <a:bodyPr spcFirstLastPara="1" wrap="square" lIns="60950" tIns="60950" rIns="60950" bIns="60950" anchor="ctr" anchorCtr="0">
              <a:noAutofit/>
            </a:bodyPr>
            <a:lstStyle/>
            <a:p>
              <a:pPr>
                <a:buClr>
                  <a:srgbClr val="000000"/>
                </a:buClr>
                <a:buSzPts val="1400"/>
              </a:pPr>
              <a:endParaRPr sz="933">
                <a:solidFill>
                  <a:srgbClr val="000000"/>
                </a:solidFill>
                <a:latin typeface="Arial"/>
                <a:ea typeface="Arial"/>
                <a:cs typeface="Arial"/>
                <a:sym typeface="Arial"/>
              </a:endParaRPr>
            </a:p>
          </p:txBody>
        </p:sp>
      </p:grpSp>
      <p:cxnSp>
        <p:nvCxnSpPr>
          <p:cNvPr id="587" name="Google Shape;587;g326dadce0fc_0_1131"/>
          <p:cNvCxnSpPr/>
          <p:nvPr/>
        </p:nvCxnSpPr>
        <p:spPr>
          <a:xfrm rot="5400000">
            <a:off x="6248030" y="2075440"/>
            <a:ext cx="381000" cy="0"/>
          </a:xfrm>
          <a:prstGeom prst="straightConnector1">
            <a:avLst/>
          </a:prstGeom>
          <a:noFill/>
          <a:ln w="76200" cap="rnd" cmpd="sng">
            <a:solidFill>
              <a:srgbClr val="FFFFFF"/>
            </a:solidFill>
            <a:prstDash val="solid"/>
            <a:round/>
            <a:headEnd type="none" w="sm" len="sm"/>
            <a:tailEnd type="stealth" w="med" len="med"/>
          </a:ln>
        </p:spPr>
      </p:cxnSp>
      <p:sp>
        <p:nvSpPr>
          <p:cNvPr id="589" name="Google Shape;589;g326dadce0fc_0_1131"/>
          <p:cNvSpPr/>
          <p:nvPr/>
        </p:nvSpPr>
        <p:spPr>
          <a:xfrm>
            <a:off x="11077083" y="5633964"/>
            <a:ext cx="1114917" cy="1076472"/>
          </a:xfrm>
          <a:custGeom>
            <a:avLst/>
            <a:gdLst/>
            <a:ahLst/>
            <a:cxnLst/>
            <a:rect l="l" t="t" r="r" b="b"/>
            <a:pathLst>
              <a:path w="1672376" h="1614708" extrusionOk="0">
                <a:moveTo>
                  <a:pt x="0" y="0"/>
                </a:moveTo>
                <a:lnTo>
                  <a:pt x="1672376" y="0"/>
                </a:lnTo>
                <a:lnTo>
                  <a:pt x="1672376" y="1614708"/>
                </a:lnTo>
                <a:lnTo>
                  <a:pt x="0" y="1614708"/>
                </a:lnTo>
                <a:lnTo>
                  <a:pt x="0" y="0"/>
                </a:lnTo>
                <a:close/>
              </a:path>
            </a:pathLst>
          </a:custGeom>
          <a:blipFill rotWithShape="1">
            <a:blip r:embed="rId6">
              <a:alphaModFix/>
            </a:blip>
            <a:stretch>
              <a:fillRect/>
            </a:stretch>
          </a:blipFill>
          <a:ln>
            <a:noFill/>
          </a:ln>
        </p:spPr>
      </p:sp>
      <p:sp>
        <p:nvSpPr>
          <p:cNvPr id="590" name="Google Shape;590;g326dadce0fc_0_1131"/>
          <p:cNvSpPr txBox="1"/>
          <p:nvPr/>
        </p:nvSpPr>
        <p:spPr>
          <a:xfrm>
            <a:off x="686066" y="996081"/>
            <a:ext cx="6692200" cy="1169551"/>
          </a:xfrm>
          <a:prstGeom prst="rect">
            <a:avLst/>
          </a:prstGeom>
          <a:noFill/>
          <a:ln>
            <a:noFill/>
          </a:ln>
        </p:spPr>
        <p:txBody>
          <a:bodyPr spcFirstLastPara="1" wrap="square" lIns="0" tIns="0" rIns="0" bIns="0" anchor="t" anchorCtr="0">
            <a:spAutoFit/>
          </a:bodyPr>
          <a:lstStyle/>
          <a:p>
            <a:pPr>
              <a:lnSpc>
                <a:spcPct val="95000"/>
              </a:lnSpc>
              <a:buClr>
                <a:srgbClr val="000000"/>
              </a:buClr>
              <a:buSzPts val="8000"/>
            </a:pPr>
            <a:r>
              <a:rPr lang="en-US" sz="4000" b="1" dirty="0">
                <a:solidFill>
                  <a:srgbClr val="141414"/>
                </a:solidFill>
                <a:latin typeface="Nunito Sans"/>
                <a:ea typeface="Arial"/>
                <a:cs typeface="Arial"/>
                <a:sym typeface="Nunito Sans"/>
              </a:rPr>
              <a:t>Let’s stand consciously by our processes!</a:t>
            </a:r>
            <a:endParaRPr sz="4000" dirty="0">
              <a:solidFill>
                <a:srgbClr val="000000"/>
              </a:solidFill>
              <a:latin typeface="Arial"/>
              <a:ea typeface="Arial"/>
              <a:cs typeface="Arial"/>
              <a:sym typeface="Arial"/>
            </a:endParaRPr>
          </a:p>
        </p:txBody>
      </p:sp>
      <p:sp>
        <p:nvSpPr>
          <p:cNvPr id="591" name="Google Shape;591;g326dadce0fc_0_1131"/>
          <p:cNvSpPr txBox="1"/>
          <p:nvPr/>
        </p:nvSpPr>
        <p:spPr>
          <a:xfrm>
            <a:off x="685800" y="2723100"/>
            <a:ext cx="7012200" cy="2200089"/>
          </a:xfrm>
          <a:prstGeom prst="rect">
            <a:avLst/>
          </a:prstGeom>
          <a:noFill/>
          <a:ln>
            <a:noFill/>
          </a:ln>
        </p:spPr>
        <p:txBody>
          <a:bodyPr spcFirstLastPara="1" wrap="square" lIns="0" tIns="0" rIns="0" bIns="0" anchor="t" anchorCtr="0">
            <a:spAutoFit/>
          </a:bodyPr>
          <a:lstStyle/>
          <a:p>
            <a:pPr marL="345017" indent="-342900">
              <a:lnSpc>
                <a:spcPct val="151000"/>
              </a:lnSpc>
              <a:buClr>
                <a:srgbClr val="141414"/>
              </a:buClr>
              <a:buSzPts val="3550"/>
              <a:buFont typeface="Arial" panose="020B0604020202020204" pitchFamily="34" charset="0"/>
              <a:buChar char="•"/>
            </a:pPr>
            <a:r>
              <a:rPr lang="en-GB" sz="2367" dirty="0">
                <a:solidFill>
                  <a:srgbClr val="141414"/>
                </a:solidFill>
              </a:rPr>
              <a:t>Keep track of expenses, shipments, and revenue!</a:t>
            </a:r>
          </a:p>
          <a:p>
            <a:pPr marL="345017" indent="-342900">
              <a:lnSpc>
                <a:spcPct val="151000"/>
              </a:lnSpc>
              <a:buClr>
                <a:srgbClr val="141414"/>
              </a:buClr>
              <a:buSzPts val="3550"/>
              <a:buFont typeface="Arial" panose="020B0604020202020204" pitchFamily="34" charset="0"/>
              <a:buChar char="•"/>
            </a:pPr>
            <a:r>
              <a:rPr lang="en-US" sz="2367" dirty="0">
                <a:solidFill>
                  <a:srgbClr val="141414"/>
                </a:solidFill>
              </a:rPr>
              <a:t>Ask for reviews from partners and customers!</a:t>
            </a:r>
            <a:endParaRPr sz="2367" dirty="0">
              <a:solidFill>
                <a:srgbClr val="141414"/>
              </a:solidFill>
            </a:endParaRPr>
          </a:p>
          <a:p>
            <a:pPr marL="345017" indent="-342900">
              <a:lnSpc>
                <a:spcPct val="151000"/>
              </a:lnSpc>
              <a:buClr>
                <a:srgbClr val="141414"/>
              </a:buClr>
              <a:buSzPts val="3550"/>
              <a:buFont typeface="Arial" panose="020B0604020202020204" pitchFamily="34" charset="0"/>
              <a:buChar char="•"/>
            </a:pPr>
            <a:r>
              <a:rPr lang="en-US" sz="2367" dirty="0">
                <a:solidFill>
                  <a:srgbClr val="141414"/>
                </a:solidFill>
              </a:rPr>
              <a:t>Plan and use </a:t>
            </a:r>
            <a:r>
              <a:rPr lang="hu-HU" sz="2367" dirty="0">
                <a:solidFill>
                  <a:srgbClr val="141414"/>
                </a:solidFill>
              </a:rPr>
              <a:t>the proven methods</a:t>
            </a:r>
            <a:r>
              <a:rPr lang="en-US" sz="2367" dirty="0">
                <a:solidFill>
                  <a:srgbClr val="141414"/>
                </a:solidFill>
              </a:rPr>
              <a:t>!</a:t>
            </a:r>
            <a:endParaRPr sz="2367" dirty="0">
              <a:solidFill>
                <a:srgbClr val="141414"/>
              </a:solidFill>
            </a:endParaRPr>
          </a:p>
          <a:p>
            <a:pPr marL="345017" indent="-342900">
              <a:lnSpc>
                <a:spcPct val="151000"/>
              </a:lnSpc>
              <a:buClr>
                <a:srgbClr val="141414"/>
              </a:buClr>
              <a:buSzPts val="3550"/>
              <a:buFont typeface="Arial" panose="020B0604020202020204" pitchFamily="34" charset="0"/>
              <a:buChar char="•"/>
            </a:pPr>
            <a:r>
              <a:rPr lang="hu-HU" sz="2367" dirty="0">
                <a:solidFill>
                  <a:srgbClr val="141414"/>
                </a:solidFill>
              </a:rPr>
              <a:t>Focus on soulutions instead of problems</a:t>
            </a:r>
            <a:r>
              <a:rPr lang="en-US" sz="2367" dirty="0">
                <a:solidFill>
                  <a:srgbClr val="141414"/>
                </a:solidFill>
              </a:rPr>
              <a:t>!</a:t>
            </a:r>
            <a:endParaRPr sz="2367" dirty="0">
              <a:solidFill>
                <a:srgbClr val="141414"/>
              </a:solidFill>
            </a:endParaRPr>
          </a:p>
        </p:txBody>
      </p:sp>
      <p:pic>
        <p:nvPicPr>
          <p:cNvPr id="2" name="Picture 1">
            <a:extLst>
              <a:ext uri="{FF2B5EF4-FFF2-40B4-BE49-F238E27FC236}">
                <a16:creationId xmlns:a16="http://schemas.microsoft.com/office/drawing/2014/main" id="{ED0DB15E-6ADD-C15D-8F6A-CFAF7878A0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1970" y="197963"/>
            <a:ext cx="1767127" cy="394268"/>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g326dadce0fc_0_1144"/>
          <p:cNvSpPr txBox="1"/>
          <p:nvPr/>
        </p:nvSpPr>
        <p:spPr>
          <a:xfrm>
            <a:off x="565750" y="792000"/>
            <a:ext cx="11308600" cy="584775"/>
          </a:xfrm>
          <a:prstGeom prst="rect">
            <a:avLst/>
          </a:prstGeom>
          <a:noFill/>
          <a:ln>
            <a:noFill/>
          </a:ln>
        </p:spPr>
        <p:txBody>
          <a:bodyPr spcFirstLastPara="1" wrap="square" lIns="0" tIns="0" rIns="0" bIns="0" anchor="t" anchorCtr="0">
            <a:spAutoFit/>
          </a:bodyPr>
          <a:lstStyle/>
          <a:p>
            <a:pPr>
              <a:lnSpc>
                <a:spcPct val="95000"/>
              </a:lnSpc>
              <a:buClr>
                <a:srgbClr val="000000"/>
              </a:buClr>
              <a:buSzPts val="8000"/>
            </a:pPr>
            <a:r>
              <a:rPr lang="hu-HU" sz="4000" b="1" dirty="0">
                <a:solidFill>
                  <a:srgbClr val="487307"/>
                </a:solidFill>
                <a:latin typeface="Nunito Sans"/>
                <a:ea typeface="Nunito Sans"/>
                <a:cs typeface="Nunito Sans"/>
                <a:sym typeface="Nunito Sans"/>
              </a:rPr>
              <a:t>What advantages can be achieved by this</a:t>
            </a:r>
            <a:r>
              <a:rPr lang="en-US" sz="4000" b="1" dirty="0">
                <a:solidFill>
                  <a:srgbClr val="487307"/>
                </a:solidFill>
                <a:latin typeface="Nunito Sans"/>
                <a:ea typeface="Nunito Sans"/>
                <a:cs typeface="Nunito Sans"/>
                <a:sym typeface="Nunito Sans"/>
              </a:rPr>
              <a:t>?</a:t>
            </a:r>
            <a:endParaRPr sz="4000" dirty="0">
              <a:solidFill>
                <a:srgbClr val="487307"/>
              </a:solidFill>
              <a:latin typeface="Arial"/>
              <a:ea typeface="Arial"/>
              <a:cs typeface="Arial"/>
              <a:sym typeface="Arial"/>
            </a:endParaRPr>
          </a:p>
        </p:txBody>
      </p:sp>
      <p:sp>
        <p:nvSpPr>
          <p:cNvPr id="597" name="Google Shape;597;g326dadce0fc_0_1144"/>
          <p:cNvSpPr txBox="1"/>
          <p:nvPr/>
        </p:nvSpPr>
        <p:spPr>
          <a:xfrm>
            <a:off x="400649" y="2213117"/>
            <a:ext cx="5844800" cy="3876189"/>
          </a:xfrm>
          <a:prstGeom prst="rect">
            <a:avLst/>
          </a:prstGeom>
          <a:noFill/>
          <a:ln>
            <a:noFill/>
          </a:ln>
        </p:spPr>
        <p:txBody>
          <a:bodyPr spcFirstLastPara="1" wrap="square" lIns="0" tIns="0" rIns="0" bIns="0" anchor="t" anchorCtr="0">
            <a:spAutoFit/>
          </a:bodyPr>
          <a:lstStyle/>
          <a:p>
            <a:pPr marL="344000" indent="-342900">
              <a:lnSpc>
                <a:spcPct val="151010"/>
              </a:lnSpc>
              <a:buClr>
                <a:srgbClr val="141414"/>
              </a:buClr>
              <a:buSzPts val="3574"/>
              <a:buFont typeface="Arial" panose="020B0604020202020204" pitchFamily="34" charset="0"/>
              <a:buChar char="•"/>
            </a:pPr>
            <a:r>
              <a:rPr lang="hu-HU" sz="2383" dirty="0">
                <a:solidFill>
                  <a:srgbClr val="141414"/>
                </a:solidFill>
              </a:rPr>
              <a:t>Cost reduction</a:t>
            </a:r>
            <a:endParaRPr sz="2383" dirty="0">
              <a:solidFill>
                <a:srgbClr val="141414"/>
              </a:solidFill>
            </a:endParaRPr>
          </a:p>
          <a:p>
            <a:pPr marL="344000" indent="-342900">
              <a:lnSpc>
                <a:spcPct val="151010"/>
              </a:lnSpc>
              <a:buClr>
                <a:srgbClr val="141414"/>
              </a:buClr>
              <a:buSzPts val="3574"/>
              <a:buFont typeface="Arial" panose="020B0604020202020204" pitchFamily="34" charset="0"/>
              <a:buChar char="•"/>
            </a:pPr>
            <a:r>
              <a:rPr lang="hu-HU" sz="2383" dirty="0">
                <a:solidFill>
                  <a:srgbClr val="141414"/>
                </a:solidFill>
              </a:rPr>
              <a:t>More effective time management</a:t>
            </a:r>
            <a:endParaRPr sz="2383" dirty="0">
              <a:solidFill>
                <a:srgbClr val="141414"/>
              </a:solidFill>
            </a:endParaRPr>
          </a:p>
          <a:p>
            <a:pPr marL="344000" indent="-342900">
              <a:lnSpc>
                <a:spcPct val="151010"/>
              </a:lnSpc>
              <a:buClr>
                <a:srgbClr val="141414"/>
              </a:buClr>
              <a:buSzPts val="3574"/>
              <a:buFont typeface="Arial" panose="020B0604020202020204" pitchFamily="34" charset="0"/>
              <a:buChar char="•"/>
            </a:pPr>
            <a:r>
              <a:rPr lang="hu-HU" sz="2383" dirty="0">
                <a:solidFill>
                  <a:srgbClr val="141414"/>
                </a:solidFill>
              </a:rPr>
              <a:t>Growing customer satisfaction</a:t>
            </a:r>
            <a:endParaRPr sz="2383" dirty="0">
              <a:solidFill>
                <a:srgbClr val="141414"/>
              </a:solidFill>
            </a:endParaRPr>
          </a:p>
          <a:p>
            <a:pPr marL="344000" indent="-342900">
              <a:lnSpc>
                <a:spcPct val="151010"/>
              </a:lnSpc>
              <a:buClr>
                <a:srgbClr val="141414"/>
              </a:buClr>
              <a:buSzPts val="3574"/>
              <a:buFont typeface="Arial" panose="020B0604020202020204" pitchFamily="34" charset="0"/>
              <a:buChar char="•"/>
            </a:pPr>
            <a:r>
              <a:rPr lang="hu-HU" sz="2383" dirty="0">
                <a:solidFill>
                  <a:srgbClr val="141414"/>
                </a:solidFill>
              </a:rPr>
              <a:t>More predictable incomes</a:t>
            </a:r>
            <a:endParaRPr sz="2383" dirty="0">
              <a:solidFill>
                <a:srgbClr val="141414"/>
              </a:solidFill>
            </a:endParaRPr>
          </a:p>
          <a:p>
            <a:pPr marL="344000" indent="-342900">
              <a:lnSpc>
                <a:spcPct val="151010"/>
              </a:lnSpc>
              <a:buClr>
                <a:srgbClr val="141414"/>
              </a:buClr>
              <a:buSzPts val="3574"/>
              <a:buFont typeface="Arial" panose="020B0604020202020204" pitchFamily="34" charset="0"/>
              <a:buChar char="•"/>
            </a:pPr>
            <a:r>
              <a:rPr lang="hu-HU" sz="2383" dirty="0">
                <a:solidFill>
                  <a:srgbClr val="141414"/>
                </a:solidFill>
              </a:rPr>
              <a:t>Smaller environmental impact</a:t>
            </a:r>
            <a:endParaRPr sz="2383" dirty="0">
              <a:solidFill>
                <a:srgbClr val="141414"/>
              </a:solidFill>
            </a:endParaRPr>
          </a:p>
          <a:p>
            <a:pPr marL="344000" indent="-342900">
              <a:lnSpc>
                <a:spcPct val="151010"/>
              </a:lnSpc>
              <a:buClr>
                <a:srgbClr val="141414"/>
              </a:buClr>
              <a:buSzPts val="3574"/>
              <a:buFont typeface="Arial" panose="020B0604020202020204" pitchFamily="34" charset="0"/>
              <a:buChar char="•"/>
            </a:pPr>
            <a:r>
              <a:rPr lang="hu-HU" sz="2383" dirty="0">
                <a:solidFill>
                  <a:srgbClr val="141414"/>
                </a:solidFill>
              </a:rPr>
              <a:t>Risk reduction</a:t>
            </a:r>
            <a:endParaRPr sz="2383" dirty="0">
              <a:solidFill>
                <a:srgbClr val="141414"/>
              </a:solidFill>
            </a:endParaRPr>
          </a:p>
          <a:p>
            <a:pPr marL="344000" indent="-342900">
              <a:lnSpc>
                <a:spcPct val="151010"/>
              </a:lnSpc>
              <a:buClr>
                <a:srgbClr val="141414"/>
              </a:buClr>
              <a:buSzPts val="3574"/>
              <a:buFont typeface="Arial" panose="020B0604020202020204" pitchFamily="34" charset="0"/>
              <a:buChar char="•"/>
            </a:pPr>
            <a:r>
              <a:rPr lang="hu-HU" sz="2383" dirty="0">
                <a:solidFill>
                  <a:srgbClr val="141414"/>
                </a:solidFill>
              </a:rPr>
              <a:t>Increased competitiveness</a:t>
            </a:r>
            <a:endParaRPr sz="2383" dirty="0">
              <a:solidFill>
                <a:srgbClr val="141414"/>
              </a:solidFill>
              <a:latin typeface="Arial"/>
              <a:ea typeface="Arial"/>
              <a:cs typeface="Arial"/>
              <a:sym typeface="Arial"/>
            </a:endParaRPr>
          </a:p>
        </p:txBody>
      </p:sp>
      <p:cxnSp>
        <p:nvCxnSpPr>
          <p:cNvPr id="598" name="Google Shape;598;g326dadce0fc_0_1144"/>
          <p:cNvCxnSpPr/>
          <p:nvPr/>
        </p:nvCxnSpPr>
        <p:spPr>
          <a:xfrm>
            <a:off x="6776188" y="6563007"/>
            <a:ext cx="4730000" cy="0"/>
          </a:xfrm>
          <a:prstGeom prst="straightConnector1">
            <a:avLst/>
          </a:prstGeom>
          <a:noFill/>
          <a:ln w="114300" cap="rnd" cmpd="sng">
            <a:solidFill>
              <a:srgbClr val="000000">
                <a:alpha val="4310"/>
              </a:srgbClr>
            </a:solidFill>
            <a:prstDash val="solid"/>
            <a:round/>
            <a:headEnd type="none" w="sm" len="sm"/>
            <a:tailEnd type="none" w="sm" len="sm"/>
          </a:ln>
        </p:spPr>
      </p:cxnSp>
      <p:cxnSp>
        <p:nvCxnSpPr>
          <p:cNvPr id="599" name="Google Shape;599;g326dadce0fc_0_1144"/>
          <p:cNvCxnSpPr/>
          <p:nvPr/>
        </p:nvCxnSpPr>
        <p:spPr>
          <a:xfrm>
            <a:off x="6004496" y="5981697"/>
            <a:ext cx="0" cy="381000"/>
          </a:xfrm>
          <a:prstGeom prst="straightConnector1">
            <a:avLst/>
          </a:prstGeom>
          <a:noFill/>
          <a:ln w="76200" cap="rnd" cmpd="sng">
            <a:solidFill>
              <a:srgbClr val="FFFFFF"/>
            </a:solidFill>
            <a:prstDash val="solid"/>
            <a:round/>
            <a:headEnd type="none" w="sm" len="sm"/>
            <a:tailEnd type="stealth" w="med" len="med"/>
          </a:ln>
        </p:spPr>
      </p:cxnSp>
      <p:sp>
        <p:nvSpPr>
          <p:cNvPr id="601" name="Google Shape;601;g326dadce0fc_0_1144"/>
          <p:cNvSpPr/>
          <p:nvPr/>
        </p:nvSpPr>
        <p:spPr>
          <a:xfrm>
            <a:off x="5291283" y="5486531"/>
            <a:ext cx="1114917" cy="1076472"/>
          </a:xfrm>
          <a:custGeom>
            <a:avLst/>
            <a:gdLst/>
            <a:ahLst/>
            <a:cxnLst/>
            <a:rect l="l" t="t" r="r" b="b"/>
            <a:pathLst>
              <a:path w="1672376" h="1614708" extrusionOk="0">
                <a:moveTo>
                  <a:pt x="0" y="0"/>
                </a:moveTo>
                <a:lnTo>
                  <a:pt x="1672376" y="0"/>
                </a:lnTo>
                <a:lnTo>
                  <a:pt x="1672376" y="1614708"/>
                </a:lnTo>
                <a:lnTo>
                  <a:pt x="0" y="1614708"/>
                </a:lnTo>
                <a:lnTo>
                  <a:pt x="0" y="0"/>
                </a:lnTo>
                <a:close/>
              </a:path>
            </a:pathLst>
          </a:custGeom>
          <a:blipFill rotWithShape="1">
            <a:blip r:embed="rId3">
              <a:alphaModFix/>
            </a:blip>
            <a:stretch>
              <a:fillRect/>
            </a:stretch>
          </a:blipFill>
          <a:ln>
            <a:noFill/>
          </a:ln>
        </p:spPr>
      </p:sp>
      <p:pic>
        <p:nvPicPr>
          <p:cNvPr id="602" name="Google Shape;602;g326dadce0fc_0_1144"/>
          <p:cNvPicPr preferRelativeResize="0"/>
          <p:nvPr/>
        </p:nvPicPr>
        <p:blipFill>
          <a:blip r:embed="rId4">
            <a:alphaModFix/>
          </a:blip>
          <a:stretch>
            <a:fillRect/>
          </a:stretch>
        </p:blipFill>
        <p:spPr>
          <a:xfrm>
            <a:off x="6377616" y="1958750"/>
            <a:ext cx="5527128" cy="3711531"/>
          </a:xfrm>
          <a:prstGeom prst="rect">
            <a:avLst/>
          </a:prstGeom>
          <a:noFill/>
          <a:ln>
            <a:noFill/>
          </a:ln>
        </p:spPr>
      </p:pic>
      <p:pic>
        <p:nvPicPr>
          <p:cNvPr id="4" name="Picture 3">
            <a:extLst>
              <a:ext uri="{FF2B5EF4-FFF2-40B4-BE49-F238E27FC236}">
                <a16:creationId xmlns:a16="http://schemas.microsoft.com/office/drawing/2014/main" id="{CD850015-57BE-CEEF-5E81-3BFC9E9B55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5375" y="6299084"/>
            <a:ext cx="1767127" cy="394268"/>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g326dadce0fc_0_1168"/>
          <p:cNvSpPr/>
          <p:nvPr/>
        </p:nvSpPr>
        <p:spPr>
          <a:xfrm>
            <a:off x="685800" y="-127000"/>
            <a:ext cx="2348871" cy="134889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pPr>
              <a:buClr>
                <a:srgbClr val="000000"/>
              </a:buClr>
              <a:buSzPts val="1400"/>
            </a:pPr>
            <a:endParaRPr sz="933">
              <a:solidFill>
                <a:srgbClr val="000000"/>
              </a:solidFill>
              <a:latin typeface="Arial"/>
              <a:ea typeface="Arial"/>
              <a:cs typeface="Arial"/>
              <a:sym typeface="Arial"/>
            </a:endParaRPr>
          </a:p>
        </p:txBody>
      </p:sp>
      <p:sp>
        <p:nvSpPr>
          <p:cNvPr id="608" name="Google Shape;608;g326dadce0fc_0_1168"/>
          <p:cNvSpPr/>
          <p:nvPr/>
        </p:nvSpPr>
        <p:spPr>
          <a:xfrm>
            <a:off x="685800" y="5624636"/>
            <a:ext cx="2348871" cy="134889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pPr>
              <a:buClr>
                <a:srgbClr val="000000"/>
              </a:buClr>
              <a:buSzPts val="1400"/>
            </a:pPr>
            <a:endParaRPr sz="933">
              <a:solidFill>
                <a:srgbClr val="000000"/>
              </a:solidFill>
              <a:latin typeface="Arial"/>
              <a:ea typeface="Arial"/>
              <a:cs typeface="Arial"/>
              <a:sym typeface="Arial"/>
            </a:endParaRPr>
          </a:p>
        </p:txBody>
      </p:sp>
      <p:sp>
        <p:nvSpPr>
          <p:cNvPr id="610" name="Google Shape;610;g326dadce0fc_0_1168"/>
          <p:cNvSpPr/>
          <p:nvPr/>
        </p:nvSpPr>
        <p:spPr>
          <a:xfrm>
            <a:off x="31738" y="1"/>
            <a:ext cx="1828698" cy="176563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3">
              <a:alphaModFix/>
            </a:blip>
            <a:stretch>
              <a:fillRect/>
            </a:stretch>
          </a:blipFill>
          <a:ln>
            <a:noFill/>
          </a:ln>
        </p:spPr>
      </p:sp>
      <p:sp>
        <p:nvSpPr>
          <p:cNvPr id="611" name="Google Shape;611;g326dadce0fc_0_1168"/>
          <p:cNvSpPr txBox="1"/>
          <p:nvPr/>
        </p:nvSpPr>
        <p:spPr>
          <a:xfrm>
            <a:off x="239092" y="2477326"/>
            <a:ext cx="3498600" cy="1846659"/>
          </a:xfrm>
          <a:prstGeom prst="rect">
            <a:avLst/>
          </a:prstGeom>
          <a:noFill/>
          <a:ln>
            <a:noFill/>
          </a:ln>
        </p:spPr>
        <p:txBody>
          <a:bodyPr spcFirstLastPara="1" wrap="square" lIns="0" tIns="0" rIns="0" bIns="0" anchor="t" anchorCtr="0">
            <a:spAutoFit/>
          </a:bodyPr>
          <a:lstStyle/>
          <a:p>
            <a:r>
              <a:rPr lang="en-GB" sz="4000" b="1" dirty="0">
                <a:latin typeface="Nunito Sans Black" pitchFamily="2" charset="0"/>
              </a:rPr>
              <a:t>A few</a:t>
            </a:r>
            <a:r>
              <a:rPr lang="en-GB" sz="4000" dirty="0">
                <a:latin typeface="Nunito Sans Black" pitchFamily="2" charset="0"/>
              </a:rPr>
              <a:t> </a:t>
            </a:r>
            <a:r>
              <a:rPr lang="en-GB" sz="4000" b="1" dirty="0">
                <a:latin typeface="Nunito Sans Black" pitchFamily="2" charset="0"/>
              </a:rPr>
              <a:t>easy-to-integrate</a:t>
            </a:r>
            <a:endParaRPr lang="en-GB" sz="4000" dirty="0">
              <a:latin typeface="Nunito Sans Black" pitchFamily="2" charset="0"/>
            </a:endParaRPr>
          </a:p>
          <a:p>
            <a:r>
              <a:rPr lang="en-GB" sz="4000" b="1" dirty="0">
                <a:latin typeface="Nunito Sans Black" pitchFamily="2" charset="0"/>
              </a:rPr>
              <a:t>tools</a:t>
            </a:r>
            <a:endParaRPr lang="en-GB" sz="4000" dirty="0">
              <a:latin typeface="Nunito Sans Black" pitchFamily="2" charset="0"/>
            </a:endParaRPr>
          </a:p>
        </p:txBody>
      </p:sp>
      <p:sp>
        <p:nvSpPr>
          <p:cNvPr id="612" name="Google Shape;612;g326dadce0fc_0_1168"/>
          <p:cNvSpPr txBox="1"/>
          <p:nvPr/>
        </p:nvSpPr>
        <p:spPr>
          <a:xfrm>
            <a:off x="3527745" y="4778541"/>
            <a:ext cx="2494400" cy="738664"/>
          </a:xfrm>
          <a:prstGeom prst="rect">
            <a:avLst/>
          </a:prstGeom>
          <a:noFill/>
          <a:ln>
            <a:noFill/>
          </a:ln>
        </p:spPr>
        <p:txBody>
          <a:bodyPr spcFirstLastPara="1" wrap="square" lIns="0" tIns="0" rIns="0" bIns="0" anchor="t" anchorCtr="0">
            <a:spAutoFit/>
          </a:bodyPr>
          <a:lstStyle/>
          <a:p>
            <a:pPr algn="ctr"/>
            <a:r>
              <a:rPr lang="en-GB" sz="2400" b="1" dirty="0">
                <a:latin typeface="Nunito Sans Black" pitchFamily="2" charset="0"/>
              </a:rPr>
              <a:t>Electronic</a:t>
            </a:r>
            <a:r>
              <a:rPr lang="en-GB" sz="2400" dirty="0">
                <a:latin typeface="Nunito Sans Black" pitchFamily="2" charset="0"/>
              </a:rPr>
              <a:t> </a:t>
            </a:r>
            <a:r>
              <a:rPr lang="en-GB" sz="2400" b="1" dirty="0">
                <a:latin typeface="Nunito Sans Black" pitchFamily="2" charset="0"/>
              </a:rPr>
              <a:t>or</a:t>
            </a:r>
            <a:r>
              <a:rPr lang="en-GB" sz="2400" dirty="0">
                <a:latin typeface="Nunito Sans Black" pitchFamily="2" charset="0"/>
              </a:rPr>
              <a:t> </a:t>
            </a:r>
            <a:r>
              <a:rPr lang="en-GB" sz="2400" b="1" dirty="0">
                <a:latin typeface="Nunito Sans Black" pitchFamily="2" charset="0"/>
              </a:rPr>
              <a:t>paper</a:t>
            </a:r>
            <a:r>
              <a:rPr lang="en-GB" sz="2400" dirty="0">
                <a:latin typeface="Nunito Sans Black" pitchFamily="2" charset="0"/>
              </a:rPr>
              <a:t> </a:t>
            </a:r>
            <a:r>
              <a:rPr lang="en-GB" sz="2400" b="1" dirty="0">
                <a:latin typeface="Nunito Sans Black" pitchFamily="2" charset="0"/>
              </a:rPr>
              <a:t>records</a:t>
            </a:r>
            <a:endParaRPr lang="en-GB" sz="2400" dirty="0">
              <a:latin typeface="Nunito Sans Black" pitchFamily="2" charset="0"/>
            </a:endParaRPr>
          </a:p>
        </p:txBody>
      </p:sp>
      <p:sp>
        <p:nvSpPr>
          <p:cNvPr id="613" name="Google Shape;613;g326dadce0fc_0_1168"/>
          <p:cNvSpPr txBox="1"/>
          <p:nvPr/>
        </p:nvSpPr>
        <p:spPr>
          <a:xfrm>
            <a:off x="6269821" y="1355656"/>
            <a:ext cx="2874600" cy="819968"/>
          </a:xfrm>
          <a:prstGeom prst="rect">
            <a:avLst/>
          </a:prstGeom>
          <a:noFill/>
          <a:ln>
            <a:noFill/>
          </a:ln>
        </p:spPr>
        <p:txBody>
          <a:bodyPr spcFirstLastPara="1" wrap="square" lIns="0" tIns="0" rIns="0" bIns="0" anchor="t" anchorCtr="0">
            <a:spAutoFit/>
          </a:bodyPr>
          <a:lstStyle/>
          <a:p>
            <a:pPr algn="ctr">
              <a:lnSpc>
                <a:spcPct val="111000"/>
              </a:lnSpc>
              <a:buClr>
                <a:srgbClr val="000000"/>
              </a:buClr>
              <a:buSzPts val="3600"/>
            </a:pPr>
            <a:r>
              <a:rPr lang="hu-HU" sz="2400" b="1" dirty="0">
                <a:solidFill>
                  <a:srgbClr val="141414"/>
                </a:solidFill>
                <a:latin typeface="Nunito Sans Black"/>
                <a:ea typeface="Nunito Sans Black"/>
                <a:cs typeface="Nunito Sans Black"/>
                <a:sym typeface="Nunito Sans Black"/>
              </a:rPr>
              <a:t>Cooperations</a:t>
            </a:r>
            <a:r>
              <a:rPr lang="en-US" sz="2400" b="1" dirty="0">
                <a:solidFill>
                  <a:srgbClr val="141414"/>
                </a:solidFill>
                <a:latin typeface="Nunito Sans Black"/>
                <a:ea typeface="Nunito Sans Black"/>
                <a:cs typeface="Nunito Sans Black"/>
                <a:sym typeface="Nunito Sans Black"/>
              </a:rPr>
              <a:t>, </a:t>
            </a:r>
            <a:r>
              <a:rPr lang="hu-HU" sz="2400" b="1" dirty="0">
                <a:solidFill>
                  <a:srgbClr val="141414"/>
                </a:solidFill>
                <a:latin typeface="Nunito Sans Black"/>
                <a:ea typeface="Nunito Sans Black"/>
                <a:cs typeface="Nunito Sans Black"/>
                <a:sym typeface="Nunito Sans Black"/>
              </a:rPr>
              <a:t>joint delivery</a:t>
            </a:r>
            <a:endParaRPr sz="2400" b="1" dirty="0">
              <a:solidFill>
                <a:srgbClr val="141414"/>
              </a:solidFill>
              <a:latin typeface="Nunito Sans Black"/>
              <a:ea typeface="Nunito Sans Black"/>
              <a:cs typeface="Nunito Sans Black"/>
              <a:sym typeface="Nunito Sans Black"/>
            </a:endParaRPr>
          </a:p>
        </p:txBody>
      </p:sp>
      <p:sp>
        <p:nvSpPr>
          <p:cNvPr id="614" name="Google Shape;614;g326dadce0fc_0_1168"/>
          <p:cNvSpPr txBox="1"/>
          <p:nvPr/>
        </p:nvSpPr>
        <p:spPr>
          <a:xfrm>
            <a:off x="9303640" y="4685857"/>
            <a:ext cx="2494400" cy="409984"/>
          </a:xfrm>
          <a:prstGeom prst="rect">
            <a:avLst/>
          </a:prstGeom>
          <a:noFill/>
          <a:ln>
            <a:noFill/>
          </a:ln>
        </p:spPr>
        <p:txBody>
          <a:bodyPr spcFirstLastPara="1" wrap="square" lIns="0" tIns="0" rIns="0" bIns="0" anchor="t" anchorCtr="0">
            <a:spAutoFit/>
          </a:bodyPr>
          <a:lstStyle/>
          <a:p>
            <a:pPr algn="ctr">
              <a:lnSpc>
                <a:spcPct val="111000"/>
              </a:lnSpc>
              <a:buClr>
                <a:srgbClr val="000000"/>
              </a:buClr>
              <a:buSzPts val="3600"/>
            </a:pPr>
            <a:r>
              <a:rPr lang="hu-HU" sz="2400" b="1" dirty="0">
                <a:solidFill>
                  <a:srgbClr val="141414"/>
                </a:solidFill>
                <a:latin typeface="Nunito Sans Black"/>
                <a:ea typeface="Nunito Sans Black"/>
                <a:cs typeface="Nunito Sans Black"/>
                <a:sym typeface="Nunito Sans Black"/>
              </a:rPr>
              <a:t>Route planning</a:t>
            </a:r>
            <a:endParaRPr sz="933" dirty="0">
              <a:solidFill>
                <a:srgbClr val="000000"/>
              </a:solidFill>
              <a:latin typeface="Arial"/>
              <a:ea typeface="Arial"/>
              <a:cs typeface="Arial"/>
              <a:sym typeface="Arial"/>
            </a:endParaRPr>
          </a:p>
        </p:txBody>
      </p:sp>
      <p:pic>
        <p:nvPicPr>
          <p:cNvPr id="615" name="Google Shape;615;g326dadce0fc_0_1168"/>
          <p:cNvPicPr preferRelativeResize="0"/>
          <p:nvPr/>
        </p:nvPicPr>
        <p:blipFill>
          <a:blip r:embed="rId4">
            <a:alphaModFix/>
          </a:blip>
          <a:stretch>
            <a:fillRect/>
          </a:stretch>
        </p:blipFill>
        <p:spPr>
          <a:xfrm>
            <a:off x="3767150" y="551233"/>
            <a:ext cx="2414225" cy="3915755"/>
          </a:xfrm>
          <a:prstGeom prst="rect">
            <a:avLst/>
          </a:prstGeom>
          <a:noFill/>
          <a:ln>
            <a:noFill/>
          </a:ln>
        </p:spPr>
      </p:pic>
      <p:sp>
        <p:nvSpPr>
          <p:cNvPr id="616" name="Google Shape;616;g326dadce0fc_0_1168"/>
          <p:cNvSpPr txBox="1"/>
          <p:nvPr/>
        </p:nvSpPr>
        <p:spPr>
          <a:xfrm>
            <a:off x="3860545" y="5661507"/>
            <a:ext cx="1828800" cy="501163"/>
          </a:xfrm>
          <a:prstGeom prst="rect">
            <a:avLst/>
          </a:prstGeom>
          <a:noFill/>
          <a:ln>
            <a:noFill/>
          </a:ln>
        </p:spPr>
        <p:txBody>
          <a:bodyPr spcFirstLastPara="1" wrap="square" lIns="0" tIns="0" rIns="0" bIns="0" anchor="t" anchorCtr="0">
            <a:spAutoFit/>
          </a:bodyPr>
          <a:lstStyle/>
          <a:p>
            <a:pPr algn="ctr">
              <a:lnSpc>
                <a:spcPct val="111000"/>
              </a:lnSpc>
              <a:buClr>
                <a:srgbClr val="000000"/>
              </a:buClr>
              <a:buSzPts val="3600"/>
            </a:pPr>
            <a:r>
              <a:rPr lang="en-US" sz="1467" b="1" dirty="0">
                <a:solidFill>
                  <a:srgbClr val="1B693C"/>
                </a:solidFill>
                <a:latin typeface="Nunito Sans"/>
                <a:ea typeface="Nunito Sans"/>
                <a:cs typeface="Nunito Sans"/>
                <a:sym typeface="Nunito Sans"/>
              </a:rPr>
              <a:t>Excel, Word, </a:t>
            </a:r>
            <a:r>
              <a:rPr lang="hu-HU" sz="1467" b="1" dirty="0">
                <a:solidFill>
                  <a:srgbClr val="1B693C"/>
                </a:solidFill>
                <a:latin typeface="Nunito Sans"/>
                <a:ea typeface="Nunito Sans"/>
                <a:cs typeface="Nunito Sans"/>
                <a:sym typeface="Nunito Sans"/>
              </a:rPr>
              <a:t>specific softwares</a:t>
            </a:r>
            <a:endParaRPr sz="100" b="1" dirty="0">
              <a:solidFill>
                <a:srgbClr val="1B693C"/>
              </a:solidFill>
              <a:latin typeface="Nunito Sans"/>
              <a:ea typeface="Nunito Sans"/>
              <a:cs typeface="Nunito Sans"/>
              <a:sym typeface="Nunito Sans"/>
            </a:endParaRPr>
          </a:p>
        </p:txBody>
      </p:sp>
      <p:pic>
        <p:nvPicPr>
          <p:cNvPr id="617" name="Google Shape;617;g326dadce0fc_0_1168"/>
          <p:cNvPicPr preferRelativeResize="0"/>
          <p:nvPr/>
        </p:nvPicPr>
        <p:blipFill>
          <a:blip r:embed="rId5">
            <a:alphaModFix/>
          </a:blip>
          <a:stretch>
            <a:fillRect/>
          </a:stretch>
        </p:blipFill>
        <p:spPr>
          <a:xfrm>
            <a:off x="6455788" y="2506133"/>
            <a:ext cx="2414217" cy="3839000"/>
          </a:xfrm>
          <a:prstGeom prst="rect">
            <a:avLst/>
          </a:prstGeom>
          <a:noFill/>
          <a:ln>
            <a:noFill/>
          </a:ln>
        </p:spPr>
      </p:pic>
      <p:pic>
        <p:nvPicPr>
          <p:cNvPr id="618" name="Google Shape;618;g326dadce0fc_0_1168"/>
          <p:cNvPicPr preferRelativeResize="0"/>
          <p:nvPr/>
        </p:nvPicPr>
        <p:blipFill>
          <a:blip r:embed="rId6">
            <a:alphaModFix/>
          </a:blip>
          <a:stretch>
            <a:fillRect/>
          </a:stretch>
        </p:blipFill>
        <p:spPr>
          <a:xfrm>
            <a:off x="9232867" y="472834"/>
            <a:ext cx="2628900" cy="3994150"/>
          </a:xfrm>
          <a:prstGeom prst="rect">
            <a:avLst/>
          </a:prstGeom>
          <a:noFill/>
          <a:ln>
            <a:noFill/>
          </a:ln>
        </p:spPr>
      </p:pic>
      <p:sp>
        <p:nvSpPr>
          <p:cNvPr id="619" name="Google Shape;619;g326dadce0fc_0_1168"/>
          <p:cNvSpPr txBox="1"/>
          <p:nvPr/>
        </p:nvSpPr>
        <p:spPr>
          <a:xfrm>
            <a:off x="9632915" y="5274119"/>
            <a:ext cx="1828800" cy="501163"/>
          </a:xfrm>
          <a:prstGeom prst="rect">
            <a:avLst/>
          </a:prstGeom>
          <a:noFill/>
          <a:ln>
            <a:noFill/>
          </a:ln>
        </p:spPr>
        <p:txBody>
          <a:bodyPr spcFirstLastPara="1" wrap="square" lIns="0" tIns="0" rIns="0" bIns="0" anchor="t" anchorCtr="0">
            <a:spAutoFit/>
          </a:bodyPr>
          <a:lstStyle/>
          <a:p>
            <a:pPr algn="ctr">
              <a:lnSpc>
                <a:spcPct val="111000"/>
              </a:lnSpc>
              <a:buClr>
                <a:srgbClr val="000000"/>
              </a:buClr>
              <a:buSzPts val="3600"/>
            </a:pPr>
            <a:r>
              <a:rPr lang="en-US" sz="1467" b="1">
                <a:solidFill>
                  <a:srgbClr val="1B693C"/>
                </a:solidFill>
                <a:latin typeface="Nunito Sans"/>
                <a:ea typeface="Nunito Sans"/>
                <a:cs typeface="Nunito Sans"/>
                <a:sym typeface="Nunito Sans"/>
              </a:rPr>
              <a:t>Google Maps, Waze, Via Michelin, Deliveo</a:t>
            </a:r>
            <a:endParaRPr sz="100" b="1">
              <a:solidFill>
                <a:srgbClr val="1B693C"/>
              </a:solidFill>
              <a:latin typeface="Nunito Sans"/>
              <a:ea typeface="Nunito Sans"/>
              <a:cs typeface="Nunito Sans"/>
              <a:sym typeface="Nunito Sans"/>
            </a:endParaRPr>
          </a:p>
        </p:txBody>
      </p:sp>
      <p:pic>
        <p:nvPicPr>
          <p:cNvPr id="4" name="Picture 3">
            <a:extLst>
              <a:ext uri="{FF2B5EF4-FFF2-40B4-BE49-F238E27FC236}">
                <a16:creationId xmlns:a16="http://schemas.microsoft.com/office/drawing/2014/main" id="{351E2885-F150-C4E5-BA72-C20F6357FD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75375" y="6299084"/>
            <a:ext cx="1767127" cy="39426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g325b2ede271_4_109"/>
          <p:cNvSpPr/>
          <p:nvPr/>
        </p:nvSpPr>
        <p:spPr>
          <a:xfrm>
            <a:off x="0" y="5470411"/>
            <a:ext cx="12192000" cy="1387589"/>
          </a:xfrm>
          <a:custGeom>
            <a:avLst/>
            <a:gdLst/>
            <a:ahLst/>
            <a:cxnLst/>
            <a:rect l="l" t="t" r="r" b="b"/>
            <a:pathLst>
              <a:path w="18288000" h="2081384" extrusionOk="0">
                <a:moveTo>
                  <a:pt x="0" y="0"/>
                </a:moveTo>
                <a:lnTo>
                  <a:pt x="18288000" y="0"/>
                </a:lnTo>
                <a:lnTo>
                  <a:pt x="18288000" y="2081384"/>
                </a:lnTo>
                <a:lnTo>
                  <a:pt x="0" y="2081384"/>
                </a:lnTo>
                <a:lnTo>
                  <a:pt x="0" y="0"/>
                </a:lnTo>
                <a:close/>
              </a:path>
            </a:pathLst>
          </a:custGeom>
          <a:blipFill rotWithShape="1">
            <a:blip r:embed="rId3">
              <a:alphaModFix/>
            </a:blip>
            <a:stretch>
              <a:fillRect t="-91852" b="-360145"/>
            </a:stretch>
          </a:blipFill>
          <a:ln>
            <a:noFill/>
          </a:ln>
        </p:spPr>
      </p:sp>
      <p:cxnSp>
        <p:nvCxnSpPr>
          <p:cNvPr id="145" name="Google Shape;145;g325b2ede271_4_109"/>
          <p:cNvCxnSpPr/>
          <p:nvPr/>
        </p:nvCxnSpPr>
        <p:spPr>
          <a:xfrm rot="5400000">
            <a:off x="5905500" y="5445008"/>
            <a:ext cx="381000" cy="0"/>
          </a:xfrm>
          <a:prstGeom prst="straightConnector1">
            <a:avLst/>
          </a:prstGeom>
          <a:noFill/>
          <a:ln w="76200" cap="rnd" cmpd="sng">
            <a:solidFill>
              <a:srgbClr val="FFFFFF"/>
            </a:solidFill>
            <a:prstDash val="solid"/>
            <a:round/>
            <a:headEnd type="none" w="sm" len="sm"/>
            <a:tailEnd type="stealth" w="med" len="med"/>
          </a:ln>
        </p:spPr>
      </p:cxnSp>
      <p:sp>
        <p:nvSpPr>
          <p:cNvPr id="146" name="Google Shape;146;g325b2ede271_4_109"/>
          <p:cNvSpPr txBox="1"/>
          <p:nvPr/>
        </p:nvSpPr>
        <p:spPr>
          <a:xfrm>
            <a:off x="570273" y="2199077"/>
            <a:ext cx="9085050" cy="2339102"/>
          </a:xfrm>
          <a:prstGeom prst="rect">
            <a:avLst/>
          </a:prstGeom>
          <a:noFill/>
          <a:ln>
            <a:noFill/>
          </a:ln>
        </p:spPr>
        <p:txBody>
          <a:bodyPr spcFirstLastPara="1" wrap="square" lIns="0" tIns="0" rIns="0" bIns="0" anchor="t" anchorCtr="0">
            <a:spAutoFit/>
          </a:bodyPr>
          <a:lstStyle/>
          <a:p>
            <a:pPr algn="ctr">
              <a:lnSpc>
                <a:spcPct val="95000"/>
              </a:lnSpc>
              <a:buClr>
                <a:srgbClr val="000000"/>
              </a:buClr>
              <a:buSzPts val="8000"/>
            </a:pPr>
            <a:r>
              <a:rPr lang="en-US" sz="4000" dirty="0">
                <a:solidFill>
                  <a:schemeClr val="dk1"/>
                </a:solidFill>
                <a:latin typeface="Nunito Sans Black"/>
                <a:ea typeface="Nunito Sans Black"/>
                <a:cs typeface="Nunito Sans Black"/>
                <a:sym typeface="Nunito Sans Black"/>
              </a:rPr>
              <a:t>1. The basics of logistics processes – Efficiency and planning in short supply chains based on the 9M principle</a:t>
            </a:r>
            <a:endParaRPr sz="4000" dirty="0">
              <a:solidFill>
                <a:srgbClr val="000000"/>
              </a:solidFill>
              <a:latin typeface="Nunito Sans Black"/>
              <a:ea typeface="Nunito Sans Black"/>
              <a:cs typeface="Nunito Sans Black"/>
              <a:sym typeface="Nunito Sans Black"/>
            </a:endParaRPr>
          </a:p>
        </p:txBody>
      </p:sp>
      <p:sp>
        <p:nvSpPr>
          <p:cNvPr id="148" name="Google Shape;148;g325b2ede271_4_109"/>
          <p:cNvSpPr/>
          <p:nvPr/>
        </p:nvSpPr>
        <p:spPr>
          <a:xfrm>
            <a:off x="9388340" y="-271323"/>
            <a:ext cx="3546335" cy="3424048"/>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4">
              <a:alphaModFix/>
            </a:blip>
            <a:stretch>
              <a:fillRect/>
            </a:stretch>
          </a:blipFill>
          <a:ln>
            <a:noFill/>
          </a:ln>
        </p:spPr>
      </p:sp>
      <p:pic>
        <p:nvPicPr>
          <p:cNvPr id="2" name="Picture 1">
            <a:extLst>
              <a:ext uri="{FF2B5EF4-FFF2-40B4-BE49-F238E27FC236}">
                <a16:creationId xmlns:a16="http://schemas.microsoft.com/office/drawing/2014/main" id="{347EF3B4-B563-370B-5F11-64BF72A57B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320" y="183429"/>
            <a:ext cx="1767127" cy="394268"/>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g326dadce0fc_0_1189"/>
          <p:cNvSpPr/>
          <p:nvPr/>
        </p:nvSpPr>
        <p:spPr>
          <a:xfrm>
            <a:off x="685800" y="-127000"/>
            <a:ext cx="2348871" cy="134889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pPr>
              <a:buClr>
                <a:srgbClr val="000000"/>
              </a:buClr>
              <a:buSzPts val="1400"/>
            </a:pPr>
            <a:endParaRPr sz="933">
              <a:solidFill>
                <a:srgbClr val="000000"/>
              </a:solidFill>
              <a:latin typeface="Arial"/>
              <a:ea typeface="Arial"/>
              <a:cs typeface="Arial"/>
              <a:sym typeface="Arial"/>
            </a:endParaRPr>
          </a:p>
        </p:txBody>
      </p:sp>
      <p:sp>
        <p:nvSpPr>
          <p:cNvPr id="625" name="Google Shape;625;g326dadce0fc_0_1189"/>
          <p:cNvSpPr/>
          <p:nvPr/>
        </p:nvSpPr>
        <p:spPr>
          <a:xfrm>
            <a:off x="685800" y="5624636"/>
            <a:ext cx="2348871" cy="134889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pPr>
              <a:buClr>
                <a:srgbClr val="000000"/>
              </a:buClr>
              <a:buSzPts val="1400"/>
            </a:pPr>
            <a:endParaRPr sz="933">
              <a:solidFill>
                <a:srgbClr val="000000"/>
              </a:solidFill>
              <a:latin typeface="Arial"/>
              <a:ea typeface="Arial"/>
              <a:cs typeface="Arial"/>
              <a:sym typeface="Arial"/>
            </a:endParaRPr>
          </a:p>
        </p:txBody>
      </p:sp>
      <p:sp>
        <p:nvSpPr>
          <p:cNvPr id="627" name="Google Shape;627;g326dadce0fc_0_1189"/>
          <p:cNvSpPr/>
          <p:nvPr/>
        </p:nvSpPr>
        <p:spPr>
          <a:xfrm>
            <a:off x="31738" y="1"/>
            <a:ext cx="1828698" cy="176563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3">
              <a:alphaModFix/>
            </a:blip>
            <a:stretch>
              <a:fillRect/>
            </a:stretch>
          </a:blipFill>
          <a:ln>
            <a:noFill/>
          </a:ln>
        </p:spPr>
      </p:sp>
      <p:sp>
        <p:nvSpPr>
          <p:cNvPr id="629" name="Google Shape;629;g326dadce0fc_0_1189"/>
          <p:cNvSpPr txBox="1"/>
          <p:nvPr/>
        </p:nvSpPr>
        <p:spPr>
          <a:xfrm>
            <a:off x="3527745" y="4778541"/>
            <a:ext cx="2494400" cy="819968"/>
          </a:xfrm>
          <a:prstGeom prst="rect">
            <a:avLst/>
          </a:prstGeom>
          <a:noFill/>
          <a:ln>
            <a:noFill/>
          </a:ln>
        </p:spPr>
        <p:txBody>
          <a:bodyPr spcFirstLastPara="1" wrap="square" lIns="0" tIns="0" rIns="0" bIns="0" anchor="t" anchorCtr="0">
            <a:spAutoFit/>
          </a:bodyPr>
          <a:lstStyle/>
          <a:p>
            <a:pPr algn="ctr">
              <a:lnSpc>
                <a:spcPct val="111000"/>
              </a:lnSpc>
              <a:buClr>
                <a:srgbClr val="000000"/>
              </a:buClr>
              <a:buSzPts val="3600"/>
            </a:pPr>
            <a:r>
              <a:rPr lang="hu-HU" sz="2400" b="1" dirty="0">
                <a:solidFill>
                  <a:srgbClr val="141414"/>
                </a:solidFill>
                <a:latin typeface="Nunito Sans Black"/>
                <a:ea typeface="Nunito Sans Black"/>
                <a:cs typeface="Nunito Sans Black"/>
                <a:sym typeface="Nunito Sans Black"/>
              </a:rPr>
              <a:t>Collecting </a:t>
            </a:r>
          </a:p>
          <a:p>
            <a:pPr algn="ctr">
              <a:lnSpc>
                <a:spcPct val="111000"/>
              </a:lnSpc>
              <a:buClr>
                <a:srgbClr val="000000"/>
              </a:buClr>
              <a:buSzPts val="3600"/>
            </a:pPr>
            <a:r>
              <a:rPr lang="hu-HU" sz="2400" b="1" dirty="0">
                <a:solidFill>
                  <a:srgbClr val="141414"/>
                </a:solidFill>
                <a:latin typeface="Nunito Sans Black"/>
                <a:ea typeface="Nunito Sans Black"/>
                <a:cs typeface="Nunito Sans Black"/>
                <a:sym typeface="Nunito Sans Black"/>
              </a:rPr>
              <a:t>Pre-orders</a:t>
            </a:r>
            <a:endParaRPr sz="2400" b="1" dirty="0">
              <a:solidFill>
                <a:srgbClr val="141414"/>
              </a:solidFill>
              <a:latin typeface="Nunito Sans Black"/>
              <a:ea typeface="Nunito Sans Black"/>
              <a:cs typeface="Nunito Sans Black"/>
              <a:sym typeface="Nunito Sans Black"/>
            </a:endParaRPr>
          </a:p>
        </p:txBody>
      </p:sp>
      <p:sp>
        <p:nvSpPr>
          <p:cNvPr id="630" name="Google Shape;630;g326dadce0fc_0_1189"/>
          <p:cNvSpPr txBox="1"/>
          <p:nvPr/>
        </p:nvSpPr>
        <p:spPr>
          <a:xfrm>
            <a:off x="6269817" y="838200"/>
            <a:ext cx="2874600" cy="819968"/>
          </a:xfrm>
          <a:prstGeom prst="rect">
            <a:avLst/>
          </a:prstGeom>
          <a:noFill/>
          <a:ln>
            <a:noFill/>
          </a:ln>
        </p:spPr>
        <p:txBody>
          <a:bodyPr spcFirstLastPara="1" wrap="square" lIns="0" tIns="0" rIns="0" bIns="0" anchor="t" anchorCtr="0">
            <a:spAutoFit/>
          </a:bodyPr>
          <a:lstStyle/>
          <a:p>
            <a:pPr algn="ctr">
              <a:lnSpc>
                <a:spcPct val="111000"/>
              </a:lnSpc>
              <a:buClr>
                <a:srgbClr val="000000"/>
              </a:buClr>
              <a:buSzPts val="3600"/>
            </a:pPr>
            <a:r>
              <a:rPr lang="hu-HU" sz="2400" b="1" dirty="0">
                <a:solidFill>
                  <a:srgbClr val="141414"/>
                </a:solidFill>
                <a:latin typeface="Nunito Sans Black"/>
                <a:ea typeface="Nunito Sans Black"/>
                <a:cs typeface="Nunito Sans Black"/>
                <a:sym typeface="Nunito Sans Black"/>
              </a:rPr>
              <a:t>Sharing storage capacity</a:t>
            </a:r>
            <a:endParaRPr sz="2400" b="1" dirty="0">
              <a:solidFill>
                <a:srgbClr val="141414"/>
              </a:solidFill>
              <a:latin typeface="Nunito Sans Black"/>
              <a:ea typeface="Nunito Sans Black"/>
              <a:cs typeface="Nunito Sans Black"/>
              <a:sym typeface="Nunito Sans Black"/>
            </a:endParaRPr>
          </a:p>
        </p:txBody>
      </p:sp>
      <p:sp>
        <p:nvSpPr>
          <p:cNvPr id="631" name="Google Shape;631;g326dadce0fc_0_1189"/>
          <p:cNvSpPr txBox="1"/>
          <p:nvPr/>
        </p:nvSpPr>
        <p:spPr>
          <a:xfrm>
            <a:off x="3870482" y="5624635"/>
            <a:ext cx="1828800" cy="1002326"/>
          </a:xfrm>
          <a:prstGeom prst="rect">
            <a:avLst/>
          </a:prstGeom>
          <a:noFill/>
          <a:ln>
            <a:noFill/>
          </a:ln>
        </p:spPr>
        <p:txBody>
          <a:bodyPr spcFirstLastPara="1" wrap="square" lIns="0" tIns="0" rIns="0" bIns="0" anchor="t" anchorCtr="0">
            <a:spAutoFit/>
          </a:bodyPr>
          <a:lstStyle/>
          <a:p>
            <a:pPr algn="ctr">
              <a:lnSpc>
                <a:spcPct val="111000"/>
              </a:lnSpc>
              <a:buClr>
                <a:srgbClr val="000000"/>
              </a:buClr>
              <a:buSzPts val="3600"/>
            </a:pPr>
            <a:r>
              <a:rPr lang="en-US" sz="1467" b="1" dirty="0">
                <a:solidFill>
                  <a:srgbClr val="1B693C"/>
                </a:solidFill>
                <a:latin typeface="Nunito Sans"/>
                <a:ea typeface="Nunito Sans"/>
                <a:cs typeface="Nunito Sans"/>
                <a:sym typeface="Nunito Sans"/>
              </a:rPr>
              <a:t>Google Forms, Google Sheets, web</a:t>
            </a:r>
            <a:r>
              <a:rPr lang="hu-HU" sz="1467" b="1" dirty="0">
                <a:solidFill>
                  <a:srgbClr val="1B693C"/>
                </a:solidFill>
                <a:latin typeface="Nunito Sans"/>
                <a:ea typeface="Nunito Sans"/>
                <a:cs typeface="Nunito Sans"/>
                <a:sym typeface="Nunito Sans"/>
              </a:rPr>
              <a:t>page</a:t>
            </a:r>
            <a:r>
              <a:rPr lang="en-US" sz="1467" b="1" dirty="0">
                <a:solidFill>
                  <a:srgbClr val="1B693C"/>
                </a:solidFill>
                <a:latin typeface="Nunito Sans"/>
                <a:ea typeface="Nunito Sans"/>
                <a:cs typeface="Nunito Sans"/>
                <a:sym typeface="Nunito Sans"/>
              </a:rPr>
              <a:t>, Facebook </a:t>
            </a:r>
            <a:r>
              <a:rPr lang="hu-HU" sz="1467" b="1" dirty="0">
                <a:solidFill>
                  <a:srgbClr val="1B693C"/>
                </a:solidFill>
                <a:latin typeface="Nunito Sans"/>
                <a:ea typeface="Nunito Sans"/>
                <a:cs typeface="Nunito Sans"/>
                <a:sym typeface="Nunito Sans"/>
              </a:rPr>
              <a:t>groups</a:t>
            </a:r>
            <a:r>
              <a:rPr lang="en-US" sz="1467" b="1" dirty="0">
                <a:solidFill>
                  <a:srgbClr val="1B693C"/>
                </a:solidFill>
                <a:latin typeface="Nunito Sans"/>
                <a:ea typeface="Nunito Sans"/>
                <a:cs typeface="Nunito Sans"/>
                <a:sym typeface="Nunito Sans"/>
              </a:rPr>
              <a:t>, Messenger</a:t>
            </a:r>
            <a:endParaRPr sz="100" b="1" dirty="0">
              <a:solidFill>
                <a:srgbClr val="1B693C"/>
              </a:solidFill>
              <a:latin typeface="Nunito Sans"/>
              <a:ea typeface="Nunito Sans"/>
              <a:cs typeface="Nunito Sans"/>
              <a:sym typeface="Nunito Sans"/>
            </a:endParaRPr>
          </a:p>
        </p:txBody>
      </p:sp>
      <p:pic>
        <p:nvPicPr>
          <p:cNvPr id="632" name="Google Shape;632;g326dadce0fc_0_1189"/>
          <p:cNvPicPr preferRelativeResize="0"/>
          <p:nvPr/>
        </p:nvPicPr>
        <p:blipFill>
          <a:blip r:embed="rId4">
            <a:alphaModFix/>
          </a:blip>
          <a:stretch>
            <a:fillRect/>
          </a:stretch>
        </p:blipFill>
        <p:spPr>
          <a:xfrm>
            <a:off x="3767150" y="681784"/>
            <a:ext cx="2414217" cy="3576246"/>
          </a:xfrm>
          <a:prstGeom prst="rect">
            <a:avLst/>
          </a:prstGeom>
          <a:noFill/>
          <a:ln>
            <a:noFill/>
          </a:ln>
        </p:spPr>
      </p:pic>
      <p:sp>
        <p:nvSpPr>
          <p:cNvPr id="633" name="Google Shape;633;g326dadce0fc_0_1189"/>
          <p:cNvSpPr txBox="1"/>
          <p:nvPr/>
        </p:nvSpPr>
        <p:spPr>
          <a:xfrm>
            <a:off x="6662892" y="1686600"/>
            <a:ext cx="2000000" cy="624253"/>
          </a:xfrm>
          <a:prstGeom prst="rect">
            <a:avLst/>
          </a:prstGeom>
          <a:noFill/>
          <a:ln>
            <a:noFill/>
          </a:ln>
        </p:spPr>
        <p:txBody>
          <a:bodyPr spcFirstLastPara="1" wrap="square" lIns="60950" tIns="60950" rIns="60950" bIns="60950" anchor="t" anchorCtr="0">
            <a:spAutoFit/>
          </a:bodyPr>
          <a:lstStyle/>
          <a:p>
            <a:pPr algn="ctr">
              <a:lnSpc>
                <a:spcPct val="111000"/>
              </a:lnSpc>
            </a:pPr>
            <a:r>
              <a:rPr lang="en-US" sz="1467" b="1">
                <a:solidFill>
                  <a:srgbClr val="1B693C"/>
                </a:solidFill>
                <a:latin typeface="Nunito Sans"/>
                <a:ea typeface="Nunito Sans"/>
                <a:cs typeface="Nunito Sans"/>
                <a:sym typeface="Nunito Sans"/>
              </a:rPr>
              <a:t>Google Forms, Google Sheets,</a:t>
            </a:r>
            <a:endParaRPr sz="1200"/>
          </a:p>
        </p:txBody>
      </p:sp>
      <p:pic>
        <p:nvPicPr>
          <p:cNvPr id="634" name="Google Shape;634;g326dadce0fc_0_1189"/>
          <p:cNvPicPr preferRelativeResize="0"/>
          <p:nvPr/>
        </p:nvPicPr>
        <p:blipFill>
          <a:blip r:embed="rId5">
            <a:alphaModFix/>
          </a:blip>
          <a:stretch>
            <a:fillRect/>
          </a:stretch>
        </p:blipFill>
        <p:spPr>
          <a:xfrm>
            <a:off x="6527450" y="2355000"/>
            <a:ext cx="2200114" cy="3784600"/>
          </a:xfrm>
          <a:prstGeom prst="rect">
            <a:avLst/>
          </a:prstGeom>
          <a:noFill/>
          <a:ln>
            <a:noFill/>
          </a:ln>
        </p:spPr>
      </p:pic>
      <p:pic>
        <p:nvPicPr>
          <p:cNvPr id="635" name="Google Shape;635;g326dadce0fc_0_1189"/>
          <p:cNvPicPr preferRelativeResize="0"/>
          <p:nvPr/>
        </p:nvPicPr>
        <p:blipFill>
          <a:blip r:embed="rId6">
            <a:alphaModFix/>
          </a:blip>
          <a:stretch>
            <a:fillRect/>
          </a:stretch>
        </p:blipFill>
        <p:spPr>
          <a:xfrm>
            <a:off x="9632917" y="471774"/>
            <a:ext cx="2000000" cy="3786260"/>
          </a:xfrm>
          <a:prstGeom prst="rect">
            <a:avLst/>
          </a:prstGeom>
          <a:noFill/>
          <a:ln>
            <a:noFill/>
          </a:ln>
        </p:spPr>
      </p:pic>
      <p:sp>
        <p:nvSpPr>
          <p:cNvPr id="636" name="Google Shape;636;g326dadce0fc_0_1189"/>
          <p:cNvSpPr txBox="1"/>
          <p:nvPr/>
        </p:nvSpPr>
        <p:spPr>
          <a:xfrm>
            <a:off x="9170315" y="4685850"/>
            <a:ext cx="2925200" cy="819968"/>
          </a:xfrm>
          <a:prstGeom prst="rect">
            <a:avLst/>
          </a:prstGeom>
          <a:noFill/>
          <a:ln>
            <a:noFill/>
          </a:ln>
        </p:spPr>
        <p:txBody>
          <a:bodyPr spcFirstLastPara="1" wrap="square" lIns="0" tIns="0" rIns="0" bIns="0" anchor="t" anchorCtr="0">
            <a:spAutoFit/>
          </a:bodyPr>
          <a:lstStyle/>
          <a:p>
            <a:pPr algn="ctr">
              <a:lnSpc>
                <a:spcPct val="111000"/>
              </a:lnSpc>
              <a:buClr>
                <a:srgbClr val="000000"/>
              </a:buClr>
              <a:buSzPts val="3600"/>
            </a:pPr>
            <a:r>
              <a:rPr lang="hu-HU" sz="2400" b="1" dirty="0">
                <a:solidFill>
                  <a:srgbClr val="141414"/>
                </a:solidFill>
                <a:latin typeface="Nunito Sans Black"/>
                <a:ea typeface="Nunito Sans Black"/>
                <a:cs typeface="Nunito Sans Black"/>
                <a:sym typeface="Nunito Sans Black"/>
              </a:rPr>
              <a:t>Parcel lockers</a:t>
            </a:r>
            <a:r>
              <a:rPr lang="en-US" sz="2400" b="1" dirty="0">
                <a:solidFill>
                  <a:srgbClr val="141414"/>
                </a:solidFill>
                <a:latin typeface="Nunito Sans Black"/>
                <a:ea typeface="Nunito Sans Black"/>
                <a:cs typeface="Nunito Sans Black"/>
                <a:sym typeface="Nunito Sans Black"/>
              </a:rPr>
              <a:t>, </a:t>
            </a:r>
            <a:r>
              <a:rPr lang="hu-HU" sz="2400" b="1" dirty="0">
                <a:solidFill>
                  <a:srgbClr val="141414"/>
                </a:solidFill>
                <a:latin typeface="Nunito Sans Black"/>
                <a:ea typeface="Nunito Sans Black"/>
                <a:cs typeface="Nunito Sans Black"/>
                <a:sym typeface="Nunito Sans Black"/>
              </a:rPr>
              <a:t>pickup points</a:t>
            </a:r>
            <a:endParaRPr sz="933" dirty="0">
              <a:solidFill>
                <a:srgbClr val="000000"/>
              </a:solidFill>
              <a:latin typeface="Arial"/>
              <a:ea typeface="Arial"/>
              <a:cs typeface="Arial"/>
              <a:sym typeface="Arial"/>
            </a:endParaRPr>
          </a:p>
        </p:txBody>
      </p:sp>
      <p:sp>
        <p:nvSpPr>
          <p:cNvPr id="4" name="Google Shape;611;g326dadce0fc_0_1168">
            <a:extLst>
              <a:ext uri="{FF2B5EF4-FFF2-40B4-BE49-F238E27FC236}">
                <a16:creationId xmlns:a16="http://schemas.microsoft.com/office/drawing/2014/main" id="{740736E3-7976-C79F-EBDD-57E03FEA34B2}"/>
              </a:ext>
            </a:extLst>
          </p:cNvPr>
          <p:cNvSpPr txBox="1"/>
          <p:nvPr/>
        </p:nvSpPr>
        <p:spPr>
          <a:xfrm>
            <a:off x="371882" y="2671626"/>
            <a:ext cx="3498600" cy="1846659"/>
          </a:xfrm>
          <a:prstGeom prst="rect">
            <a:avLst/>
          </a:prstGeom>
          <a:noFill/>
          <a:ln>
            <a:noFill/>
          </a:ln>
        </p:spPr>
        <p:txBody>
          <a:bodyPr spcFirstLastPara="1" wrap="square" lIns="0" tIns="0" rIns="0" bIns="0" anchor="t" anchorCtr="0">
            <a:spAutoFit/>
          </a:bodyPr>
          <a:lstStyle/>
          <a:p>
            <a:r>
              <a:rPr lang="en-GB" sz="4000" b="1" dirty="0">
                <a:latin typeface="Nunito Sans Black" pitchFamily="2" charset="0"/>
              </a:rPr>
              <a:t>A few</a:t>
            </a:r>
            <a:r>
              <a:rPr lang="en-GB" sz="4000" dirty="0">
                <a:latin typeface="Nunito Sans Black" pitchFamily="2" charset="0"/>
              </a:rPr>
              <a:t> </a:t>
            </a:r>
            <a:r>
              <a:rPr lang="en-GB" sz="4000" b="1" dirty="0">
                <a:latin typeface="Nunito Sans Black" pitchFamily="2" charset="0"/>
              </a:rPr>
              <a:t>easy-to-integrate</a:t>
            </a:r>
            <a:endParaRPr lang="en-GB" sz="4000" dirty="0">
              <a:latin typeface="Nunito Sans Black" pitchFamily="2" charset="0"/>
            </a:endParaRPr>
          </a:p>
          <a:p>
            <a:r>
              <a:rPr lang="en-GB" sz="4000" b="1" dirty="0">
                <a:latin typeface="Nunito Sans Black" pitchFamily="2" charset="0"/>
              </a:rPr>
              <a:t>tools</a:t>
            </a:r>
            <a:endParaRPr lang="en-GB" sz="4000" dirty="0">
              <a:latin typeface="Nunito Sans Black" pitchFamily="2" charset="0"/>
            </a:endParaRPr>
          </a:p>
        </p:txBody>
      </p:sp>
      <p:pic>
        <p:nvPicPr>
          <p:cNvPr id="5" name="Picture 4">
            <a:extLst>
              <a:ext uri="{FF2B5EF4-FFF2-40B4-BE49-F238E27FC236}">
                <a16:creationId xmlns:a16="http://schemas.microsoft.com/office/drawing/2014/main" id="{A79D1684-979D-05AB-1CF3-DAE709164D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75375" y="6299084"/>
            <a:ext cx="1767127" cy="394268"/>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g326dadce0fc_0_1211"/>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3139" b="-5449"/>
            </a:stretch>
          </a:blipFill>
          <a:ln>
            <a:noFill/>
          </a:ln>
        </p:spPr>
      </p:sp>
      <p:sp>
        <p:nvSpPr>
          <p:cNvPr id="642" name="Google Shape;642;g326dadce0fc_0_1211"/>
          <p:cNvSpPr/>
          <p:nvPr/>
        </p:nvSpPr>
        <p:spPr>
          <a:xfrm>
            <a:off x="0" y="2619734"/>
            <a:ext cx="12192000" cy="4239511"/>
          </a:xfrm>
          <a:custGeom>
            <a:avLst/>
            <a:gdLst/>
            <a:ahLst/>
            <a:cxnLst/>
            <a:rect l="l" t="t" r="r" b="b"/>
            <a:pathLst>
              <a:path w="18288000" h="5423682" extrusionOk="0">
                <a:moveTo>
                  <a:pt x="0" y="0"/>
                </a:moveTo>
                <a:lnTo>
                  <a:pt x="18288000" y="0"/>
                </a:lnTo>
                <a:lnTo>
                  <a:pt x="18288000" y="5423682"/>
                </a:lnTo>
                <a:lnTo>
                  <a:pt x="0" y="5423682"/>
                </a:lnTo>
                <a:lnTo>
                  <a:pt x="0" y="0"/>
                </a:lnTo>
                <a:close/>
              </a:path>
            </a:pathLst>
          </a:custGeom>
          <a:blipFill rotWithShape="1">
            <a:blip r:embed="rId4">
              <a:alphaModFix amt="75000"/>
            </a:blip>
            <a:stretch>
              <a:fillRect t="-114313" b="-10597"/>
            </a:stretch>
          </a:blipFill>
          <a:ln>
            <a:noFill/>
          </a:ln>
        </p:spPr>
      </p:sp>
      <p:sp>
        <p:nvSpPr>
          <p:cNvPr id="643" name="Google Shape;643;g326dadce0fc_0_1211"/>
          <p:cNvSpPr/>
          <p:nvPr/>
        </p:nvSpPr>
        <p:spPr>
          <a:xfrm>
            <a:off x="2479565" y="-274768"/>
            <a:ext cx="2637463" cy="960035"/>
          </a:xfrm>
          <a:custGeom>
            <a:avLst/>
            <a:gdLst/>
            <a:ahLst/>
            <a:cxnLst/>
            <a:rect l="l" t="t" r="r" b="b"/>
            <a:pathLst>
              <a:path w="1980573" h="720927" extrusionOk="0">
                <a:moveTo>
                  <a:pt x="1856113" y="720927"/>
                </a:moveTo>
                <a:lnTo>
                  <a:pt x="124460" y="720927"/>
                </a:lnTo>
                <a:cubicBezTo>
                  <a:pt x="55880" y="720927"/>
                  <a:pt x="0" y="665047"/>
                  <a:pt x="0" y="596467"/>
                </a:cubicBezTo>
                <a:lnTo>
                  <a:pt x="0" y="124460"/>
                </a:lnTo>
                <a:cubicBezTo>
                  <a:pt x="0" y="55880"/>
                  <a:pt x="55880" y="0"/>
                  <a:pt x="124460" y="0"/>
                </a:cubicBezTo>
                <a:lnTo>
                  <a:pt x="1856113" y="0"/>
                </a:lnTo>
                <a:cubicBezTo>
                  <a:pt x="1924693" y="0"/>
                  <a:pt x="1980573" y="55880"/>
                  <a:pt x="1980573" y="124460"/>
                </a:cubicBezTo>
                <a:lnTo>
                  <a:pt x="1980573" y="596467"/>
                </a:lnTo>
                <a:cubicBezTo>
                  <a:pt x="1980573" y="665047"/>
                  <a:pt x="1924693" y="720927"/>
                  <a:pt x="1856113" y="720927"/>
                </a:cubicBezTo>
                <a:close/>
              </a:path>
            </a:pathLst>
          </a:custGeom>
          <a:solidFill>
            <a:srgbClr val="C1AC30"/>
          </a:solidFill>
          <a:ln>
            <a:noFill/>
          </a:ln>
        </p:spPr>
        <p:txBody>
          <a:bodyPr spcFirstLastPara="1" wrap="square" lIns="60950" tIns="60950" rIns="60950" bIns="60950" anchor="ctr" anchorCtr="0">
            <a:noAutofit/>
          </a:bodyPr>
          <a:lstStyle/>
          <a:p>
            <a:pPr>
              <a:buClr>
                <a:srgbClr val="000000"/>
              </a:buClr>
              <a:buSzPts val="1400"/>
            </a:pPr>
            <a:endParaRPr sz="933">
              <a:solidFill>
                <a:srgbClr val="000000"/>
              </a:solidFill>
              <a:latin typeface="Arial"/>
              <a:ea typeface="Arial"/>
              <a:cs typeface="Arial"/>
              <a:sym typeface="Arial"/>
            </a:endParaRPr>
          </a:p>
        </p:txBody>
      </p:sp>
      <p:sp>
        <p:nvSpPr>
          <p:cNvPr id="645" name="Google Shape;645;g326dadce0fc_0_1211"/>
          <p:cNvSpPr/>
          <p:nvPr/>
        </p:nvSpPr>
        <p:spPr>
          <a:xfrm>
            <a:off x="9786417" y="4418961"/>
            <a:ext cx="2769827" cy="2674316"/>
          </a:xfrm>
          <a:custGeom>
            <a:avLst/>
            <a:gdLst/>
            <a:ahLst/>
            <a:cxnLst/>
            <a:rect l="l" t="t" r="r" b="b"/>
            <a:pathLst>
              <a:path w="4154741" h="4011474" extrusionOk="0">
                <a:moveTo>
                  <a:pt x="0" y="0"/>
                </a:moveTo>
                <a:lnTo>
                  <a:pt x="4154742" y="0"/>
                </a:lnTo>
                <a:lnTo>
                  <a:pt x="4154742" y="4011475"/>
                </a:lnTo>
                <a:lnTo>
                  <a:pt x="0" y="4011475"/>
                </a:lnTo>
                <a:lnTo>
                  <a:pt x="0" y="0"/>
                </a:lnTo>
                <a:close/>
              </a:path>
            </a:pathLst>
          </a:custGeom>
          <a:blipFill rotWithShape="1">
            <a:blip r:embed="rId5">
              <a:alphaModFix/>
            </a:blip>
            <a:stretch>
              <a:fillRect/>
            </a:stretch>
          </a:blipFill>
          <a:ln>
            <a:noFill/>
          </a:ln>
        </p:spPr>
      </p:sp>
      <p:sp>
        <p:nvSpPr>
          <p:cNvPr id="646" name="Google Shape;646;g326dadce0fc_0_1211"/>
          <p:cNvSpPr txBox="1"/>
          <p:nvPr/>
        </p:nvSpPr>
        <p:spPr>
          <a:xfrm>
            <a:off x="446067" y="2869867"/>
            <a:ext cx="9150600" cy="3541932"/>
          </a:xfrm>
          <a:prstGeom prst="rect">
            <a:avLst/>
          </a:prstGeom>
          <a:noFill/>
          <a:ln>
            <a:noFill/>
          </a:ln>
        </p:spPr>
        <p:txBody>
          <a:bodyPr spcFirstLastPara="1" wrap="square" lIns="0" tIns="0" rIns="0" bIns="0" anchor="t" anchorCtr="0">
            <a:spAutoFit/>
          </a:bodyPr>
          <a:lstStyle/>
          <a:p>
            <a:pPr>
              <a:buClr>
                <a:srgbClr val="000000"/>
              </a:buClr>
              <a:buSzPts val="5057"/>
            </a:pPr>
            <a:r>
              <a:rPr lang="hu-HU" sz="3372" b="1" dirty="0">
                <a:solidFill>
                  <a:srgbClr val="FFFFFF"/>
                </a:solidFill>
                <a:latin typeface="Nunito Sans Black"/>
                <a:ea typeface="Nunito Sans Black"/>
                <a:cs typeface="Nunito Sans Black"/>
                <a:sym typeface="Nunito Sans Black"/>
              </a:rPr>
              <a:t>TASK</a:t>
            </a:r>
            <a:r>
              <a:rPr lang="en-US" sz="3372" b="1" dirty="0">
                <a:solidFill>
                  <a:srgbClr val="FFFFFF"/>
                </a:solidFill>
                <a:latin typeface="Nunito Sans Black"/>
                <a:ea typeface="Nunito Sans Black"/>
                <a:cs typeface="Nunito Sans Black"/>
                <a:sym typeface="Nunito Sans Black"/>
              </a:rPr>
              <a:t> 7: </a:t>
            </a:r>
            <a:r>
              <a:rPr lang="hu-HU" sz="3067" dirty="0">
                <a:solidFill>
                  <a:schemeClr val="lt1"/>
                </a:solidFill>
                <a:latin typeface="Nunito Sans"/>
                <a:ea typeface="Nunito Sans"/>
                <a:cs typeface="Nunito Sans"/>
                <a:sym typeface="Nunito Sans"/>
              </a:rPr>
              <a:t>IMPLEMENTATION</a:t>
            </a:r>
            <a:endParaRPr sz="3067" dirty="0">
              <a:solidFill>
                <a:schemeClr val="lt1"/>
              </a:solidFill>
              <a:latin typeface="Nunito Sans"/>
              <a:ea typeface="Nunito Sans"/>
              <a:cs typeface="Nunito Sans"/>
              <a:sym typeface="Nunito Sans"/>
            </a:endParaRPr>
          </a:p>
          <a:p>
            <a:pPr>
              <a:buClr>
                <a:srgbClr val="000000"/>
              </a:buClr>
              <a:buSzPts val="5057"/>
            </a:pPr>
            <a:endParaRPr sz="2067" b="1" dirty="0">
              <a:solidFill>
                <a:schemeClr val="lt1"/>
              </a:solidFill>
              <a:latin typeface="Nunito Sans"/>
              <a:ea typeface="Nunito Sans"/>
              <a:cs typeface="Nunito Sans"/>
              <a:sym typeface="Nunito Sans"/>
            </a:endParaRPr>
          </a:p>
          <a:p>
            <a:pPr>
              <a:lnSpc>
                <a:spcPct val="116250"/>
              </a:lnSpc>
              <a:spcBef>
                <a:spcPts val="800"/>
              </a:spcBef>
              <a:buClr>
                <a:schemeClr val="dk1"/>
              </a:buClr>
              <a:buSzPts val="1100"/>
            </a:pPr>
            <a:r>
              <a:rPr lang="en-GB" dirty="0">
                <a:solidFill>
                  <a:schemeClr val="lt1"/>
                </a:solidFill>
                <a:latin typeface="Nunito Sans Black" pitchFamily="2" charset="0"/>
                <a:ea typeface="Nunito Sans Black"/>
                <a:cs typeface="Nunito Sans Black"/>
                <a:sym typeface="Nunito Sans Black"/>
              </a:rPr>
              <a:t>Select two logistics tools from those listed in this chapter that are easy to implement (for example: inventory management system, route planning, pre-order system)!</a:t>
            </a:r>
            <a:endParaRPr lang="hu-HU" dirty="0">
              <a:solidFill>
                <a:schemeClr val="lt1"/>
              </a:solidFill>
              <a:latin typeface="Nunito Sans Black" pitchFamily="2" charset="0"/>
              <a:ea typeface="Nunito Sans Black"/>
              <a:cs typeface="Nunito Sans Black"/>
              <a:sym typeface="Nunito Sans Black"/>
            </a:endParaRPr>
          </a:p>
          <a:p>
            <a:pPr>
              <a:lnSpc>
                <a:spcPct val="116250"/>
              </a:lnSpc>
              <a:spcBef>
                <a:spcPts val="800"/>
              </a:spcBef>
              <a:buClr>
                <a:schemeClr val="dk1"/>
              </a:buClr>
              <a:buSzPts val="1100"/>
            </a:pPr>
            <a:r>
              <a:rPr lang="en-GB" dirty="0">
                <a:solidFill>
                  <a:schemeClr val="lt1"/>
                </a:solidFill>
                <a:latin typeface="Nunito Sans Black" pitchFamily="2" charset="0"/>
                <a:ea typeface="Nunito Sans Black"/>
                <a:cs typeface="Nunito Sans Black"/>
                <a:sym typeface="Nunito Sans Black"/>
              </a:rPr>
              <a:t>●Describe how you would apply these in practice!</a:t>
            </a:r>
            <a:endParaRPr lang="hu-HU" dirty="0">
              <a:solidFill>
                <a:schemeClr val="lt1"/>
              </a:solidFill>
              <a:latin typeface="Nunito Sans Black" pitchFamily="2" charset="0"/>
              <a:ea typeface="Nunito Sans Black"/>
              <a:cs typeface="Nunito Sans Black"/>
              <a:sym typeface="Nunito Sans Black"/>
            </a:endParaRPr>
          </a:p>
          <a:p>
            <a:pPr>
              <a:lnSpc>
                <a:spcPct val="116250"/>
              </a:lnSpc>
              <a:spcBef>
                <a:spcPts val="800"/>
              </a:spcBef>
              <a:buClr>
                <a:schemeClr val="dk1"/>
              </a:buClr>
              <a:buSzPts val="1100"/>
            </a:pPr>
            <a:r>
              <a:rPr lang="en-GB" dirty="0">
                <a:solidFill>
                  <a:schemeClr val="lt1"/>
                </a:solidFill>
                <a:latin typeface="Nunito Sans Black" pitchFamily="2" charset="0"/>
                <a:ea typeface="Nunito Sans Black"/>
                <a:cs typeface="Nunito Sans Black"/>
                <a:sym typeface="Nunito Sans Black"/>
              </a:rPr>
              <a:t>●What benefits would these tools bring to your operations?</a:t>
            </a:r>
            <a:endParaRPr b="1" dirty="0">
              <a:solidFill>
                <a:schemeClr val="lt1"/>
              </a:solidFill>
              <a:latin typeface="Nunito Sans Black" pitchFamily="2" charset="0"/>
              <a:ea typeface="Nunito Sans"/>
              <a:cs typeface="Nunito Sans"/>
              <a:sym typeface="Nunito Sans"/>
            </a:endParaRPr>
          </a:p>
          <a:p>
            <a:pPr>
              <a:lnSpc>
                <a:spcPct val="140003"/>
              </a:lnSpc>
              <a:spcBef>
                <a:spcPts val="533"/>
              </a:spcBef>
              <a:buClr>
                <a:srgbClr val="000000"/>
              </a:buClr>
              <a:buSzPts val="5057"/>
            </a:pPr>
            <a:endParaRPr sz="3372" b="1" dirty="0">
              <a:solidFill>
                <a:srgbClr val="FFFFFF"/>
              </a:solidFill>
              <a:latin typeface="Nunito Sans Black"/>
              <a:ea typeface="Nunito Sans Black"/>
              <a:cs typeface="Nunito Sans Black"/>
              <a:sym typeface="Nunito Sans Black"/>
            </a:endParaRPr>
          </a:p>
        </p:txBody>
      </p:sp>
      <p:cxnSp>
        <p:nvCxnSpPr>
          <p:cNvPr id="649" name="Google Shape;649;g326dadce0fc_0_1211"/>
          <p:cNvCxnSpPr/>
          <p:nvPr/>
        </p:nvCxnSpPr>
        <p:spPr>
          <a:xfrm rot="10800000" flipH="1">
            <a:off x="324867" y="5873663"/>
            <a:ext cx="8234600" cy="12600"/>
          </a:xfrm>
          <a:prstGeom prst="straightConnector1">
            <a:avLst/>
          </a:prstGeom>
          <a:noFill/>
          <a:ln w="38100" cap="flat" cmpd="sng">
            <a:solidFill>
              <a:srgbClr val="707070"/>
            </a:solidFill>
            <a:prstDash val="solid"/>
            <a:round/>
            <a:headEnd type="none" w="sm" len="sm"/>
            <a:tailEnd type="none" w="sm" len="sm"/>
          </a:ln>
        </p:spPr>
      </p:cxnSp>
      <p:pic>
        <p:nvPicPr>
          <p:cNvPr id="2" name="Picture 1">
            <a:extLst>
              <a:ext uri="{FF2B5EF4-FFF2-40B4-BE49-F238E27FC236}">
                <a16:creationId xmlns:a16="http://schemas.microsoft.com/office/drawing/2014/main" id="{684750AC-5626-E5F3-8839-C98AEF13C5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2188" y="42421"/>
            <a:ext cx="1767127" cy="394268"/>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7"/>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3139" b="-5446"/>
            </a:stretch>
          </a:blipFill>
          <a:ln>
            <a:noFill/>
          </a:ln>
        </p:spPr>
      </p:sp>
      <p:sp>
        <p:nvSpPr>
          <p:cNvPr id="513" name="Google Shape;513;p7"/>
          <p:cNvSpPr/>
          <p:nvPr/>
        </p:nvSpPr>
        <p:spPr>
          <a:xfrm>
            <a:off x="0" y="3242212"/>
            <a:ext cx="12192000" cy="3615788"/>
          </a:xfrm>
          <a:custGeom>
            <a:avLst/>
            <a:gdLst/>
            <a:ahLst/>
            <a:cxnLst/>
            <a:rect l="l" t="t" r="r" b="b"/>
            <a:pathLst>
              <a:path w="18288000" h="5423682" extrusionOk="0">
                <a:moveTo>
                  <a:pt x="0" y="0"/>
                </a:moveTo>
                <a:lnTo>
                  <a:pt x="18288000" y="0"/>
                </a:lnTo>
                <a:lnTo>
                  <a:pt x="18288000" y="5423682"/>
                </a:lnTo>
                <a:lnTo>
                  <a:pt x="0" y="5423682"/>
                </a:lnTo>
                <a:lnTo>
                  <a:pt x="0" y="0"/>
                </a:lnTo>
                <a:close/>
              </a:path>
            </a:pathLst>
          </a:custGeom>
          <a:blipFill rotWithShape="1">
            <a:blip r:embed="rId4">
              <a:alphaModFix amt="75000"/>
            </a:blip>
            <a:stretch>
              <a:fillRect t="-114315" b="-10600"/>
            </a:stretch>
          </a:blipFill>
          <a:ln>
            <a:noFill/>
          </a:ln>
        </p:spPr>
      </p:sp>
      <p:sp>
        <p:nvSpPr>
          <p:cNvPr id="516" name="Google Shape;516;p7"/>
          <p:cNvSpPr/>
          <p:nvPr/>
        </p:nvSpPr>
        <p:spPr>
          <a:xfrm>
            <a:off x="9786417" y="4418961"/>
            <a:ext cx="2769827" cy="2674316"/>
          </a:xfrm>
          <a:custGeom>
            <a:avLst/>
            <a:gdLst/>
            <a:ahLst/>
            <a:cxnLst/>
            <a:rect l="l" t="t" r="r" b="b"/>
            <a:pathLst>
              <a:path w="4154741" h="4011474" extrusionOk="0">
                <a:moveTo>
                  <a:pt x="0" y="0"/>
                </a:moveTo>
                <a:lnTo>
                  <a:pt x="4154742" y="0"/>
                </a:lnTo>
                <a:lnTo>
                  <a:pt x="4154742" y="4011475"/>
                </a:lnTo>
                <a:lnTo>
                  <a:pt x="0" y="4011475"/>
                </a:lnTo>
                <a:lnTo>
                  <a:pt x="0" y="0"/>
                </a:lnTo>
                <a:close/>
              </a:path>
            </a:pathLst>
          </a:custGeom>
          <a:blipFill rotWithShape="1">
            <a:blip r:embed="rId5">
              <a:alphaModFix/>
            </a:blip>
            <a:stretch>
              <a:fillRect/>
            </a:stretch>
          </a:blipFill>
          <a:ln>
            <a:noFill/>
          </a:ln>
        </p:spPr>
      </p:sp>
      <p:sp>
        <p:nvSpPr>
          <p:cNvPr id="517" name="Google Shape;517;p7"/>
          <p:cNvSpPr txBox="1"/>
          <p:nvPr/>
        </p:nvSpPr>
        <p:spPr>
          <a:xfrm>
            <a:off x="324848" y="4131553"/>
            <a:ext cx="7661018" cy="1452962"/>
          </a:xfrm>
          <a:prstGeom prst="rect">
            <a:avLst/>
          </a:prstGeom>
          <a:noFill/>
          <a:ln>
            <a:noFill/>
          </a:ln>
        </p:spPr>
        <p:txBody>
          <a:bodyPr spcFirstLastPara="1" wrap="square" lIns="0" tIns="0" rIns="0" bIns="0" anchor="t" anchorCtr="0">
            <a:spAutoFit/>
          </a:bodyPr>
          <a:lstStyle/>
          <a:p>
            <a:pPr>
              <a:lnSpc>
                <a:spcPct val="140003"/>
              </a:lnSpc>
              <a:buClr>
                <a:srgbClr val="000000"/>
              </a:buClr>
              <a:buSzPts val="5057"/>
            </a:pPr>
            <a:r>
              <a:rPr lang="en-US" sz="3372" b="1" dirty="0">
                <a:solidFill>
                  <a:srgbClr val="FFFFFF"/>
                </a:solidFill>
                <a:latin typeface="Nunito Sans Black"/>
                <a:ea typeface="Nunito Sans Black"/>
                <a:cs typeface="Nunito Sans Black"/>
                <a:sym typeface="Nunito Sans Black"/>
              </a:rPr>
              <a:t>THANK YOU FOR YOUR ATTENTION!</a:t>
            </a:r>
            <a:endParaRPr sz="933" dirty="0">
              <a:solidFill>
                <a:srgbClr val="000000"/>
              </a:solidFill>
              <a:latin typeface="Arial"/>
              <a:ea typeface="Arial"/>
              <a:cs typeface="Arial"/>
              <a:sym typeface="Arial"/>
            </a:endParaRPr>
          </a:p>
        </p:txBody>
      </p:sp>
      <p:sp>
        <p:nvSpPr>
          <p:cNvPr id="519" name="Google Shape;519;p7"/>
          <p:cNvSpPr txBox="1"/>
          <p:nvPr/>
        </p:nvSpPr>
        <p:spPr>
          <a:xfrm>
            <a:off x="324848" y="5956113"/>
            <a:ext cx="8755641" cy="859466"/>
          </a:xfrm>
          <a:prstGeom prst="rect">
            <a:avLst/>
          </a:prstGeom>
          <a:noFill/>
          <a:ln>
            <a:noFill/>
          </a:ln>
        </p:spPr>
        <p:txBody>
          <a:bodyPr spcFirstLastPara="1" wrap="square" lIns="0" tIns="0" rIns="0" bIns="0" anchor="t" anchorCtr="0">
            <a:spAutoFit/>
          </a:bodyPr>
          <a:lstStyle/>
          <a:p>
            <a:pPr>
              <a:lnSpc>
                <a:spcPct val="150972"/>
              </a:lnSpc>
              <a:buClr>
                <a:srgbClr val="000000"/>
              </a:buClr>
              <a:buSzPts val="1850"/>
            </a:pPr>
            <a:r>
              <a:rPr lang="en-US" sz="1233" dirty="0">
                <a:solidFill>
                  <a:srgbClr val="141414"/>
                </a:solidFill>
                <a:latin typeface="Arial"/>
                <a:ea typeface="Arial"/>
                <a:cs typeface="Arial"/>
                <a:sym typeface="Arial"/>
              </a:rPr>
              <a:t>Funded by the European Union. The views and statements expressed herein reflect the views of the author(s) and do not necessarily reflect the official position of the European Union or the Education, Audiovisual and Culture Executive Agency (EACEA). Neither the European Union nor the EACEA can be held responsible for them.</a:t>
            </a:r>
            <a:endParaRPr sz="933" dirty="0">
              <a:solidFill>
                <a:srgbClr val="000000"/>
              </a:solidFill>
              <a:latin typeface="Arial"/>
              <a:ea typeface="Arial"/>
              <a:cs typeface="Arial"/>
              <a:sym typeface="Arial"/>
            </a:endParaRPr>
          </a:p>
        </p:txBody>
      </p:sp>
      <p:cxnSp>
        <p:nvCxnSpPr>
          <p:cNvPr id="520" name="Google Shape;520;p7"/>
          <p:cNvCxnSpPr/>
          <p:nvPr/>
        </p:nvCxnSpPr>
        <p:spPr>
          <a:xfrm rot="10800000" flipH="1">
            <a:off x="324867" y="5873563"/>
            <a:ext cx="8234581" cy="12700"/>
          </a:xfrm>
          <a:prstGeom prst="straightConnector1">
            <a:avLst/>
          </a:prstGeom>
          <a:noFill/>
          <a:ln w="38100" cap="flat" cmpd="sng">
            <a:solidFill>
              <a:srgbClr val="707070"/>
            </a:solidFill>
            <a:prstDash val="solid"/>
            <a:round/>
            <a:headEnd type="none" w="sm" len="sm"/>
            <a:tailEnd type="none" w="sm" len="sm"/>
          </a:ln>
        </p:spPr>
      </p:cxnSp>
      <p:pic>
        <p:nvPicPr>
          <p:cNvPr id="2" name="Picture 1">
            <a:extLst>
              <a:ext uri="{FF2B5EF4-FFF2-40B4-BE49-F238E27FC236}">
                <a16:creationId xmlns:a16="http://schemas.microsoft.com/office/drawing/2014/main" id="{8C287A54-6835-9058-B05B-48D79789A5AF}"/>
              </a:ext>
            </a:extLst>
          </p:cNvPr>
          <p:cNvPicPr>
            <a:picLocks noChangeAspect="1"/>
          </p:cNvPicPr>
          <p:nvPr/>
        </p:nvPicPr>
        <p:blipFill>
          <a:blip r:embed="rId6"/>
          <a:stretch>
            <a:fillRect/>
          </a:stretch>
        </p:blipFill>
        <p:spPr>
          <a:xfrm>
            <a:off x="324848" y="106705"/>
            <a:ext cx="1943158" cy="43354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4"/>
          <p:cNvSpPr/>
          <p:nvPr/>
        </p:nvSpPr>
        <p:spPr>
          <a:xfrm>
            <a:off x="5588002" y="1858582"/>
            <a:ext cx="6604000" cy="6605321"/>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61" b="-262"/>
            </a:stretch>
          </a:blipFill>
          <a:ln>
            <a:noFill/>
          </a:ln>
        </p:spPr>
        <p:txBody>
          <a:bodyPr spcFirstLastPara="1" wrap="square" lIns="60950" tIns="60950" rIns="60950" bIns="60950" anchor="ctr" anchorCtr="0">
            <a:noAutofit/>
          </a:bodyPr>
          <a:lstStyle/>
          <a:p>
            <a:pPr>
              <a:buClr>
                <a:srgbClr val="000000"/>
              </a:buClr>
              <a:buSzPts val="1400"/>
            </a:pPr>
            <a:endParaRPr sz="933">
              <a:solidFill>
                <a:srgbClr val="000000"/>
              </a:solidFill>
              <a:latin typeface="Arial"/>
              <a:ea typeface="Arial"/>
              <a:cs typeface="Arial"/>
              <a:sym typeface="Arial"/>
            </a:endParaRPr>
          </a:p>
        </p:txBody>
      </p:sp>
      <p:sp>
        <p:nvSpPr>
          <p:cNvPr id="154" name="Google Shape;154;p4"/>
          <p:cNvSpPr txBox="1"/>
          <p:nvPr/>
        </p:nvSpPr>
        <p:spPr>
          <a:xfrm>
            <a:off x="565747" y="792000"/>
            <a:ext cx="10618600" cy="1559658"/>
          </a:xfrm>
          <a:prstGeom prst="rect">
            <a:avLst/>
          </a:prstGeom>
          <a:noFill/>
          <a:ln>
            <a:noFill/>
          </a:ln>
        </p:spPr>
        <p:txBody>
          <a:bodyPr spcFirstLastPara="1" wrap="square" lIns="0" tIns="0" rIns="0" bIns="0" anchor="t" anchorCtr="0">
            <a:spAutoFit/>
          </a:bodyPr>
          <a:lstStyle/>
          <a:p>
            <a:pPr>
              <a:lnSpc>
                <a:spcPct val="95000"/>
              </a:lnSpc>
              <a:buClr>
                <a:srgbClr val="000000"/>
              </a:buClr>
              <a:buSzPts val="8000"/>
            </a:pPr>
            <a:r>
              <a:rPr lang="en-US" sz="5334" b="1" dirty="0">
                <a:solidFill>
                  <a:srgbClr val="487307"/>
                </a:solidFill>
                <a:latin typeface="Nunito Sans"/>
                <a:ea typeface="Nunito Sans"/>
                <a:cs typeface="Nunito Sans"/>
                <a:sym typeface="Nunito Sans"/>
              </a:rPr>
              <a:t>What makes short supply chains special?</a:t>
            </a:r>
            <a:endParaRPr sz="933" dirty="0">
              <a:solidFill>
                <a:srgbClr val="487307"/>
              </a:solidFill>
              <a:latin typeface="Arial"/>
              <a:ea typeface="Arial"/>
              <a:cs typeface="Arial"/>
              <a:sym typeface="Arial"/>
            </a:endParaRPr>
          </a:p>
        </p:txBody>
      </p:sp>
      <p:sp>
        <p:nvSpPr>
          <p:cNvPr id="155" name="Google Shape;155;p4"/>
          <p:cNvSpPr txBox="1"/>
          <p:nvPr/>
        </p:nvSpPr>
        <p:spPr>
          <a:xfrm>
            <a:off x="409283" y="2804384"/>
            <a:ext cx="5844800" cy="3876189"/>
          </a:xfrm>
          <a:prstGeom prst="rect">
            <a:avLst/>
          </a:prstGeom>
          <a:noFill/>
          <a:ln>
            <a:noFill/>
          </a:ln>
        </p:spPr>
        <p:txBody>
          <a:bodyPr spcFirstLastPara="1" wrap="square" lIns="0" tIns="0" rIns="0" bIns="0" anchor="t" anchorCtr="0">
            <a:spAutoFit/>
          </a:bodyPr>
          <a:lstStyle/>
          <a:p>
            <a:pPr marL="344000" indent="-342900">
              <a:lnSpc>
                <a:spcPct val="151010"/>
              </a:lnSpc>
              <a:buClr>
                <a:srgbClr val="141414"/>
              </a:buClr>
              <a:buSzPts val="3574"/>
              <a:buFont typeface="Arial" panose="020B0604020202020204" pitchFamily="34" charset="0"/>
              <a:buChar char="•"/>
            </a:pPr>
            <a:r>
              <a:rPr lang="en-US" sz="2383" dirty="0">
                <a:solidFill>
                  <a:srgbClr val="141414"/>
                </a:solidFill>
              </a:rPr>
              <a:t>Few players in the chain</a:t>
            </a:r>
            <a:endParaRPr sz="2383" dirty="0">
              <a:solidFill>
                <a:srgbClr val="141414"/>
              </a:solidFill>
            </a:endParaRPr>
          </a:p>
          <a:p>
            <a:pPr marL="344000" indent="-342900">
              <a:lnSpc>
                <a:spcPct val="151010"/>
              </a:lnSpc>
              <a:buClr>
                <a:srgbClr val="141414"/>
              </a:buClr>
              <a:buSzPts val="3574"/>
              <a:buFont typeface="Arial" panose="020B0604020202020204" pitchFamily="34" charset="0"/>
              <a:buChar char="•"/>
            </a:pPr>
            <a:r>
              <a:rPr lang="en-US" sz="2383" dirty="0">
                <a:solidFill>
                  <a:srgbClr val="141414"/>
                </a:solidFill>
              </a:rPr>
              <a:t>A (more) direct relationship with customers</a:t>
            </a:r>
            <a:endParaRPr sz="2383" dirty="0">
              <a:solidFill>
                <a:srgbClr val="141414"/>
              </a:solidFill>
            </a:endParaRPr>
          </a:p>
          <a:p>
            <a:pPr marL="344000" indent="-342900">
              <a:lnSpc>
                <a:spcPct val="151010"/>
              </a:lnSpc>
              <a:buClr>
                <a:srgbClr val="141414"/>
              </a:buClr>
              <a:buSzPts val="3574"/>
              <a:buFont typeface="Arial" panose="020B0604020202020204" pitchFamily="34" charset="0"/>
              <a:buChar char="•"/>
            </a:pPr>
            <a:r>
              <a:rPr lang="en-US" sz="2383" dirty="0">
                <a:solidFill>
                  <a:srgbClr val="141414"/>
                </a:solidFill>
              </a:rPr>
              <a:t>Shared values</a:t>
            </a:r>
            <a:endParaRPr sz="2383" dirty="0">
              <a:solidFill>
                <a:srgbClr val="141414"/>
              </a:solidFill>
            </a:endParaRPr>
          </a:p>
          <a:p>
            <a:pPr marL="344000" indent="-342900">
              <a:lnSpc>
                <a:spcPct val="151010"/>
              </a:lnSpc>
              <a:buClr>
                <a:srgbClr val="141414"/>
              </a:buClr>
              <a:buSzPts val="3574"/>
              <a:buFont typeface="Arial" panose="020B0604020202020204" pitchFamily="34" charset="0"/>
              <a:buChar char="•"/>
            </a:pPr>
            <a:r>
              <a:rPr lang="en-US" sz="2383" dirty="0">
                <a:solidFill>
                  <a:srgbClr val="141414"/>
                </a:solidFill>
              </a:rPr>
              <a:t>Producers take on more roles – logistics, procurement, marketing, quality assurance</a:t>
            </a:r>
            <a:endParaRPr sz="2383" dirty="0">
              <a:solidFill>
                <a:srgbClr val="141414"/>
              </a:solidFill>
            </a:endParaRPr>
          </a:p>
          <a:p>
            <a:pPr marL="344000" indent="-342900">
              <a:lnSpc>
                <a:spcPct val="151010"/>
              </a:lnSpc>
              <a:buClr>
                <a:srgbClr val="141414"/>
              </a:buClr>
              <a:buSzPts val="3574"/>
              <a:buFont typeface="Arial" panose="020B0604020202020204" pitchFamily="34" charset="0"/>
              <a:buChar char="•"/>
            </a:pPr>
            <a:r>
              <a:rPr lang="en-US" sz="2383" dirty="0">
                <a:solidFill>
                  <a:srgbClr val="141414"/>
                </a:solidFill>
              </a:rPr>
              <a:t>Personal responsibility</a:t>
            </a:r>
            <a:endParaRPr sz="2383" dirty="0">
              <a:solidFill>
                <a:srgbClr val="141414"/>
              </a:solidFill>
            </a:endParaRPr>
          </a:p>
          <a:p>
            <a:pPr>
              <a:lnSpc>
                <a:spcPct val="151010"/>
              </a:lnSpc>
              <a:buClr>
                <a:srgbClr val="000000"/>
              </a:buClr>
              <a:buSzPts val="2574"/>
            </a:pPr>
            <a:endParaRPr sz="2383" dirty="0">
              <a:solidFill>
                <a:srgbClr val="141414"/>
              </a:solidFill>
              <a:latin typeface="Arial"/>
              <a:ea typeface="Arial"/>
              <a:cs typeface="Arial"/>
              <a:sym typeface="Arial"/>
            </a:endParaRPr>
          </a:p>
        </p:txBody>
      </p:sp>
      <p:cxnSp>
        <p:nvCxnSpPr>
          <p:cNvPr id="156" name="Google Shape;156;p4"/>
          <p:cNvCxnSpPr/>
          <p:nvPr/>
        </p:nvCxnSpPr>
        <p:spPr>
          <a:xfrm>
            <a:off x="6776188" y="6563007"/>
            <a:ext cx="4730012" cy="0"/>
          </a:xfrm>
          <a:prstGeom prst="straightConnector1">
            <a:avLst/>
          </a:prstGeom>
          <a:noFill/>
          <a:ln w="114300" cap="rnd" cmpd="sng">
            <a:solidFill>
              <a:srgbClr val="000000">
                <a:alpha val="4313"/>
              </a:srgbClr>
            </a:solidFill>
            <a:prstDash val="solid"/>
            <a:round/>
            <a:headEnd type="none" w="sm" len="sm"/>
            <a:tailEnd type="none" w="sm" len="sm"/>
          </a:ln>
        </p:spPr>
      </p:cxnSp>
      <p:cxnSp>
        <p:nvCxnSpPr>
          <p:cNvPr id="157" name="Google Shape;157;p4"/>
          <p:cNvCxnSpPr/>
          <p:nvPr/>
        </p:nvCxnSpPr>
        <p:spPr>
          <a:xfrm>
            <a:off x="6004496" y="5981698"/>
            <a:ext cx="0" cy="381005"/>
          </a:xfrm>
          <a:prstGeom prst="straightConnector1">
            <a:avLst/>
          </a:prstGeom>
          <a:noFill/>
          <a:ln w="76200" cap="rnd" cmpd="sng">
            <a:solidFill>
              <a:srgbClr val="FFFFFF"/>
            </a:solidFill>
            <a:prstDash val="solid"/>
            <a:round/>
            <a:headEnd type="none" w="sm" len="sm"/>
            <a:tailEnd type="stealth" w="med" len="med"/>
          </a:ln>
        </p:spPr>
      </p:cxnSp>
      <p:pic>
        <p:nvPicPr>
          <p:cNvPr id="2" name="Picture 1">
            <a:extLst>
              <a:ext uri="{FF2B5EF4-FFF2-40B4-BE49-F238E27FC236}">
                <a16:creationId xmlns:a16="http://schemas.microsoft.com/office/drawing/2014/main" id="{ED783F68-DCC4-A8DF-E3A1-DDEB2FDAAC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0783" y="142140"/>
            <a:ext cx="1767127" cy="39426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g325b2ede271_4_0"/>
          <p:cNvSpPr/>
          <p:nvPr/>
        </p:nvSpPr>
        <p:spPr>
          <a:xfrm>
            <a:off x="8318001" y="685800"/>
            <a:ext cx="4117219" cy="5486485"/>
          </a:xfrm>
          <a:custGeom>
            <a:avLst/>
            <a:gdLst/>
            <a:ahLst/>
            <a:cxnLst/>
            <a:rect l="l" t="t" r="r" b="b"/>
            <a:pathLst>
              <a:path w="2611344" h="3479800" extrusionOk="0">
                <a:moveTo>
                  <a:pt x="2486884" y="3479800"/>
                </a:moveTo>
                <a:lnTo>
                  <a:pt x="124460" y="3479800"/>
                </a:lnTo>
                <a:cubicBezTo>
                  <a:pt x="55880" y="3479800"/>
                  <a:pt x="0" y="3423920"/>
                  <a:pt x="0" y="3355340"/>
                </a:cubicBezTo>
                <a:lnTo>
                  <a:pt x="0" y="124460"/>
                </a:lnTo>
                <a:cubicBezTo>
                  <a:pt x="0" y="55880"/>
                  <a:pt x="55880" y="0"/>
                  <a:pt x="124460" y="0"/>
                </a:cubicBezTo>
                <a:lnTo>
                  <a:pt x="2486884" y="0"/>
                </a:lnTo>
                <a:cubicBezTo>
                  <a:pt x="2555464" y="0"/>
                  <a:pt x="2611344" y="55880"/>
                  <a:pt x="2611344" y="124460"/>
                </a:cubicBezTo>
                <a:lnTo>
                  <a:pt x="2611344" y="3355340"/>
                </a:lnTo>
                <a:cubicBezTo>
                  <a:pt x="2611344" y="3423920"/>
                  <a:pt x="2555464" y="3479800"/>
                  <a:pt x="2486884" y="3479800"/>
                </a:cubicBezTo>
                <a:close/>
              </a:path>
            </a:pathLst>
          </a:custGeom>
          <a:solidFill>
            <a:srgbClr val="487307"/>
          </a:solidFill>
          <a:ln>
            <a:noFill/>
          </a:ln>
        </p:spPr>
        <p:txBody>
          <a:bodyPr spcFirstLastPara="1" wrap="square" lIns="60950" tIns="60950" rIns="60950" bIns="60950" anchor="ctr" anchorCtr="0">
            <a:noAutofit/>
          </a:bodyPr>
          <a:lstStyle/>
          <a:p>
            <a:pPr>
              <a:buClr>
                <a:srgbClr val="000000"/>
              </a:buClr>
              <a:buSzPts val="1400"/>
            </a:pPr>
            <a:endParaRPr sz="933">
              <a:solidFill>
                <a:srgbClr val="000000"/>
              </a:solidFill>
              <a:latin typeface="Arial"/>
              <a:ea typeface="Arial"/>
              <a:cs typeface="Arial"/>
              <a:sym typeface="Arial"/>
            </a:endParaRPr>
          </a:p>
        </p:txBody>
      </p:sp>
      <p:cxnSp>
        <p:nvCxnSpPr>
          <p:cNvPr id="164" name="Google Shape;164;g325b2ede271_4_0"/>
          <p:cNvCxnSpPr/>
          <p:nvPr/>
        </p:nvCxnSpPr>
        <p:spPr>
          <a:xfrm rot="5400000">
            <a:off x="6248030" y="2075440"/>
            <a:ext cx="381000" cy="0"/>
          </a:xfrm>
          <a:prstGeom prst="straightConnector1">
            <a:avLst/>
          </a:prstGeom>
          <a:noFill/>
          <a:ln w="76200" cap="rnd" cmpd="sng">
            <a:solidFill>
              <a:srgbClr val="FFFFFF"/>
            </a:solidFill>
            <a:prstDash val="solid"/>
            <a:round/>
            <a:headEnd type="none" w="sm" len="sm"/>
            <a:tailEnd type="stealth" w="med" len="med"/>
          </a:ln>
        </p:spPr>
      </p:cxnSp>
      <p:sp>
        <p:nvSpPr>
          <p:cNvPr id="166" name="Google Shape;166;g325b2ede271_4_0"/>
          <p:cNvSpPr txBox="1"/>
          <p:nvPr/>
        </p:nvSpPr>
        <p:spPr>
          <a:xfrm>
            <a:off x="585130" y="2265940"/>
            <a:ext cx="5052800" cy="1559658"/>
          </a:xfrm>
          <a:prstGeom prst="rect">
            <a:avLst/>
          </a:prstGeom>
          <a:noFill/>
          <a:ln>
            <a:noFill/>
          </a:ln>
        </p:spPr>
        <p:txBody>
          <a:bodyPr spcFirstLastPara="1" wrap="square" lIns="0" tIns="0" rIns="0" bIns="0" anchor="t" anchorCtr="0">
            <a:spAutoFit/>
          </a:bodyPr>
          <a:lstStyle/>
          <a:p>
            <a:pPr>
              <a:lnSpc>
                <a:spcPct val="95000"/>
              </a:lnSpc>
              <a:buClr>
                <a:srgbClr val="000000"/>
              </a:buClr>
              <a:buSzPts val="8000"/>
            </a:pPr>
            <a:r>
              <a:rPr lang="en-US" sz="5334" b="1" dirty="0">
                <a:solidFill>
                  <a:srgbClr val="141414"/>
                </a:solidFill>
                <a:latin typeface="Nunito Sans"/>
                <a:ea typeface="Nunito Sans"/>
                <a:cs typeface="Nunito Sans"/>
                <a:sym typeface="Nunito Sans"/>
              </a:rPr>
              <a:t>What does a</a:t>
            </a:r>
            <a:endParaRPr sz="5334" b="1" dirty="0">
              <a:solidFill>
                <a:srgbClr val="141414"/>
              </a:solidFill>
              <a:latin typeface="Nunito Sans"/>
              <a:ea typeface="Nunito Sans"/>
              <a:cs typeface="Nunito Sans"/>
              <a:sym typeface="Nunito Sans"/>
            </a:endParaRPr>
          </a:p>
          <a:p>
            <a:pPr>
              <a:lnSpc>
                <a:spcPct val="95000"/>
              </a:lnSpc>
              <a:buClr>
                <a:srgbClr val="000000"/>
              </a:buClr>
              <a:buSzPts val="8000"/>
            </a:pPr>
            <a:r>
              <a:rPr lang="en-US" sz="5334" b="1" dirty="0">
                <a:solidFill>
                  <a:srgbClr val="141414"/>
                </a:solidFill>
                <a:latin typeface="Nunito Sans"/>
                <a:ea typeface="Nunito Sans"/>
                <a:cs typeface="Nunito Sans"/>
                <a:sym typeface="Nunito Sans"/>
              </a:rPr>
              <a:t>logistics specialist do?</a:t>
            </a:r>
            <a:endParaRPr sz="5334" b="1" dirty="0">
              <a:solidFill>
                <a:srgbClr val="141414"/>
              </a:solidFill>
              <a:latin typeface="Nunito Sans"/>
              <a:ea typeface="Nunito Sans"/>
              <a:cs typeface="Nunito Sans"/>
              <a:sym typeface="Nunito Sans"/>
            </a:endParaRPr>
          </a:p>
        </p:txBody>
      </p:sp>
      <p:pic>
        <p:nvPicPr>
          <p:cNvPr id="167" name="Google Shape;167;g325b2ede271_4_0"/>
          <p:cNvPicPr preferRelativeResize="0"/>
          <p:nvPr/>
        </p:nvPicPr>
        <p:blipFill>
          <a:blip r:embed="rId3">
            <a:alphaModFix/>
          </a:blip>
          <a:stretch>
            <a:fillRect/>
          </a:stretch>
        </p:blipFill>
        <p:spPr>
          <a:xfrm>
            <a:off x="5246500" y="1884933"/>
            <a:ext cx="5969350" cy="3975684"/>
          </a:xfrm>
          <a:prstGeom prst="rect">
            <a:avLst/>
          </a:prstGeom>
          <a:noFill/>
          <a:ln>
            <a:noFill/>
          </a:ln>
        </p:spPr>
      </p:pic>
      <p:sp>
        <p:nvSpPr>
          <p:cNvPr id="168" name="Google Shape;168;g325b2ede271_4_0"/>
          <p:cNvSpPr/>
          <p:nvPr/>
        </p:nvSpPr>
        <p:spPr>
          <a:xfrm>
            <a:off x="10901533" y="5619381"/>
            <a:ext cx="1114917" cy="1076472"/>
          </a:xfrm>
          <a:custGeom>
            <a:avLst/>
            <a:gdLst/>
            <a:ahLst/>
            <a:cxnLst/>
            <a:rect l="l" t="t" r="r" b="b"/>
            <a:pathLst>
              <a:path w="1672376" h="1614708" extrusionOk="0">
                <a:moveTo>
                  <a:pt x="0" y="0"/>
                </a:moveTo>
                <a:lnTo>
                  <a:pt x="1672376" y="0"/>
                </a:lnTo>
                <a:lnTo>
                  <a:pt x="1672376" y="1614708"/>
                </a:lnTo>
                <a:lnTo>
                  <a:pt x="0" y="1614708"/>
                </a:lnTo>
                <a:lnTo>
                  <a:pt x="0" y="0"/>
                </a:lnTo>
                <a:close/>
              </a:path>
            </a:pathLst>
          </a:custGeom>
          <a:blipFill rotWithShape="1">
            <a:blip r:embed="rId4">
              <a:alphaModFix/>
            </a:blip>
            <a:stretch>
              <a:fillRect/>
            </a:stretch>
          </a:blipFill>
          <a:ln>
            <a:noFill/>
          </a:ln>
        </p:spPr>
      </p:sp>
      <p:pic>
        <p:nvPicPr>
          <p:cNvPr id="2" name="Picture 1">
            <a:extLst>
              <a:ext uri="{FF2B5EF4-FFF2-40B4-BE49-F238E27FC236}">
                <a16:creationId xmlns:a16="http://schemas.microsoft.com/office/drawing/2014/main" id="{A0EB7B6D-3222-B7A1-0985-E24F1D85F2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320" y="183429"/>
            <a:ext cx="1767127" cy="39426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g325b2ede271_4_16"/>
          <p:cNvSpPr txBox="1"/>
          <p:nvPr/>
        </p:nvSpPr>
        <p:spPr>
          <a:xfrm>
            <a:off x="565747" y="792000"/>
            <a:ext cx="10618600" cy="779829"/>
          </a:xfrm>
          <a:prstGeom prst="rect">
            <a:avLst/>
          </a:prstGeom>
          <a:noFill/>
          <a:ln>
            <a:noFill/>
          </a:ln>
        </p:spPr>
        <p:txBody>
          <a:bodyPr spcFirstLastPara="1" wrap="square" lIns="0" tIns="0" rIns="0" bIns="0" anchor="t" anchorCtr="0">
            <a:spAutoFit/>
          </a:bodyPr>
          <a:lstStyle/>
          <a:p>
            <a:pPr>
              <a:lnSpc>
                <a:spcPct val="95000"/>
              </a:lnSpc>
              <a:buClr>
                <a:srgbClr val="000000"/>
              </a:buClr>
              <a:buSzPts val="8000"/>
            </a:pPr>
            <a:r>
              <a:rPr lang="en-US" sz="5334" b="1">
                <a:solidFill>
                  <a:srgbClr val="487307"/>
                </a:solidFill>
                <a:latin typeface="Nunito Sans"/>
                <a:ea typeface="Nunito Sans"/>
                <a:cs typeface="Nunito Sans"/>
                <a:sym typeface="Nunito Sans"/>
              </a:rPr>
              <a:t>Logistics activities</a:t>
            </a:r>
            <a:endParaRPr sz="933">
              <a:solidFill>
                <a:srgbClr val="487307"/>
              </a:solidFill>
              <a:latin typeface="Arial"/>
              <a:ea typeface="Arial"/>
              <a:cs typeface="Arial"/>
              <a:sym typeface="Arial"/>
            </a:endParaRPr>
          </a:p>
        </p:txBody>
      </p:sp>
      <p:sp>
        <p:nvSpPr>
          <p:cNvPr id="174" name="Google Shape;174;g325b2ede271_4_16"/>
          <p:cNvSpPr txBox="1"/>
          <p:nvPr/>
        </p:nvSpPr>
        <p:spPr>
          <a:xfrm>
            <a:off x="426599" y="1858584"/>
            <a:ext cx="5844800" cy="5537413"/>
          </a:xfrm>
          <a:prstGeom prst="rect">
            <a:avLst/>
          </a:prstGeom>
          <a:noFill/>
          <a:ln>
            <a:noFill/>
          </a:ln>
        </p:spPr>
        <p:txBody>
          <a:bodyPr spcFirstLastPara="1" wrap="square" lIns="0" tIns="0" rIns="0" bIns="0" anchor="t" anchorCtr="0">
            <a:spAutoFit/>
          </a:bodyPr>
          <a:lstStyle/>
          <a:p>
            <a:pPr marL="344000" indent="-342900">
              <a:lnSpc>
                <a:spcPct val="151010"/>
              </a:lnSpc>
              <a:buClr>
                <a:srgbClr val="141414"/>
              </a:buClr>
              <a:buSzPts val="3574"/>
              <a:buFont typeface="Arial" panose="020B0604020202020204" pitchFamily="34" charset="0"/>
              <a:buChar char="•"/>
            </a:pPr>
            <a:r>
              <a:rPr lang="en-US" sz="2383" dirty="0">
                <a:solidFill>
                  <a:srgbClr val="141414"/>
                </a:solidFill>
              </a:rPr>
              <a:t>Procurement</a:t>
            </a:r>
            <a:endParaRPr sz="2383" dirty="0">
              <a:solidFill>
                <a:srgbClr val="141414"/>
              </a:solidFill>
            </a:endParaRPr>
          </a:p>
          <a:p>
            <a:pPr marL="344000" indent="-342900">
              <a:lnSpc>
                <a:spcPct val="151010"/>
              </a:lnSpc>
              <a:buClr>
                <a:srgbClr val="141414"/>
              </a:buClr>
              <a:buSzPts val="3574"/>
              <a:buFont typeface="Arial" panose="020B0604020202020204" pitchFamily="34" charset="0"/>
              <a:buChar char="•"/>
            </a:pPr>
            <a:r>
              <a:rPr lang="en-US" sz="2383" dirty="0">
                <a:solidFill>
                  <a:srgbClr val="141414"/>
                </a:solidFill>
              </a:rPr>
              <a:t>Production planning</a:t>
            </a:r>
            <a:endParaRPr sz="2383" dirty="0">
              <a:solidFill>
                <a:srgbClr val="141414"/>
              </a:solidFill>
            </a:endParaRPr>
          </a:p>
          <a:p>
            <a:pPr marL="344000" indent="-342900">
              <a:lnSpc>
                <a:spcPct val="151010"/>
              </a:lnSpc>
              <a:buClr>
                <a:srgbClr val="141414"/>
              </a:buClr>
              <a:buSzPts val="3574"/>
              <a:buFont typeface="Arial" panose="020B0604020202020204" pitchFamily="34" charset="0"/>
              <a:buChar char="•"/>
            </a:pPr>
            <a:r>
              <a:rPr lang="en-US" sz="2383" dirty="0">
                <a:solidFill>
                  <a:srgbClr val="141414"/>
                </a:solidFill>
              </a:rPr>
              <a:t>Distribution</a:t>
            </a:r>
            <a:endParaRPr sz="2383" dirty="0">
              <a:solidFill>
                <a:srgbClr val="141414"/>
              </a:solidFill>
            </a:endParaRPr>
          </a:p>
          <a:p>
            <a:pPr marL="344000" indent="-342900">
              <a:lnSpc>
                <a:spcPct val="151010"/>
              </a:lnSpc>
              <a:buClr>
                <a:srgbClr val="141414"/>
              </a:buClr>
              <a:buSzPts val="3574"/>
              <a:buFont typeface="Arial" panose="020B0604020202020204" pitchFamily="34" charset="0"/>
              <a:buChar char="•"/>
            </a:pPr>
            <a:r>
              <a:rPr lang="en-US" sz="2383" dirty="0">
                <a:solidFill>
                  <a:srgbClr val="141414"/>
                </a:solidFill>
              </a:rPr>
              <a:t>Customer service</a:t>
            </a:r>
            <a:endParaRPr sz="2383" dirty="0">
              <a:solidFill>
                <a:srgbClr val="141414"/>
              </a:solidFill>
            </a:endParaRPr>
          </a:p>
          <a:p>
            <a:pPr marL="344000" indent="-342900">
              <a:lnSpc>
                <a:spcPct val="151010"/>
              </a:lnSpc>
              <a:buClr>
                <a:srgbClr val="141414"/>
              </a:buClr>
              <a:buSzPts val="3574"/>
              <a:buFont typeface="Arial" panose="020B0604020202020204" pitchFamily="34" charset="0"/>
              <a:buChar char="•"/>
            </a:pPr>
            <a:r>
              <a:rPr lang="en-US" sz="2383" dirty="0">
                <a:solidFill>
                  <a:srgbClr val="141414"/>
                </a:solidFill>
              </a:rPr>
              <a:t>Inventory management</a:t>
            </a:r>
            <a:endParaRPr sz="2383" dirty="0">
              <a:solidFill>
                <a:srgbClr val="141414"/>
              </a:solidFill>
            </a:endParaRPr>
          </a:p>
          <a:p>
            <a:pPr marL="344000" indent="-342900">
              <a:lnSpc>
                <a:spcPct val="151010"/>
              </a:lnSpc>
              <a:buClr>
                <a:srgbClr val="141414"/>
              </a:buClr>
              <a:buSzPts val="3574"/>
              <a:buFont typeface="Arial" panose="020B0604020202020204" pitchFamily="34" charset="0"/>
              <a:buChar char="•"/>
            </a:pPr>
            <a:r>
              <a:rPr lang="en-US" sz="2383" dirty="0">
                <a:solidFill>
                  <a:srgbClr val="141414"/>
                </a:solidFill>
              </a:rPr>
              <a:t>Warehousing</a:t>
            </a:r>
            <a:endParaRPr sz="2383" dirty="0">
              <a:solidFill>
                <a:srgbClr val="141414"/>
              </a:solidFill>
            </a:endParaRPr>
          </a:p>
          <a:p>
            <a:pPr marL="344000" indent="-342900">
              <a:lnSpc>
                <a:spcPct val="151010"/>
              </a:lnSpc>
              <a:buClr>
                <a:srgbClr val="141414"/>
              </a:buClr>
              <a:buSzPts val="3574"/>
              <a:buFont typeface="Arial" panose="020B0604020202020204" pitchFamily="34" charset="0"/>
              <a:buChar char="•"/>
            </a:pPr>
            <a:r>
              <a:rPr lang="en-US" sz="2383" dirty="0">
                <a:solidFill>
                  <a:srgbClr val="141414"/>
                </a:solidFill>
              </a:rPr>
              <a:t>Logistics IT</a:t>
            </a:r>
            <a:endParaRPr sz="2383" dirty="0">
              <a:solidFill>
                <a:srgbClr val="141414"/>
              </a:solidFill>
            </a:endParaRPr>
          </a:p>
          <a:p>
            <a:pPr marL="344000" indent="-342900">
              <a:lnSpc>
                <a:spcPct val="151010"/>
              </a:lnSpc>
              <a:buClr>
                <a:srgbClr val="141414"/>
              </a:buClr>
              <a:buSzPts val="3574"/>
              <a:buFont typeface="Arial" panose="020B0604020202020204" pitchFamily="34" charset="0"/>
              <a:buChar char="•"/>
            </a:pPr>
            <a:r>
              <a:rPr lang="en-US" sz="2383" dirty="0">
                <a:solidFill>
                  <a:srgbClr val="141414"/>
                </a:solidFill>
              </a:rPr>
              <a:t>Packaging</a:t>
            </a:r>
            <a:endParaRPr sz="2383" dirty="0">
              <a:solidFill>
                <a:srgbClr val="141414"/>
              </a:solidFill>
            </a:endParaRPr>
          </a:p>
          <a:p>
            <a:pPr marL="344000" indent="-342900">
              <a:lnSpc>
                <a:spcPct val="151010"/>
              </a:lnSpc>
              <a:buClr>
                <a:srgbClr val="141414"/>
              </a:buClr>
              <a:buSzPts val="3574"/>
              <a:buFont typeface="Arial" panose="020B0604020202020204" pitchFamily="34" charset="0"/>
              <a:buChar char="•"/>
            </a:pPr>
            <a:r>
              <a:rPr lang="en-US" sz="2383" dirty="0">
                <a:solidFill>
                  <a:srgbClr val="141414"/>
                </a:solidFill>
              </a:rPr>
              <a:t>Reverse logistics</a:t>
            </a:r>
            <a:endParaRPr sz="2383" dirty="0">
              <a:solidFill>
                <a:srgbClr val="141414"/>
              </a:solidFill>
            </a:endParaRPr>
          </a:p>
          <a:p>
            <a:pPr>
              <a:lnSpc>
                <a:spcPct val="151010"/>
              </a:lnSpc>
              <a:buClr>
                <a:srgbClr val="000000"/>
              </a:buClr>
              <a:buSzPts val="2574"/>
            </a:pPr>
            <a:endParaRPr sz="2383" dirty="0">
              <a:solidFill>
                <a:srgbClr val="141414"/>
              </a:solidFill>
              <a:latin typeface="Arial"/>
              <a:ea typeface="Arial"/>
              <a:cs typeface="Arial"/>
              <a:sym typeface="Arial"/>
            </a:endParaRPr>
          </a:p>
        </p:txBody>
      </p:sp>
      <p:cxnSp>
        <p:nvCxnSpPr>
          <p:cNvPr id="175" name="Google Shape;175;g325b2ede271_4_16"/>
          <p:cNvCxnSpPr/>
          <p:nvPr/>
        </p:nvCxnSpPr>
        <p:spPr>
          <a:xfrm>
            <a:off x="6776188" y="6563007"/>
            <a:ext cx="4730000" cy="0"/>
          </a:xfrm>
          <a:prstGeom prst="straightConnector1">
            <a:avLst/>
          </a:prstGeom>
          <a:noFill/>
          <a:ln w="114300" cap="rnd" cmpd="sng">
            <a:solidFill>
              <a:srgbClr val="000000">
                <a:alpha val="4310"/>
              </a:srgbClr>
            </a:solidFill>
            <a:prstDash val="solid"/>
            <a:round/>
            <a:headEnd type="none" w="sm" len="sm"/>
            <a:tailEnd type="none" w="sm" len="sm"/>
          </a:ln>
        </p:spPr>
      </p:cxnSp>
      <p:cxnSp>
        <p:nvCxnSpPr>
          <p:cNvPr id="176" name="Google Shape;176;g325b2ede271_4_16"/>
          <p:cNvCxnSpPr/>
          <p:nvPr/>
        </p:nvCxnSpPr>
        <p:spPr>
          <a:xfrm>
            <a:off x="6004496" y="5981697"/>
            <a:ext cx="0" cy="381000"/>
          </a:xfrm>
          <a:prstGeom prst="straightConnector1">
            <a:avLst/>
          </a:prstGeom>
          <a:noFill/>
          <a:ln w="76200" cap="rnd" cmpd="sng">
            <a:solidFill>
              <a:srgbClr val="FFFFFF"/>
            </a:solidFill>
            <a:prstDash val="solid"/>
            <a:round/>
            <a:headEnd type="none" w="sm" len="sm"/>
            <a:tailEnd type="stealth" w="med" len="med"/>
          </a:ln>
        </p:spPr>
      </p:cxnSp>
      <p:pic>
        <p:nvPicPr>
          <p:cNvPr id="178" name="Google Shape;178;g325b2ede271_4_16"/>
          <p:cNvPicPr preferRelativeResize="0"/>
          <p:nvPr/>
        </p:nvPicPr>
        <p:blipFill>
          <a:blip r:embed="rId3">
            <a:alphaModFix/>
          </a:blip>
          <a:stretch>
            <a:fillRect/>
          </a:stretch>
        </p:blipFill>
        <p:spPr>
          <a:xfrm>
            <a:off x="6442367" y="1948300"/>
            <a:ext cx="4678233" cy="4678233"/>
          </a:xfrm>
          <a:prstGeom prst="rect">
            <a:avLst/>
          </a:prstGeom>
          <a:noFill/>
          <a:ln>
            <a:noFill/>
          </a:ln>
        </p:spPr>
      </p:pic>
      <p:sp>
        <p:nvSpPr>
          <p:cNvPr id="179" name="Google Shape;179;g325b2ede271_4_16"/>
          <p:cNvSpPr/>
          <p:nvPr/>
        </p:nvSpPr>
        <p:spPr>
          <a:xfrm>
            <a:off x="5734433" y="5486531"/>
            <a:ext cx="1114917" cy="1076472"/>
          </a:xfrm>
          <a:custGeom>
            <a:avLst/>
            <a:gdLst/>
            <a:ahLst/>
            <a:cxnLst/>
            <a:rect l="l" t="t" r="r" b="b"/>
            <a:pathLst>
              <a:path w="1672376" h="1614708" extrusionOk="0">
                <a:moveTo>
                  <a:pt x="0" y="0"/>
                </a:moveTo>
                <a:lnTo>
                  <a:pt x="1672376" y="0"/>
                </a:lnTo>
                <a:lnTo>
                  <a:pt x="1672376" y="1614708"/>
                </a:lnTo>
                <a:lnTo>
                  <a:pt x="0" y="1614708"/>
                </a:lnTo>
                <a:lnTo>
                  <a:pt x="0" y="0"/>
                </a:lnTo>
                <a:close/>
              </a:path>
            </a:pathLst>
          </a:custGeom>
          <a:blipFill rotWithShape="1">
            <a:blip r:embed="rId4">
              <a:alphaModFix/>
            </a:blip>
            <a:stretch>
              <a:fillRect/>
            </a:stretch>
          </a:blipFill>
          <a:ln>
            <a:noFill/>
          </a:ln>
        </p:spPr>
      </p:sp>
      <p:pic>
        <p:nvPicPr>
          <p:cNvPr id="2" name="Picture 1">
            <a:extLst>
              <a:ext uri="{FF2B5EF4-FFF2-40B4-BE49-F238E27FC236}">
                <a16:creationId xmlns:a16="http://schemas.microsoft.com/office/drawing/2014/main" id="{4EFA00F6-7C72-4286-2216-6CE9BDF516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7036" y="110977"/>
            <a:ext cx="1767127" cy="39426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325b2ede271_4_27"/>
          <p:cNvSpPr/>
          <p:nvPr/>
        </p:nvSpPr>
        <p:spPr>
          <a:xfrm>
            <a:off x="685800" y="-127000"/>
            <a:ext cx="2348871" cy="134889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pPr>
              <a:buClr>
                <a:srgbClr val="000000"/>
              </a:buClr>
              <a:buSzPts val="1400"/>
            </a:pPr>
            <a:endParaRPr sz="933">
              <a:solidFill>
                <a:srgbClr val="000000"/>
              </a:solidFill>
              <a:latin typeface="Arial"/>
              <a:ea typeface="Arial"/>
              <a:cs typeface="Arial"/>
              <a:sym typeface="Arial"/>
            </a:endParaRPr>
          </a:p>
        </p:txBody>
      </p:sp>
      <p:sp>
        <p:nvSpPr>
          <p:cNvPr id="185" name="Google Shape;185;g325b2ede271_4_27"/>
          <p:cNvSpPr/>
          <p:nvPr/>
        </p:nvSpPr>
        <p:spPr>
          <a:xfrm>
            <a:off x="685800" y="5624636"/>
            <a:ext cx="2348871" cy="134889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pPr>
              <a:buClr>
                <a:srgbClr val="000000"/>
              </a:buClr>
              <a:buSzPts val="1400"/>
            </a:pPr>
            <a:endParaRPr sz="933">
              <a:solidFill>
                <a:srgbClr val="000000"/>
              </a:solidFill>
              <a:latin typeface="Arial"/>
              <a:ea typeface="Arial"/>
              <a:cs typeface="Arial"/>
              <a:sym typeface="Arial"/>
            </a:endParaRPr>
          </a:p>
        </p:txBody>
      </p:sp>
      <p:sp>
        <p:nvSpPr>
          <p:cNvPr id="187" name="Google Shape;187;g325b2ede271_4_27"/>
          <p:cNvSpPr/>
          <p:nvPr/>
        </p:nvSpPr>
        <p:spPr>
          <a:xfrm>
            <a:off x="31738" y="1"/>
            <a:ext cx="1828698" cy="176563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3">
              <a:alphaModFix/>
            </a:blip>
            <a:stretch>
              <a:fillRect/>
            </a:stretch>
          </a:blipFill>
          <a:ln>
            <a:noFill/>
          </a:ln>
        </p:spPr>
      </p:sp>
      <p:sp>
        <p:nvSpPr>
          <p:cNvPr id="188" name="Google Shape;188;g325b2ede271_4_27"/>
          <p:cNvSpPr txBox="1"/>
          <p:nvPr/>
        </p:nvSpPr>
        <p:spPr>
          <a:xfrm>
            <a:off x="685800" y="2001308"/>
            <a:ext cx="2803600" cy="1403461"/>
          </a:xfrm>
          <a:prstGeom prst="rect">
            <a:avLst/>
          </a:prstGeom>
          <a:noFill/>
          <a:ln>
            <a:noFill/>
          </a:ln>
        </p:spPr>
        <p:txBody>
          <a:bodyPr spcFirstLastPara="1" wrap="square" lIns="0" tIns="0" rIns="0" bIns="0" anchor="t" anchorCtr="0">
            <a:spAutoFit/>
          </a:bodyPr>
          <a:lstStyle/>
          <a:p>
            <a:pPr>
              <a:lnSpc>
                <a:spcPct val="95000"/>
              </a:lnSpc>
              <a:buClr>
                <a:srgbClr val="000000"/>
              </a:buClr>
              <a:buSzPts val="8000"/>
            </a:pPr>
            <a:r>
              <a:rPr lang="en-US" sz="4800" b="1" dirty="0">
                <a:solidFill>
                  <a:srgbClr val="141414"/>
                </a:solidFill>
                <a:latin typeface="Nunito Sans Black"/>
                <a:ea typeface="Nunito Sans Black"/>
                <a:cs typeface="Nunito Sans Black"/>
                <a:sym typeface="Nunito Sans Black"/>
              </a:rPr>
              <a:t>9M</a:t>
            </a:r>
            <a:endParaRPr sz="4800" b="1" dirty="0">
              <a:solidFill>
                <a:srgbClr val="141414"/>
              </a:solidFill>
              <a:latin typeface="Nunito Sans Black"/>
              <a:ea typeface="Nunito Sans Black"/>
              <a:cs typeface="Nunito Sans Black"/>
              <a:sym typeface="Nunito Sans Black"/>
            </a:endParaRPr>
          </a:p>
          <a:p>
            <a:pPr>
              <a:lnSpc>
                <a:spcPct val="95000"/>
              </a:lnSpc>
              <a:buClr>
                <a:srgbClr val="000000"/>
              </a:buClr>
              <a:buSzPts val="8000"/>
            </a:pPr>
            <a:r>
              <a:rPr lang="en-US" sz="4800" b="1" dirty="0">
                <a:solidFill>
                  <a:srgbClr val="141414"/>
                </a:solidFill>
                <a:latin typeface="Nunito Sans Black"/>
                <a:ea typeface="Nunito Sans Black"/>
                <a:cs typeface="Nunito Sans Black"/>
                <a:sym typeface="Nunito Sans Black"/>
              </a:rPr>
              <a:t>principle</a:t>
            </a:r>
            <a:endParaRPr sz="4800" b="1" dirty="0">
              <a:solidFill>
                <a:srgbClr val="141414"/>
              </a:solidFill>
              <a:latin typeface="Nunito Sans Black"/>
              <a:ea typeface="Nunito Sans Black"/>
              <a:cs typeface="Nunito Sans Black"/>
              <a:sym typeface="Nunito Sans Black"/>
            </a:endParaRPr>
          </a:p>
        </p:txBody>
      </p:sp>
      <p:sp>
        <p:nvSpPr>
          <p:cNvPr id="189" name="Google Shape;189;g325b2ede271_4_27"/>
          <p:cNvSpPr txBox="1"/>
          <p:nvPr/>
        </p:nvSpPr>
        <p:spPr>
          <a:xfrm>
            <a:off x="3531011" y="4918741"/>
            <a:ext cx="2494400" cy="819968"/>
          </a:xfrm>
          <a:prstGeom prst="rect">
            <a:avLst/>
          </a:prstGeom>
          <a:noFill/>
          <a:ln>
            <a:noFill/>
          </a:ln>
        </p:spPr>
        <p:txBody>
          <a:bodyPr spcFirstLastPara="1" wrap="square" lIns="0" tIns="0" rIns="0" bIns="0" anchor="t" anchorCtr="0">
            <a:spAutoFit/>
          </a:bodyPr>
          <a:lstStyle/>
          <a:p>
            <a:pPr algn="ctr">
              <a:lnSpc>
                <a:spcPct val="111000"/>
              </a:lnSpc>
              <a:buClr>
                <a:srgbClr val="000000"/>
              </a:buClr>
              <a:buSzPts val="3600"/>
            </a:pPr>
            <a:r>
              <a:rPr lang="en-US" sz="2400" b="1">
                <a:solidFill>
                  <a:srgbClr val="141414"/>
                </a:solidFill>
                <a:latin typeface="Nunito Sans Black"/>
                <a:ea typeface="Nunito Sans Black"/>
                <a:cs typeface="Nunito Sans Black"/>
                <a:sym typeface="Nunito Sans Black"/>
              </a:rPr>
              <a:t>The right product</a:t>
            </a:r>
            <a:endParaRPr sz="933">
              <a:solidFill>
                <a:srgbClr val="000000"/>
              </a:solidFill>
              <a:latin typeface="Arial"/>
              <a:ea typeface="Arial"/>
              <a:cs typeface="Arial"/>
              <a:sym typeface="Arial"/>
            </a:endParaRPr>
          </a:p>
        </p:txBody>
      </p:sp>
      <p:sp>
        <p:nvSpPr>
          <p:cNvPr id="190" name="Google Shape;190;g325b2ede271_4_27"/>
          <p:cNvSpPr txBox="1"/>
          <p:nvPr/>
        </p:nvSpPr>
        <p:spPr>
          <a:xfrm>
            <a:off x="6269817" y="838200"/>
            <a:ext cx="2494400" cy="819968"/>
          </a:xfrm>
          <a:prstGeom prst="rect">
            <a:avLst/>
          </a:prstGeom>
          <a:noFill/>
          <a:ln>
            <a:noFill/>
          </a:ln>
        </p:spPr>
        <p:txBody>
          <a:bodyPr spcFirstLastPara="1" wrap="square" lIns="0" tIns="0" rIns="0" bIns="0" anchor="t" anchorCtr="0">
            <a:spAutoFit/>
          </a:bodyPr>
          <a:lstStyle/>
          <a:p>
            <a:pPr algn="ctr">
              <a:lnSpc>
                <a:spcPct val="111000"/>
              </a:lnSpc>
              <a:buClr>
                <a:srgbClr val="000000"/>
              </a:buClr>
              <a:buSzPts val="3600"/>
            </a:pPr>
            <a:r>
              <a:rPr lang="en-US" sz="2400" b="1">
                <a:solidFill>
                  <a:srgbClr val="141414"/>
                </a:solidFill>
                <a:latin typeface="Nunito Sans Black"/>
                <a:ea typeface="Nunito Sans Black"/>
                <a:cs typeface="Nunito Sans Black"/>
                <a:sym typeface="Nunito Sans Black"/>
              </a:rPr>
              <a:t>In the right place</a:t>
            </a:r>
            <a:endParaRPr sz="933">
              <a:solidFill>
                <a:srgbClr val="000000"/>
              </a:solidFill>
              <a:latin typeface="Arial"/>
              <a:ea typeface="Arial"/>
              <a:cs typeface="Arial"/>
              <a:sym typeface="Arial"/>
            </a:endParaRPr>
          </a:p>
        </p:txBody>
      </p:sp>
      <p:sp>
        <p:nvSpPr>
          <p:cNvPr id="191" name="Google Shape;191;g325b2ede271_4_27"/>
          <p:cNvSpPr txBox="1"/>
          <p:nvPr/>
        </p:nvSpPr>
        <p:spPr>
          <a:xfrm>
            <a:off x="9011890" y="4778541"/>
            <a:ext cx="2494400" cy="819968"/>
          </a:xfrm>
          <a:prstGeom prst="rect">
            <a:avLst/>
          </a:prstGeom>
          <a:noFill/>
          <a:ln>
            <a:noFill/>
          </a:ln>
        </p:spPr>
        <p:txBody>
          <a:bodyPr spcFirstLastPara="1" wrap="square" lIns="0" tIns="0" rIns="0" bIns="0" anchor="t" anchorCtr="0">
            <a:spAutoFit/>
          </a:bodyPr>
          <a:lstStyle/>
          <a:p>
            <a:pPr algn="ctr">
              <a:lnSpc>
                <a:spcPct val="111000"/>
              </a:lnSpc>
              <a:buClr>
                <a:srgbClr val="000000"/>
              </a:buClr>
              <a:buSzPts val="3600"/>
            </a:pPr>
            <a:r>
              <a:rPr lang="en-US" sz="2400" b="1">
                <a:solidFill>
                  <a:srgbClr val="141414"/>
                </a:solidFill>
                <a:latin typeface="Nunito Sans Black"/>
                <a:ea typeface="Nunito Sans Black"/>
                <a:cs typeface="Nunito Sans Black"/>
                <a:sym typeface="Nunito Sans Black"/>
              </a:rPr>
              <a:t>At the right time</a:t>
            </a:r>
            <a:endParaRPr sz="933">
              <a:solidFill>
                <a:srgbClr val="000000"/>
              </a:solidFill>
              <a:latin typeface="Arial"/>
              <a:ea typeface="Arial"/>
              <a:cs typeface="Arial"/>
              <a:sym typeface="Arial"/>
            </a:endParaRPr>
          </a:p>
        </p:txBody>
      </p:sp>
      <p:sp>
        <p:nvSpPr>
          <p:cNvPr id="192" name="Google Shape;192;g325b2ede271_4_27"/>
          <p:cNvSpPr txBox="1"/>
          <p:nvPr/>
        </p:nvSpPr>
        <p:spPr>
          <a:xfrm>
            <a:off x="3279981" y="5142992"/>
            <a:ext cx="2989800" cy="216791"/>
          </a:xfrm>
          <a:prstGeom prst="rect">
            <a:avLst/>
          </a:prstGeom>
          <a:noFill/>
          <a:ln>
            <a:noFill/>
          </a:ln>
        </p:spPr>
        <p:txBody>
          <a:bodyPr spcFirstLastPara="1" wrap="square" lIns="0" tIns="0" rIns="0" bIns="0" anchor="t" anchorCtr="0">
            <a:spAutoFit/>
          </a:bodyPr>
          <a:lstStyle/>
          <a:p>
            <a:pPr algn="ctr">
              <a:lnSpc>
                <a:spcPct val="151000"/>
              </a:lnSpc>
              <a:buClr>
                <a:srgbClr val="000000"/>
              </a:buClr>
              <a:buSzPts val="2400"/>
            </a:pPr>
            <a:endParaRPr sz="933">
              <a:solidFill>
                <a:srgbClr val="000000"/>
              </a:solidFill>
              <a:latin typeface="Arial"/>
              <a:ea typeface="Arial"/>
              <a:cs typeface="Arial"/>
              <a:sym typeface="Arial"/>
            </a:endParaRPr>
          </a:p>
        </p:txBody>
      </p:sp>
      <p:pic>
        <p:nvPicPr>
          <p:cNvPr id="193" name="Google Shape;193;g325b2ede271_4_27"/>
          <p:cNvPicPr preferRelativeResize="0"/>
          <p:nvPr/>
        </p:nvPicPr>
        <p:blipFill>
          <a:blip r:embed="rId4">
            <a:alphaModFix/>
          </a:blip>
          <a:stretch>
            <a:fillRect/>
          </a:stretch>
        </p:blipFill>
        <p:spPr>
          <a:xfrm>
            <a:off x="3591000" y="101600"/>
            <a:ext cx="2577217" cy="4598564"/>
          </a:xfrm>
          <a:prstGeom prst="rect">
            <a:avLst/>
          </a:prstGeom>
          <a:noFill/>
          <a:ln>
            <a:noFill/>
          </a:ln>
        </p:spPr>
      </p:pic>
      <p:pic>
        <p:nvPicPr>
          <p:cNvPr id="194" name="Google Shape;194;g325b2ede271_4_27"/>
          <p:cNvPicPr preferRelativeResize="0"/>
          <p:nvPr/>
        </p:nvPicPr>
        <p:blipFill>
          <a:blip r:embed="rId5">
            <a:alphaModFix/>
          </a:blip>
          <a:stretch>
            <a:fillRect/>
          </a:stretch>
        </p:blipFill>
        <p:spPr>
          <a:xfrm>
            <a:off x="6415618" y="2100200"/>
            <a:ext cx="2348867" cy="4191115"/>
          </a:xfrm>
          <a:prstGeom prst="rect">
            <a:avLst/>
          </a:prstGeom>
          <a:noFill/>
          <a:ln>
            <a:noFill/>
          </a:ln>
        </p:spPr>
      </p:pic>
      <p:pic>
        <p:nvPicPr>
          <p:cNvPr id="195" name="Google Shape;195;g325b2ede271_4_27"/>
          <p:cNvPicPr preferRelativeResize="0"/>
          <p:nvPr/>
        </p:nvPicPr>
        <p:blipFill rotWithShape="1">
          <a:blip r:embed="rId6">
            <a:alphaModFix/>
          </a:blip>
          <a:srcRect l="30494" r="8637"/>
          <a:stretch/>
        </p:blipFill>
        <p:spPr>
          <a:xfrm>
            <a:off x="9094367" y="101600"/>
            <a:ext cx="2623717" cy="4310567"/>
          </a:xfrm>
          <a:prstGeom prst="rect">
            <a:avLst/>
          </a:prstGeom>
          <a:noFill/>
          <a:ln>
            <a:noFill/>
          </a:ln>
        </p:spPr>
      </p:pic>
      <p:pic>
        <p:nvPicPr>
          <p:cNvPr id="2" name="Picture 1">
            <a:extLst>
              <a:ext uri="{FF2B5EF4-FFF2-40B4-BE49-F238E27FC236}">
                <a16:creationId xmlns:a16="http://schemas.microsoft.com/office/drawing/2014/main" id="{0797490D-64D3-1659-1B2E-7A531F63D9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27135" y="6291315"/>
            <a:ext cx="1767127" cy="39426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325b2ede271_4_46"/>
          <p:cNvSpPr/>
          <p:nvPr/>
        </p:nvSpPr>
        <p:spPr>
          <a:xfrm>
            <a:off x="685800" y="-127000"/>
            <a:ext cx="2348871" cy="134889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pPr>
              <a:buClr>
                <a:srgbClr val="000000"/>
              </a:buClr>
              <a:buSzPts val="1400"/>
            </a:pPr>
            <a:endParaRPr sz="933">
              <a:solidFill>
                <a:srgbClr val="000000"/>
              </a:solidFill>
              <a:latin typeface="Arial"/>
              <a:ea typeface="Arial"/>
              <a:cs typeface="Arial"/>
              <a:sym typeface="Arial"/>
            </a:endParaRPr>
          </a:p>
        </p:txBody>
      </p:sp>
      <p:sp>
        <p:nvSpPr>
          <p:cNvPr id="201" name="Google Shape;201;g325b2ede271_4_46"/>
          <p:cNvSpPr/>
          <p:nvPr/>
        </p:nvSpPr>
        <p:spPr>
          <a:xfrm>
            <a:off x="685800" y="5624636"/>
            <a:ext cx="2348871" cy="134889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pPr>
              <a:buClr>
                <a:srgbClr val="000000"/>
              </a:buClr>
              <a:buSzPts val="1400"/>
            </a:pPr>
            <a:endParaRPr sz="933">
              <a:solidFill>
                <a:srgbClr val="000000"/>
              </a:solidFill>
              <a:latin typeface="Arial"/>
              <a:ea typeface="Arial"/>
              <a:cs typeface="Arial"/>
              <a:sym typeface="Arial"/>
            </a:endParaRPr>
          </a:p>
        </p:txBody>
      </p:sp>
      <p:sp>
        <p:nvSpPr>
          <p:cNvPr id="203" name="Google Shape;203;g325b2ede271_4_46"/>
          <p:cNvSpPr/>
          <p:nvPr/>
        </p:nvSpPr>
        <p:spPr>
          <a:xfrm>
            <a:off x="31738" y="1"/>
            <a:ext cx="1828698" cy="176563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3">
              <a:alphaModFix/>
            </a:blip>
            <a:stretch>
              <a:fillRect/>
            </a:stretch>
          </a:blipFill>
          <a:ln>
            <a:noFill/>
          </a:ln>
        </p:spPr>
      </p:sp>
      <p:sp>
        <p:nvSpPr>
          <p:cNvPr id="205" name="Google Shape;205;g325b2ede271_4_46"/>
          <p:cNvSpPr txBox="1"/>
          <p:nvPr/>
        </p:nvSpPr>
        <p:spPr>
          <a:xfrm>
            <a:off x="3531011" y="4918741"/>
            <a:ext cx="2494400" cy="819968"/>
          </a:xfrm>
          <a:prstGeom prst="rect">
            <a:avLst/>
          </a:prstGeom>
          <a:noFill/>
          <a:ln>
            <a:noFill/>
          </a:ln>
        </p:spPr>
        <p:txBody>
          <a:bodyPr spcFirstLastPara="1" wrap="square" lIns="0" tIns="0" rIns="0" bIns="0" anchor="t" anchorCtr="0">
            <a:spAutoFit/>
          </a:bodyPr>
          <a:lstStyle/>
          <a:p>
            <a:pPr algn="ctr">
              <a:lnSpc>
                <a:spcPct val="111000"/>
              </a:lnSpc>
              <a:buClr>
                <a:srgbClr val="000000"/>
              </a:buClr>
              <a:buSzPts val="3600"/>
            </a:pPr>
            <a:r>
              <a:rPr lang="en-US" sz="2400" b="1">
                <a:solidFill>
                  <a:srgbClr val="141414"/>
                </a:solidFill>
                <a:latin typeface="Nunito Sans Black"/>
                <a:ea typeface="Nunito Sans Black"/>
                <a:cs typeface="Nunito Sans Black"/>
                <a:sym typeface="Nunito Sans Black"/>
              </a:rPr>
              <a:t>In the right quality</a:t>
            </a:r>
            <a:endParaRPr sz="933">
              <a:solidFill>
                <a:srgbClr val="000000"/>
              </a:solidFill>
              <a:latin typeface="Arial"/>
              <a:ea typeface="Arial"/>
              <a:cs typeface="Arial"/>
              <a:sym typeface="Arial"/>
            </a:endParaRPr>
          </a:p>
        </p:txBody>
      </p:sp>
      <p:sp>
        <p:nvSpPr>
          <p:cNvPr id="206" name="Google Shape;206;g325b2ede271_4_46"/>
          <p:cNvSpPr txBox="1"/>
          <p:nvPr/>
        </p:nvSpPr>
        <p:spPr>
          <a:xfrm>
            <a:off x="6269817" y="838200"/>
            <a:ext cx="2494400" cy="819968"/>
          </a:xfrm>
          <a:prstGeom prst="rect">
            <a:avLst/>
          </a:prstGeom>
          <a:noFill/>
          <a:ln>
            <a:noFill/>
          </a:ln>
        </p:spPr>
        <p:txBody>
          <a:bodyPr spcFirstLastPara="1" wrap="square" lIns="0" tIns="0" rIns="0" bIns="0" anchor="t" anchorCtr="0">
            <a:spAutoFit/>
          </a:bodyPr>
          <a:lstStyle/>
          <a:p>
            <a:pPr algn="ctr">
              <a:lnSpc>
                <a:spcPct val="111000"/>
              </a:lnSpc>
              <a:buClr>
                <a:srgbClr val="000000"/>
              </a:buClr>
              <a:buSzPts val="3600"/>
            </a:pPr>
            <a:r>
              <a:rPr lang="en-US" sz="2400" b="1">
                <a:solidFill>
                  <a:srgbClr val="141414"/>
                </a:solidFill>
                <a:latin typeface="Nunito Sans Black"/>
                <a:ea typeface="Nunito Sans Black"/>
                <a:cs typeface="Nunito Sans Black"/>
                <a:sym typeface="Nunito Sans Black"/>
              </a:rPr>
              <a:t>In the right quantity</a:t>
            </a:r>
            <a:endParaRPr sz="933">
              <a:solidFill>
                <a:srgbClr val="000000"/>
              </a:solidFill>
              <a:latin typeface="Arial"/>
              <a:ea typeface="Arial"/>
              <a:cs typeface="Arial"/>
              <a:sym typeface="Arial"/>
            </a:endParaRPr>
          </a:p>
        </p:txBody>
      </p:sp>
      <p:sp>
        <p:nvSpPr>
          <p:cNvPr id="207" name="Google Shape;207;g325b2ede271_4_46"/>
          <p:cNvSpPr txBox="1"/>
          <p:nvPr/>
        </p:nvSpPr>
        <p:spPr>
          <a:xfrm>
            <a:off x="9011890" y="4778541"/>
            <a:ext cx="2494400" cy="819968"/>
          </a:xfrm>
          <a:prstGeom prst="rect">
            <a:avLst/>
          </a:prstGeom>
          <a:noFill/>
          <a:ln>
            <a:noFill/>
          </a:ln>
        </p:spPr>
        <p:txBody>
          <a:bodyPr spcFirstLastPara="1" wrap="square" lIns="0" tIns="0" rIns="0" bIns="0" anchor="t" anchorCtr="0">
            <a:spAutoFit/>
          </a:bodyPr>
          <a:lstStyle/>
          <a:p>
            <a:pPr algn="ctr">
              <a:lnSpc>
                <a:spcPct val="111000"/>
              </a:lnSpc>
              <a:buClr>
                <a:srgbClr val="000000"/>
              </a:buClr>
              <a:buSzPts val="3600"/>
            </a:pPr>
            <a:r>
              <a:rPr lang="en-US" sz="2400" b="1">
                <a:solidFill>
                  <a:srgbClr val="141414"/>
                </a:solidFill>
                <a:latin typeface="Nunito Sans Black"/>
                <a:ea typeface="Nunito Sans Black"/>
                <a:cs typeface="Nunito Sans Black"/>
                <a:sym typeface="Nunito Sans Black"/>
              </a:rPr>
              <a:t>At the right cost</a:t>
            </a:r>
            <a:endParaRPr sz="933">
              <a:solidFill>
                <a:srgbClr val="000000"/>
              </a:solidFill>
              <a:latin typeface="Arial"/>
              <a:ea typeface="Arial"/>
              <a:cs typeface="Arial"/>
              <a:sym typeface="Arial"/>
            </a:endParaRPr>
          </a:p>
        </p:txBody>
      </p:sp>
      <p:sp>
        <p:nvSpPr>
          <p:cNvPr id="208" name="Google Shape;208;g325b2ede271_4_46"/>
          <p:cNvSpPr txBox="1"/>
          <p:nvPr/>
        </p:nvSpPr>
        <p:spPr>
          <a:xfrm>
            <a:off x="3279981" y="5142992"/>
            <a:ext cx="2989800" cy="216791"/>
          </a:xfrm>
          <a:prstGeom prst="rect">
            <a:avLst/>
          </a:prstGeom>
          <a:noFill/>
          <a:ln>
            <a:noFill/>
          </a:ln>
        </p:spPr>
        <p:txBody>
          <a:bodyPr spcFirstLastPara="1" wrap="square" lIns="0" tIns="0" rIns="0" bIns="0" anchor="t" anchorCtr="0">
            <a:spAutoFit/>
          </a:bodyPr>
          <a:lstStyle/>
          <a:p>
            <a:pPr algn="ctr">
              <a:lnSpc>
                <a:spcPct val="151000"/>
              </a:lnSpc>
              <a:buClr>
                <a:srgbClr val="000000"/>
              </a:buClr>
              <a:buSzPts val="2400"/>
            </a:pPr>
            <a:endParaRPr sz="933">
              <a:solidFill>
                <a:srgbClr val="000000"/>
              </a:solidFill>
              <a:latin typeface="Arial"/>
              <a:ea typeface="Arial"/>
              <a:cs typeface="Arial"/>
              <a:sym typeface="Arial"/>
            </a:endParaRPr>
          </a:p>
        </p:txBody>
      </p:sp>
      <p:pic>
        <p:nvPicPr>
          <p:cNvPr id="209" name="Google Shape;209;g325b2ede271_4_46"/>
          <p:cNvPicPr preferRelativeResize="0"/>
          <p:nvPr/>
        </p:nvPicPr>
        <p:blipFill>
          <a:blip r:embed="rId4">
            <a:alphaModFix/>
          </a:blip>
          <a:stretch>
            <a:fillRect/>
          </a:stretch>
        </p:blipFill>
        <p:spPr>
          <a:xfrm>
            <a:off x="3591000" y="101600"/>
            <a:ext cx="2577217" cy="4598564"/>
          </a:xfrm>
          <a:prstGeom prst="rect">
            <a:avLst/>
          </a:prstGeom>
          <a:noFill/>
          <a:ln>
            <a:noFill/>
          </a:ln>
        </p:spPr>
      </p:pic>
      <p:pic>
        <p:nvPicPr>
          <p:cNvPr id="210" name="Google Shape;210;g325b2ede271_4_46"/>
          <p:cNvPicPr preferRelativeResize="0"/>
          <p:nvPr/>
        </p:nvPicPr>
        <p:blipFill>
          <a:blip r:embed="rId5">
            <a:alphaModFix/>
          </a:blip>
          <a:stretch>
            <a:fillRect/>
          </a:stretch>
        </p:blipFill>
        <p:spPr>
          <a:xfrm>
            <a:off x="6371382" y="1719200"/>
            <a:ext cx="2538909" cy="4532071"/>
          </a:xfrm>
          <a:prstGeom prst="rect">
            <a:avLst/>
          </a:prstGeom>
          <a:noFill/>
          <a:ln>
            <a:noFill/>
          </a:ln>
        </p:spPr>
      </p:pic>
      <p:pic>
        <p:nvPicPr>
          <p:cNvPr id="211" name="Google Shape;211;g325b2ede271_4_46"/>
          <p:cNvPicPr preferRelativeResize="0"/>
          <p:nvPr/>
        </p:nvPicPr>
        <p:blipFill>
          <a:blip r:embed="rId6">
            <a:alphaModFix/>
          </a:blip>
          <a:stretch>
            <a:fillRect/>
          </a:stretch>
        </p:blipFill>
        <p:spPr>
          <a:xfrm>
            <a:off x="9167740" y="101600"/>
            <a:ext cx="2524533" cy="4575341"/>
          </a:xfrm>
          <a:prstGeom prst="rect">
            <a:avLst/>
          </a:prstGeom>
          <a:noFill/>
          <a:ln>
            <a:noFill/>
          </a:ln>
        </p:spPr>
      </p:pic>
      <p:pic>
        <p:nvPicPr>
          <p:cNvPr id="2" name="Picture 1">
            <a:extLst>
              <a:ext uri="{FF2B5EF4-FFF2-40B4-BE49-F238E27FC236}">
                <a16:creationId xmlns:a16="http://schemas.microsoft.com/office/drawing/2014/main" id="{4F1BB178-E53A-4C97-C3D3-4DF85BE874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59090" y="6251271"/>
            <a:ext cx="1767127" cy="394268"/>
          </a:xfrm>
          <a:prstGeom prst="rect">
            <a:avLst/>
          </a:prstGeom>
        </p:spPr>
      </p:pic>
      <p:sp>
        <p:nvSpPr>
          <p:cNvPr id="3" name="Google Shape;188;g325b2ede271_4_27">
            <a:extLst>
              <a:ext uri="{FF2B5EF4-FFF2-40B4-BE49-F238E27FC236}">
                <a16:creationId xmlns:a16="http://schemas.microsoft.com/office/drawing/2014/main" id="{8DFD6191-471E-B298-720A-2307BC87C612}"/>
              </a:ext>
            </a:extLst>
          </p:cNvPr>
          <p:cNvSpPr txBox="1"/>
          <p:nvPr/>
        </p:nvSpPr>
        <p:spPr>
          <a:xfrm>
            <a:off x="685800" y="2001308"/>
            <a:ext cx="2803600" cy="1403461"/>
          </a:xfrm>
          <a:prstGeom prst="rect">
            <a:avLst/>
          </a:prstGeom>
          <a:noFill/>
          <a:ln>
            <a:noFill/>
          </a:ln>
        </p:spPr>
        <p:txBody>
          <a:bodyPr spcFirstLastPara="1" wrap="square" lIns="0" tIns="0" rIns="0" bIns="0" anchor="t" anchorCtr="0">
            <a:spAutoFit/>
          </a:bodyPr>
          <a:lstStyle/>
          <a:p>
            <a:pPr>
              <a:lnSpc>
                <a:spcPct val="95000"/>
              </a:lnSpc>
              <a:buClr>
                <a:srgbClr val="000000"/>
              </a:buClr>
              <a:buSzPts val="8000"/>
            </a:pPr>
            <a:r>
              <a:rPr lang="en-US" sz="4800" b="1" dirty="0">
                <a:solidFill>
                  <a:srgbClr val="141414"/>
                </a:solidFill>
                <a:latin typeface="Nunito Sans Black"/>
                <a:ea typeface="Nunito Sans Black"/>
                <a:cs typeface="Nunito Sans Black"/>
                <a:sym typeface="Nunito Sans Black"/>
              </a:rPr>
              <a:t>9M</a:t>
            </a:r>
            <a:endParaRPr sz="4800" b="1" dirty="0">
              <a:solidFill>
                <a:srgbClr val="141414"/>
              </a:solidFill>
              <a:latin typeface="Nunito Sans Black"/>
              <a:ea typeface="Nunito Sans Black"/>
              <a:cs typeface="Nunito Sans Black"/>
              <a:sym typeface="Nunito Sans Black"/>
            </a:endParaRPr>
          </a:p>
          <a:p>
            <a:pPr>
              <a:lnSpc>
                <a:spcPct val="95000"/>
              </a:lnSpc>
              <a:buClr>
                <a:srgbClr val="000000"/>
              </a:buClr>
              <a:buSzPts val="8000"/>
            </a:pPr>
            <a:r>
              <a:rPr lang="en-US" sz="4800" b="1" dirty="0">
                <a:solidFill>
                  <a:srgbClr val="141414"/>
                </a:solidFill>
                <a:latin typeface="Nunito Sans Black"/>
                <a:ea typeface="Nunito Sans Black"/>
                <a:cs typeface="Nunito Sans Black"/>
                <a:sym typeface="Nunito Sans Black"/>
              </a:rPr>
              <a:t>principle</a:t>
            </a:r>
            <a:endParaRPr sz="4800" b="1" dirty="0">
              <a:solidFill>
                <a:srgbClr val="141414"/>
              </a:solidFill>
              <a:latin typeface="Nunito Sans Black"/>
              <a:ea typeface="Nunito Sans Black"/>
              <a:cs typeface="Nunito Sans Black"/>
              <a:sym typeface="Nunito Sans Black"/>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1429</TotalTime>
  <Words>1316</Words>
  <Application>Microsoft Office PowerPoint</Application>
  <PresentationFormat>Widescreen</PresentationFormat>
  <Paragraphs>203</Paragraphs>
  <Slides>42</Slides>
  <Notes>42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Calibri</vt:lpstr>
      <vt:lpstr>Calibri Light</vt:lpstr>
      <vt:lpstr>Nunito Sans</vt:lpstr>
      <vt:lpstr>Nunito Sans Black</vt:lpstr>
      <vt:lpstr>Roboto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Both Rita</dc:creator>
  <cp:keywords>, docId:7ACBDF8897B5F83749A0F3CB38F94DB3</cp:keywords>
  <cp:lastModifiedBy>Both Rita</cp:lastModifiedBy>
  <cp:revision>15</cp:revision>
  <dcterms:created xsi:type="dcterms:W3CDTF">2026-04-01T10:04:46Z</dcterms:created>
  <dcterms:modified xsi:type="dcterms:W3CDTF">2026-06-16T09:36:10Z</dcterms:modified>
</cp:coreProperties>
</file>