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7" r:id="rId2"/>
    <p:sldId id="258" r:id="rId3"/>
    <p:sldId id="259" r:id="rId4"/>
    <p:sldId id="264" r:id="rId5"/>
    <p:sldId id="265" r:id="rId6"/>
    <p:sldId id="263" r:id="rId7"/>
    <p:sldId id="266" r:id="rId8"/>
    <p:sldId id="267" r:id="rId9"/>
    <p:sldId id="268" r:id="rId10"/>
    <p:sldId id="269" r:id="rId11"/>
    <p:sldId id="270" r:id="rId12"/>
    <p:sldId id="271" r:id="rId13"/>
    <p:sldId id="260" r:id="rId14"/>
    <p:sldId id="274" r:id="rId15"/>
    <p:sldId id="275" r:id="rId16"/>
    <p:sldId id="276" r:id="rId17"/>
    <p:sldId id="280" r:id="rId18"/>
    <p:sldId id="278" r:id="rId19"/>
    <p:sldId id="282" r:id="rId20"/>
    <p:sldId id="283" r:id="rId21"/>
    <p:sldId id="284" r:id="rId22"/>
    <p:sldId id="286" r:id="rId23"/>
    <p:sldId id="287" r:id="rId24"/>
    <p:sldId id="288" r:id="rId25"/>
    <p:sldId id="289" r:id="rId26"/>
    <p:sldId id="290" r:id="rId27"/>
    <p:sldId id="307" r:id="rId28"/>
    <p:sldId id="293" r:id="rId29"/>
    <p:sldId id="296" r:id="rId30"/>
    <p:sldId id="297" r:id="rId31"/>
    <p:sldId id="298" r:id="rId32"/>
    <p:sldId id="299" r:id="rId33"/>
    <p:sldId id="292" r:id="rId34"/>
    <p:sldId id="301" r:id="rId35"/>
    <p:sldId id="300" r:id="rId36"/>
    <p:sldId id="295" r:id="rId37"/>
    <p:sldId id="302" r:id="rId38"/>
    <p:sldId id="303" r:id="rId39"/>
    <p:sldId id="305" r:id="rId40"/>
    <p:sldId id="304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46" d="100"/>
          <a:sy n="46" d="100"/>
        </p:scale>
        <p:origin x="350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0E05EF-EAE8-429F-9C81-97CB6C287161}" type="datetimeFigureOut">
              <a:rPr lang="en-GB" smtClean="0"/>
              <a:t>02/04/2026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2741E4-1BE2-4744-8DEB-870D2B1299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8080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20581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>
          <a:extLst>
            <a:ext uri="{FF2B5EF4-FFF2-40B4-BE49-F238E27FC236}">
              <a16:creationId xmlns:a16="http://schemas.microsoft.com/office/drawing/2014/main" id="{6BB383A8-2618-5AD1-0D2F-857180E1F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7:notes">
            <a:extLst>
              <a:ext uri="{FF2B5EF4-FFF2-40B4-BE49-F238E27FC236}">
                <a16:creationId xmlns:a16="http://schemas.microsoft.com/office/drawing/2014/main" id="{387432BF-E6BD-AA18-B8E0-35C1E3D7849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7:notes">
            <a:extLst>
              <a:ext uri="{FF2B5EF4-FFF2-40B4-BE49-F238E27FC236}">
                <a16:creationId xmlns:a16="http://schemas.microsoft.com/office/drawing/2014/main" id="{283869F5-4F6D-5170-AC1F-114311A9D86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33418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>
          <a:extLst>
            <a:ext uri="{FF2B5EF4-FFF2-40B4-BE49-F238E27FC236}">
              <a16:creationId xmlns:a16="http://schemas.microsoft.com/office/drawing/2014/main" id="{486048BA-D508-98DF-F255-A18D5AD63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>
            <a:extLst>
              <a:ext uri="{FF2B5EF4-FFF2-40B4-BE49-F238E27FC236}">
                <a16:creationId xmlns:a16="http://schemas.microsoft.com/office/drawing/2014/main" id="{4AD68382-6158-CA8B-6B04-88EEAC96AEA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>
            <a:extLst>
              <a:ext uri="{FF2B5EF4-FFF2-40B4-BE49-F238E27FC236}">
                <a16:creationId xmlns:a16="http://schemas.microsoft.com/office/drawing/2014/main" id="{82E4F31B-F6D7-7F56-29B5-6688C381137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659581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>
          <a:extLst>
            <a:ext uri="{FF2B5EF4-FFF2-40B4-BE49-F238E27FC236}">
              <a16:creationId xmlns:a16="http://schemas.microsoft.com/office/drawing/2014/main" id="{733CB83A-BA4C-8CCA-1BC3-60C26E5829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:notes">
            <a:extLst>
              <a:ext uri="{FF2B5EF4-FFF2-40B4-BE49-F238E27FC236}">
                <a16:creationId xmlns:a16="http://schemas.microsoft.com/office/drawing/2014/main" id="{650CD3F5-A507-AA60-BBB6-FF3CAABED28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5:notes">
            <a:extLst>
              <a:ext uri="{FF2B5EF4-FFF2-40B4-BE49-F238E27FC236}">
                <a16:creationId xmlns:a16="http://schemas.microsoft.com/office/drawing/2014/main" id="{992D55E1-0398-1A18-2BE1-D53278E7958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591851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62024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>
          <a:extLst>
            <a:ext uri="{FF2B5EF4-FFF2-40B4-BE49-F238E27FC236}">
              <a16:creationId xmlns:a16="http://schemas.microsoft.com/office/drawing/2014/main" id="{E84C1373-7F8C-D8F1-F56A-BEBC19909A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>
            <a:extLst>
              <a:ext uri="{FF2B5EF4-FFF2-40B4-BE49-F238E27FC236}">
                <a16:creationId xmlns:a16="http://schemas.microsoft.com/office/drawing/2014/main" id="{932829A8-B6C5-C87D-B66F-537B967E400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>
            <a:extLst>
              <a:ext uri="{FF2B5EF4-FFF2-40B4-BE49-F238E27FC236}">
                <a16:creationId xmlns:a16="http://schemas.microsoft.com/office/drawing/2014/main" id="{265DE07A-A708-09F1-E9FE-36C3076D9A2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75567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>
          <a:extLst>
            <a:ext uri="{FF2B5EF4-FFF2-40B4-BE49-F238E27FC236}">
              <a16:creationId xmlns:a16="http://schemas.microsoft.com/office/drawing/2014/main" id="{3E0AC05E-8BAE-A1B0-5889-FE86DE322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>
            <a:extLst>
              <a:ext uri="{FF2B5EF4-FFF2-40B4-BE49-F238E27FC236}">
                <a16:creationId xmlns:a16="http://schemas.microsoft.com/office/drawing/2014/main" id="{6CA7A639-0A7C-638C-2151-3A11B9C68E9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>
            <a:extLst>
              <a:ext uri="{FF2B5EF4-FFF2-40B4-BE49-F238E27FC236}">
                <a16:creationId xmlns:a16="http://schemas.microsoft.com/office/drawing/2014/main" id="{C3415B6F-8D01-56F4-C94B-81F9EE7139E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08401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>
          <a:extLst>
            <a:ext uri="{FF2B5EF4-FFF2-40B4-BE49-F238E27FC236}">
              <a16:creationId xmlns:a16="http://schemas.microsoft.com/office/drawing/2014/main" id="{A26BE431-0B83-7009-F4C9-0270E3A04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>
            <a:extLst>
              <a:ext uri="{FF2B5EF4-FFF2-40B4-BE49-F238E27FC236}">
                <a16:creationId xmlns:a16="http://schemas.microsoft.com/office/drawing/2014/main" id="{341C5388-0B9D-8DCC-7264-6B95EDD3AD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>
            <a:extLst>
              <a:ext uri="{FF2B5EF4-FFF2-40B4-BE49-F238E27FC236}">
                <a16:creationId xmlns:a16="http://schemas.microsoft.com/office/drawing/2014/main" id="{63501F9B-135D-4FEF-248B-05797E2B2BC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285151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>
          <a:extLst>
            <a:ext uri="{FF2B5EF4-FFF2-40B4-BE49-F238E27FC236}">
              <a16:creationId xmlns:a16="http://schemas.microsoft.com/office/drawing/2014/main" id="{CBFE3A52-8227-A35A-55EE-45E82CDC6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:notes">
            <a:extLst>
              <a:ext uri="{FF2B5EF4-FFF2-40B4-BE49-F238E27FC236}">
                <a16:creationId xmlns:a16="http://schemas.microsoft.com/office/drawing/2014/main" id="{FD2106B3-1364-8035-A795-240E2E70917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5:notes">
            <a:extLst>
              <a:ext uri="{FF2B5EF4-FFF2-40B4-BE49-F238E27FC236}">
                <a16:creationId xmlns:a16="http://schemas.microsoft.com/office/drawing/2014/main" id="{6ABFE43F-299C-86A8-F79E-FF96508E0F2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147217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>
          <a:extLst>
            <a:ext uri="{FF2B5EF4-FFF2-40B4-BE49-F238E27FC236}">
              <a16:creationId xmlns:a16="http://schemas.microsoft.com/office/drawing/2014/main" id="{BDC1F040-E1CC-BF17-392B-DB0F8F898E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>
            <a:extLst>
              <a:ext uri="{FF2B5EF4-FFF2-40B4-BE49-F238E27FC236}">
                <a16:creationId xmlns:a16="http://schemas.microsoft.com/office/drawing/2014/main" id="{542DA765-BD62-FB2F-D77C-3A571CD3676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>
            <a:extLst>
              <a:ext uri="{FF2B5EF4-FFF2-40B4-BE49-F238E27FC236}">
                <a16:creationId xmlns:a16="http://schemas.microsoft.com/office/drawing/2014/main" id="{87E8845A-A5DB-B0F6-EC87-1DB945AB6B7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812079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>
          <a:extLst>
            <a:ext uri="{FF2B5EF4-FFF2-40B4-BE49-F238E27FC236}">
              <a16:creationId xmlns:a16="http://schemas.microsoft.com/office/drawing/2014/main" id="{42806872-E1F2-06C6-B497-78F1AC94E8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>
            <a:extLst>
              <a:ext uri="{FF2B5EF4-FFF2-40B4-BE49-F238E27FC236}">
                <a16:creationId xmlns:a16="http://schemas.microsoft.com/office/drawing/2014/main" id="{7D4FB28D-F05B-087E-BBAF-6CCCEC74BB7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>
            <a:extLst>
              <a:ext uri="{FF2B5EF4-FFF2-40B4-BE49-F238E27FC236}">
                <a16:creationId xmlns:a16="http://schemas.microsoft.com/office/drawing/2014/main" id="{0AACA545-9A7C-7CB5-9D78-CFCE8D49A2E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7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214947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>
          <a:extLst>
            <a:ext uri="{FF2B5EF4-FFF2-40B4-BE49-F238E27FC236}">
              <a16:creationId xmlns:a16="http://schemas.microsoft.com/office/drawing/2014/main" id="{F08C632C-2BF5-E96D-26E9-5FC148491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>
            <a:extLst>
              <a:ext uri="{FF2B5EF4-FFF2-40B4-BE49-F238E27FC236}">
                <a16:creationId xmlns:a16="http://schemas.microsoft.com/office/drawing/2014/main" id="{53205E54-E05F-8338-1EAB-C69E1738A3D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>
            <a:extLst>
              <a:ext uri="{FF2B5EF4-FFF2-40B4-BE49-F238E27FC236}">
                <a16:creationId xmlns:a16="http://schemas.microsoft.com/office/drawing/2014/main" id="{7E65F269-3FBD-F0F4-8701-0DA4AEDA89E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232285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E5F06EB4-2AC3-201E-7F42-FE132B857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0E34DF87-4F79-BA22-0B3F-754D1F54869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024AE6C6-36EA-764C-7FC3-505DF0C9457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27360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124D77BE-BF64-472A-195B-FA2ED9E585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4B2155A4-6E0E-2D1A-FBE8-BC186F2F6DC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624FDF6C-5666-0D62-ED67-D5E493040FC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39602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07AC25FA-8464-1055-D36B-49279CFE5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1A108CFB-5B47-B250-CF6D-368EF7868A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F82F1D11-6A45-A3BF-B89C-B80B166D0BC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98020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C5D22481-77C6-74FE-25C0-3BFE3BA4B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A08B99BC-F5EE-4589-45C9-32090207603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32A6A011-4424-D64A-2DF7-4007B15A657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44074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1B63AA48-3D5A-E265-C3BB-DCE37FE3E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4240B067-EB35-7F01-7C35-6BA3AAF6D5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49E0C659-DA55-BBAD-22FD-2FF1ABB2949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90421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380A7E29-4124-0B05-8D6B-C46E86684A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AA4D3D15-E606-EF48-3427-31C3825C0BB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2AE2A3BD-D2E7-4CE6-0408-1827A647618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25337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>
          <a:extLst>
            <a:ext uri="{FF2B5EF4-FFF2-40B4-BE49-F238E27FC236}">
              <a16:creationId xmlns:a16="http://schemas.microsoft.com/office/drawing/2014/main" id="{DAFDAA83-DD81-22A8-5822-C1BADC983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:notes">
            <a:extLst>
              <a:ext uri="{FF2B5EF4-FFF2-40B4-BE49-F238E27FC236}">
                <a16:creationId xmlns:a16="http://schemas.microsoft.com/office/drawing/2014/main" id="{7A897F73-B900-F27E-17CF-EC358FD468D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3:notes">
            <a:extLst>
              <a:ext uri="{FF2B5EF4-FFF2-40B4-BE49-F238E27FC236}">
                <a16:creationId xmlns:a16="http://schemas.microsoft.com/office/drawing/2014/main" id="{DABA6ECD-1F93-4D90-D5C2-458CE690C8F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07907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>
          <a:extLst>
            <a:ext uri="{FF2B5EF4-FFF2-40B4-BE49-F238E27FC236}">
              <a16:creationId xmlns:a16="http://schemas.microsoft.com/office/drawing/2014/main" id="{9EA9CB0B-BD1B-ABA2-05B5-1E0879A0C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>
            <a:extLst>
              <a:ext uri="{FF2B5EF4-FFF2-40B4-BE49-F238E27FC236}">
                <a16:creationId xmlns:a16="http://schemas.microsoft.com/office/drawing/2014/main" id="{3212B59B-6688-5C58-1662-4388F4E2CF4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>
            <a:extLst>
              <a:ext uri="{FF2B5EF4-FFF2-40B4-BE49-F238E27FC236}">
                <a16:creationId xmlns:a16="http://schemas.microsoft.com/office/drawing/2014/main" id="{BA952342-860E-CA2D-9B7F-1AEA361885D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57450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>
          <a:extLst>
            <a:ext uri="{FF2B5EF4-FFF2-40B4-BE49-F238E27FC236}">
              <a16:creationId xmlns:a16="http://schemas.microsoft.com/office/drawing/2014/main" id="{10B34A36-C61B-CB65-F429-BE2A34834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>
            <a:extLst>
              <a:ext uri="{FF2B5EF4-FFF2-40B4-BE49-F238E27FC236}">
                <a16:creationId xmlns:a16="http://schemas.microsoft.com/office/drawing/2014/main" id="{471CECDC-7FCD-E675-2C39-79ABAC15251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>
            <a:extLst>
              <a:ext uri="{FF2B5EF4-FFF2-40B4-BE49-F238E27FC236}">
                <a16:creationId xmlns:a16="http://schemas.microsoft.com/office/drawing/2014/main" id="{FA6D3319-211A-7CEE-059F-1370819B365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79805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713425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>
          <a:extLst>
            <a:ext uri="{FF2B5EF4-FFF2-40B4-BE49-F238E27FC236}">
              <a16:creationId xmlns:a16="http://schemas.microsoft.com/office/drawing/2014/main" id="{71418110-6C22-9531-D929-11F00469D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>
            <a:extLst>
              <a:ext uri="{FF2B5EF4-FFF2-40B4-BE49-F238E27FC236}">
                <a16:creationId xmlns:a16="http://schemas.microsoft.com/office/drawing/2014/main" id="{3DD586FA-7121-2BEA-9103-C2C0FF53EB7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>
            <a:extLst>
              <a:ext uri="{FF2B5EF4-FFF2-40B4-BE49-F238E27FC236}">
                <a16:creationId xmlns:a16="http://schemas.microsoft.com/office/drawing/2014/main" id="{96BD544F-F292-591E-0DF1-6E74A947E40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82252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>
          <a:extLst>
            <a:ext uri="{FF2B5EF4-FFF2-40B4-BE49-F238E27FC236}">
              <a16:creationId xmlns:a16="http://schemas.microsoft.com/office/drawing/2014/main" id="{5AC1A8C2-687A-C234-1EAB-7C3252D584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>
            <a:extLst>
              <a:ext uri="{FF2B5EF4-FFF2-40B4-BE49-F238E27FC236}">
                <a16:creationId xmlns:a16="http://schemas.microsoft.com/office/drawing/2014/main" id="{DE36AE19-55B1-32C6-04D9-684DA7F3534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>
            <a:extLst>
              <a:ext uri="{FF2B5EF4-FFF2-40B4-BE49-F238E27FC236}">
                <a16:creationId xmlns:a16="http://schemas.microsoft.com/office/drawing/2014/main" id="{DD0864AE-137B-FF99-F02B-DCE67733A32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2238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>
          <a:extLst>
            <a:ext uri="{FF2B5EF4-FFF2-40B4-BE49-F238E27FC236}">
              <a16:creationId xmlns:a16="http://schemas.microsoft.com/office/drawing/2014/main" id="{A2DD8194-2271-9B84-A0A1-89C0EE645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>
            <a:extLst>
              <a:ext uri="{FF2B5EF4-FFF2-40B4-BE49-F238E27FC236}">
                <a16:creationId xmlns:a16="http://schemas.microsoft.com/office/drawing/2014/main" id="{B539A42A-4438-F2C1-90E3-F156B2CEEF4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>
            <a:extLst>
              <a:ext uri="{FF2B5EF4-FFF2-40B4-BE49-F238E27FC236}">
                <a16:creationId xmlns:a16="http://schemas.microsoft.com/office/drawing/2014/main" id="{F1269E8F-D1C0-AF54-C857-1C1026C6903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547087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>
          <a:extLst>
            <a:ext uri="{FF2B5EF4-FFF2-40B4-BE49-F238E27FC236}">
              <a16:creationId xmlns:a16="http://schemas.microsoft.com/office/drawing/2014/main" id="{814C1A7A-739D-80CA-9C58-8C60A21B2B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7:notes">
            <a:extLst>
              <a:ext uri="{FF2B5EF4-FFF2-40B4-BE49-F238E27FC236}">
                <a16:creationId xmlns:a16="http://schemas.microsoft.com/office/drawing/2014/main" id="{0EAAE4A8-33E9-1C44-7726-5E7E238AD86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7:notes">
            <a:extLst>
              <a:ext uri="{FF2B5EF4-FFF2-40B4-BE49-F238E27FC236}">
                <a16:creationId xmlns:a16="http://schemas.microsoft.com/office/drawing/2014/main" id="{E340A4B5-60E6-F4B2-128C-495EE33F141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634854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>
          <a:extLst>
            <a:ext uri="{FF2B5EF4-FFF2-40B4-BE49-F238E27FC236}">
              <a16:creationId xmlns:a16="http://schemas.microsoft.com/office/drawing/2014/main" id="{76831DB8-5248-75A8-D380-AB0B1EBDED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>
            <a:extLst>
              <a:ext uri="{FF2B5EF4-FFF2-40B4-BE49-F238E27FC236}">
                <a16:creationId xmlns:a16="http://schemas.microsoft.com/office/drawing/2014/main" id="{11A02FA8-DAAE-B9A0-DA16-84D2B6CD35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>
            <a:extLst>
              <a:ext uri="{FF2B5EF4-FFF2-40B4-BE49-F238E27FC236}">
                <a16:creationId xmlns:a16="http://schemas.microsoft.com/office/drawing/2014/main" id="{F98DF954-DE22-B68F-4B3C-4B4AF614147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670144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>
          <a:extLst>
            <a:ext uri="{FF2B5EF4-FFF2-40B4-BE49-F238E27FC236}">
              <a16:creationId xmlns:a16="http://schemas.microsoft.com/office/drawing/2014/main" id="{4CA8F200-ED6E-275F-E963-BD36B7702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:notes">
            <a:extLst>
              <a:ext uri="{FF2B5EF4-FFF2-40B4-BE49-F238E27FC236}">
                <a16:creationId xmlns:a16="http://schemas.microsoft.com/office/drawing/2014/main" id="{57017F6E-AB93-16A1-0C64-E9CD1114E2C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3:notes">
            <a:extLst>
              <a:ext uri="{FF2B5EF4-FFF2-40B4-BE49-F238E27FC236}">
                <a16:creationId xmlns:a16="http://schemas.microsoft.com/office/drawing/2014/main" id="{F9FF7BBB-F683-5E55-4896-5A6A7227FBF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13585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>
          <a:extLst>
            <a:ext uri="{FF2B5EF4-FFF2-40B4-BE49-F238E27FC236}">
              <a16:creationId xmlns:a16="http://schemas.microsoft.com/office/drawing/2014/main" id="{3615BFCA-5160-DD5D-7990-E6FF52418A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>
            <a:extLst>
              <a:ext uri="{FF2B5EF4-FFF2-40B4-BE49-F238E27FC236}">
                <a16:creationId xmlns:a16="http://schemas.microsoft.com/office/drawing/2014/main" id="{87B74BE4-CF3B-3775-2C00-1F371BD2F21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>
            <a:extLst>
              <a:ext uri="{FF2B5EF4-FFF2-40B4-BE49-F238E27FC236}">
                <a16:creationId xmlns:a16="http://schemas.microsoft.com/office/drawing/2014/main" id="{F9148AF0-CC74-57E0-3894-77B51340DB4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459669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>
          <a:extLst>
            <a:ext uri="{FF2B5EF4-FFF2-40B4-BE49-F238E27FC236}">
              <a16:creationId xmlns:a16="http://schemas.microsoft.com/office/drawing/2014/main" id="{19C2FFAB-661C-C610-EB15-8CBF176B8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>
            <a:extLst>
              <a:ext uri="{FF2B5EF4-FFF2-40B4-BE49-F238E27FC236}">
                <a16:creationId xmlns:a16="http://schemas.microsoft.com/office/drawing/2014/main" id="{52B3CE00-90AA-E36B-5DAC-85B165BDE8D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>
            <a:extLst>
              <a:ext uri="{FF2B5EF4-FFF2-40B4-BE49-F238E27FC236}">
                <a16:creationId xmlns:a16="http://schemas.microsoft.com/office/drawing/2014/main" id="{21BC7034-F5FE-6420-8AA6-EC4E2D4BF9B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0893098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1C868F61-73C8-DD5C-F910-D6A473E8C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71B236B0-E935-EA84-221D-0F4CB7A9943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1E9DDAF6-C15F-BB1B-75CD-8D7D50E6354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1451547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>
          <a:extLst>
            <a:ext uri="{FF2B5EF4-FFF2-40B4-BE49-F238E27FC236}">
              <a16:creationId xmlns:a16="http://schemas.microsoft.com/office/drawing/2014/main" id="{9EFCB6C7-B409-056F-D709-83A12ACCC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7:notes">
            <a:extLst>
              <a:ext uri="{FF2B5EF4-FFF2-40B4-BE49-F238E27FC236}">
                <a16:creationId xmlns:a16="http://schemas.microsoft.com/office/drawing/2014/main" id="{2BA11A75-73B0-C11F-326D-B64009C9B2B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7:notes">
            <a:extLst>
              <a:ext uri="{FF2B5EF4-FFF2-40B4-BE49-F238E27FC236}">
                <a16:creationId xmlns:a16="http://schemas.microsoft.com/office/drawing/2014/main" id="{C206CA92-E420-3858-7848-9F7CEEBA3E4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11332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>
          <a:extLst>
            <a:ext uri="{FF2B5EF4-FFF2-40B4-BE49-F238E27FC236}">
              <a16:creationId xmlns:a16="http://schemas.microsoft.com/office/drawing/2014/main" id="{B1E0C9A3-7950-F789-8435-5F68280D5A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7:notes">
            <a:extLst>
              <a:ext uri="{FF2B5EF4-FFF2-40B4-BE49-F238E27FC236}">
                <a16:creationId xmlns:a16="http://schemas.microsoft.com/office/drawing/2014/main" id="{7E324221-4133-EB7C-ACA3-A597448A8BB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7:notes">
            <a:extLst>
              <a:ext uri="{FF2B5EF4-FFF2-40B4-BE49-F238E27FC236}">
                <a16:creationId xmlns:a16="http://schemas.microsoft.com/office/drawing/2014/main" id="{0BF77EF4-F34A-3717-7C9E-1A93FA4BA8B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14703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>
          <a:extLst>
            <a:ext uri="{FF2B5EF4-FFF2-40B4-BE49-F238E27FC236}">
              <a16:creationId xmlns:a16="http://schemas.microsoft.com/office/drawing/2014/main" id="{6B772EF4-7DBC-5F05-8BF9-123FDCBDC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7:notes">
            <a:extLst>
              <a:ext uri="{FF2B5EF4-FFF2-40B4-BE49-F238E27FC236}">
                <a16:creationId xmlns:a16="http://schemas.microsoft.com/office/drawing/2014/main" id="{C28B1335-9C74-64FB-555B-4E4B22F8334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7:notes">
            <a:extLst>
              <a:ext uri="{FF2B5EF4-FFF2-40B4-BE49-F238E27FC236}">
                <a16:creationId xmlns:a16="http://schemas.microsoft.com/office/drawing/2014/main" id="{EEE924A1-DDED-50C8-9591-1B3FF0DE6FC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06792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>
          <a:extLst>
            <a:ext uri="{FF2B5EF4-FFF2-40B4-BE49-F238E27FC236}">
              <a16:creationId xmlns:a16="http://schemas.microsoft.com/office/drawing/2014/main" id="{E63BCBF4-BE9C-F87A-44F6-CD64C685F0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>
            <a:extLst>
              <a:ext uri="{FF2B5EF4-FFF2-40B4-BE49-F238E27FC236}">
                <a16:creationId xmlns:a16="http://schemas.microsoft.com/office/drawing/2014/main" id="{955D7E6A-157C-378E-9FDC-73F71120C87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>
            <a:extLst>
              <a:ext uri="{FF2B5EF4-FFF2-40B4-BE49-F238E27FC236}">
                <a16:creationId xmlns:a16="http://schemas.microsoft.com/office/drawing/2014/main" id="{1A1DD161-BC44-7428-F159-2867BC4440F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8439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157594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>
          <a:extLst>
            <a:ext uri="{FF2B5EF4-FFF2-40B4-BE49-F238E27FC236}">
              <a16:creationId xmlns:a16="http://schemas.microsoft.com/office/drawing/2014/main" id="{81BB5A0D-2500-F795-2783-7CF99159FE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:notes">
            <a:extLst>
              <a:ext uri="{FF2B5EF4-FFF2-40B4-BE49-F238E27FC236}">
                <a16:creationId xmlns:a16="http://schemas.microsoft.com/office/drawing/2014/main" id="{A7F9503D-F3AF-578E-4307-FB67B35B408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4:notes">
            <a:extLst>
              <a:ext uri="{FF2B5EF4-FFF2-40B4-BE49-F238E27FC236}">
                <a16:creationId xmlns:a16="http://schemas.microsoft.com/office/drawing/2014/main" id="{5F59B5A6-4327-B3CC-57D3-80967F5D6EB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601302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>
          <a:extLst>
            <a:ext uri="{FF2B5EF4-FFF2-40B4-BE49-F238E27FC236}">
              <a16:creationId xmlns:a16="http://schemas.microsoft.com/office/drawing/2014/main" id="{7057AE38-040E-30A0-7F73-6014CD1D8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7:notes">
            <a:extLst>
              <a:ext uri="{FF2B5EF4-FFF2-40B4-BE49-F238E27FC236}">
                <a16:creationId xmlns:a16="http://schemas.microsoft.com/office/drawing/2014/main" id="{B0F426C1-9135-3898-902D-F36B32924E3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7:notes">
            <a:extLst>
              <a:ext uri="{FF2B5EF4-FFF2-40B4-BE49-F238E27FC236}">
                <a16:creationId xmlns:a16="http://schemas.microsoft.com/office/drawing/2014/main" id="{14B2147B-F2F9-8E22-0146-539A66DDC58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12284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D5C83-DD9A-CBA5-5CB0-6DCB40FEE0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8C99FC-1FD4-B8B5-3D20-FFB753163A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D14B8C-9CAF-1ED7-040B-1785D66AC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BB3D2-5186-48A7-B1C6-1E7B6ACDA2A0}" type="datetimeFigureOut">
              <a:rPr lang="en-GB" smtClean="0"/>
              <a:t>02/04/2026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02396B-6098-549E-F8F1-91EE8A366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ED7E0-B4FC-6DB7-8164-C02F741CD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A427-51F7-4590-A6E0-4A9378E875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1404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EB672-B517-832C-09F1-2EFA70082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D96DA0-6E8F-ACDB-2339-F04CE289D7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DCBC57-46B2-E59D-0265-0B9B786A5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BB3D2-5186-48A7-B1C6-1E7B6ACDA2A0}" type="datetimeFigureOut">
              <a:rPr lang="en-GB" smtClean="0"/>
              <a:t>02/04/2026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6313F2-2C18-CF79-FC6A-79A1B8CBF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22CDB-3DE6-86CF-FD34-3E8E250EB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A427-51F7-4590-A6E0-4A9378E875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070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BE37EB-052E-6C1C-8316-0C9AEA5AAF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522E1B-4A3F-F707-EBD3-2EDE75C704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676261-70D5-FBDA-56C9-E79AE3A09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BB3D2-5186-48A7-B1C6-1E7B6ACDA2A0}" type="datetimeFigureOut">
              <a:rPr lang="en-GB" smtClean="0"/>
              <a:t>02/04/2026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1B18A8-97B7-5DE5-9F0A-104050768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C14ACD-C55B-AE71-E66F-373DF52C6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A427-51F7-4590-A6E0-4A9378E875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989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1D79D-EC36-BFFF-7C34-580AFBD44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48462D-BEC8-FC80-798F-400592931E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EC715-C578-64FB-9AE8-4060951E5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BB3D2-5186-48A7-B1C6-1E7B6ACDA2A0}" type="datetimeFigureOut">
              <a:rPr lang="en-GB" smtClean="0"/>
              <a:t>02/04/2026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F15924-CA7C-A8CD-73B6-2EFA440A2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76560-FF94-6B5F-0A57-90983ACB6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A427-51F7-4590-A6E0-4A9378E875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4020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A7849-3CE8-6E44-B406-28B086099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7625D8-A0A3-B0B3-F85A-49F778F9D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11B929-8654-5223-D17A-E096F736A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BB3D2-5186-48A7-B1C6-1E7B6ACDA2A0}" type="datetimeFigureOut">
              <a:rPr lang="en-GB" smtClean="0"/>
              <a:t>02/04/2026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0C4D6C-3CE2-D1E7-38F9-7B7EE6F0C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C307A7-BDD7-67AA-D2DA-8A9A260A2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A427-51F7-4590-A6E0-4A9378E875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1919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BDDDD-4532-47FF-7C69-4041BAFC7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BD13F6-5469-F501-81B2-46E00BA3DD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1AFE20-863D-6CFB-7D5D-8E8E23AD8E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65E595-8BEE-04C0-D4DC-5359D14BD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BB3D2-5186-48A7-B1C6-1E7B6ACDA2A0}" type="datetimeFigureOut">
              <a:rPr lang="en-GB" smtClean="0"/>
              <a:t>02/04/2026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037B12-F830-093B-A678-B8F67B556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3F024E-E6AA-79B1-73BE-5BEFA5F51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A427-51F7-4590-A6E0-4A9378E875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1042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79A7B-9276-A3E0-F559-7C60979E8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4D0F39-2DFB-38E2-6452-552184EA7C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A9936D-76D6-BF96-A7A9-FADDBC0D8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105697-5266-0EDB-D991-5EF5F6D69B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A038A5-62BB-DBF5-FA49-EC5A510E2B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965056-3697-AF35-0A5F-BA77CD27A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BB3D2-5186-48A7-B1C6-1E7B6ACDA2A0}" type="datetimeFigureOut">
              <a:rPr lang="en-GB" smtClean="0"/>
              <a:t>02/04/2026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62D161-0730-7432-095E-5A7EF777D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E7924B-5058-5C60-B720-59AA315D7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A427-51F7-4590-A6E0-4A9378E875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2260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F9078-FF20-27F3-AE34-FDE0A0E14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CAC42C-4978-5CE7-3968-B59C84104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BB3D2-5186-48A7-B1C6-1E7B6ACDA2A0}" type="datetimeFigureOut">
              <a:rPr lang="en-GB" smtClean="0"/>
              <a:t>02/04/2026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73D602-027C-949E-1825-45F62C0D5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3F3EEF-EFDB-AE04-91A3-B1A305DE6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A427-51F7-4590-A6E0-4A9378E875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0272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58B9BC-C955-B317-B9ED-845F3F0DC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BB3D2-5186-48A7-B1C6-1E7B6ACDA2A0}" type="datetimeFigureOut">
              <a:rPr lang="en-GB" smtClean="0"/>
              <a:t>02/04/2026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94EF3B-EBE3-2A19-D54D-6F5FBFA9F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DBDCA4-F833-7EF8-5FCE-19281F4A9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A427-51F7-4590-A6E0-4A9378E875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4681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A5C4E-63FC-03B1-2164-5939F5B38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E180C-264D-DE79-1CEC-3399E6F83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D51C9E-1C8F-C045-46C2-3514507D38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3A933E-A51A-5C27-399F-E588A7F0E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BB3D2-5186-48A7-B1C6-1E7B6ACDA2A0}" type="datetimeFigureOut">
              <a:rPr lang="en-GB" smtClean="0"/>
              <a:t>02/04/2026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474DBB-65ED-8C86-48E8-4F5D75A83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D96E00-3B26-A767-8DF3-D5A24F779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A427-51F7-4590-A6E0-4A9378E875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1660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23C83-4894-23E5-770C-87BA95333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AE94D9-865A-8A46-DEE8-6559C4A28B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C5FCD0-8884-2285-32DD-BA86C4F6F7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488F95-A966-CA29-B35C-28612904C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BB3D2-5186-48A7-B1C6-1E7B6ACDA2A0}" type="datetimeFigureOut">
              <a:rPr lang="en-GB" smtClean="0"/>
              <a:t>02/04/2026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D465F5-A999-EB34-73E0-CD288FBCC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9D6B04-E05C-DE5D-961B-D221A97D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A427-51F7-4590-A6E0-4A9378E875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8109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595585-67AA-24C7-1A20-217BDAB11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C66DE9-2E60-E85E-D8F1-B49619EB90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8CADF-A196-6E62-D78C-B28F9EA311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BB3D2-5186-48A7-B1C6-1E7B6ACDA2A0}" type="datetimeFigureOut">
              <a:rPr lang="en-GB" smtClean="0"/>
              <a:t>02/04/2026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B94C5-362F-345D-FFDF-EDC2E68016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0B759-74D9-B353-0CA7-32E34CAEFA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D1A427-51F7-4590-A6E0-4A9378E875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3566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6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hyperlink" Target="https://pxhere.com/hu/photo/1047469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9.jp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3.jpe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7.jpe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8.jpe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0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5.jpeg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8.jpeg"/><Relationship Id="rId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4.png"/><Relationship Id="rId4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21739" t="-92061" r="-2285" b="-46402"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  <p:grpSp>
        <p:nvGrpSpPr>
          <p:cNvPr id="85" name="Google Shape;85;p1"/>
          <p:cNvGrpSpPr/>
          <p:nvPr/>
        </p:nvGrpSpPr>
        <p:grpSpPr>
          <a:xfrm>
            <a:off x="1124619" y="492919"/>
            <a:ext cx="10386055" cy="6230564"/>
            <a:chOff x="0" y="-76200"/>
            <a:chExt cx="4103133" cy="2461457"/>
          </a:xfrm>
        </p:grpSpPr>
        <p:sp>
          <p:nvSpPr>
            <p:cNvPr id="86" name="Google Shape;86;p1"/>
            <p:cNvSpPr/>
            <p:nvPr/>
          </p:nvSpPr>
          <p:spPr>
            <a:xfrm>
              <a:off x="0" y="0"/>
              <a:ext cx="4103133" cy="2385257"/>
            </a:xfrm>
            <a:custGeom>
              <a:avLst/>
              <a:gdLst/>
              <a:ahLst/>
              <a:cxnLst/>
              <a:rect l="l" t="t" r="r" b="b"/>
              <a:pathLst>
                <a:path w="4103133" h="2385257" extrusionOk="0">
                  <a:moveTo>
                    <a:pt x="25344" y="0"/>
                  </a:moveTo>
                  <a:lnTo>
                    <a:pt x="4077789" y="0"/>
                  </a:lnTo>
                  <a:cubicBezTo>
                    <a:pt x="4084510" y="0"/>
                    <a:pt x="4090957" y="2670"/>
                    <a:pt x="4095710" y="7423"/>
                  </a:cubicBezTo>
                  <a:cubicBezTo>
                    <a:pt x="4100463" y="12176"/>
                    <a:pt x="4103133" y="18622"/>
                    <a:pt x="4103133" y="25344"/>
                  </a:cubicBezTo>
                  <a:lnTo>
                    <a:pt x="4103133" y="2359913"/>
                  </a:lnTo>
                  <a:cubicBezTo>
                    <a:pt x="4103133" y="2366635"/>
                    <a:pt x="4100463" y="2373081"/>
                    <a:pt x="4095710" y="2377834"/>
                  </a:cubicBezTo>
                  <a:cubicBezTo>
                    <a:pt x="4090957" y="2382587"/>
                    <a:pt x="4084510" y="2385257"/>
                    <a:pt x="4077789" y="2385257"/>
                  </a:cubicBezTo>
                  <a:lnTo>
                    <a:pt x="25344" y="2385257"/>
                  </a:lnTo>
                  <a:cubicBezTo>
                    <a:pt x="18622" y="2385257"/>
                    <a:pt x="12176" y="2382587"/>
                    <a:pt x="7423" y="2377834"/>
                  </a:cubicBezTo>
                  <a:cubicBezTo>
                    <a:pt x="2670" y="2373081"/>
                    <a:pt x="0" y="2366635"/>
                    <a:pt x="0" y="2359913"/>
                  </a:cubicBezTo>
                  <a:lnTo>
                    <a:pt x="0" y="25344"/>
                  </a:lnTo>
                  <a:cubicBezTo>
                    <a:pt x="0" y="18622"/>
                    <a:pt x="2670" y="12176"/>
                    <a:pt x="7423" y="7423"/>
                  </a:cubicBezTo>
                  <a:cubicBezTo>
                    <a:pt x="12176" y="2670"/>
                    <a:pt x="18622" y="0"/>
                    <a:pt x="25344" y="0"/>
                  </a:cubicBezTo>
                  <a:close/>
                </a:path>
              </a:pathLst>
            </a:custGeom>
            <a:solidFill>
              <a:srgbClr val="F2F2F2">
                <a:alpha val="6000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87" name="Google Shape;87;p1"/>
            <p:cNvSpPr txBox="1"/>
            <p:nvPr/>
          </p:nvSpPr>
          <p:spPr>
            <a:xfrm>
              <a:off x="0" y="-76200"/>
              <a:ext cx="4103133" cy="24614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201333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8" name="Google Shape;88;p1"/>
          <p:cNvGrpSpPr/>
          <p:nvPr/>
        </p:nvGrpSpPr>
        <p:grpSpPr>
          <a:xfrm>
            <a:off x="1124619" y="849998"/>
            <a:ext cx="7927631" cy="2746440"/>
            <a:chOff x="0" y="-76200"/>
            <a:chExt cx="3131904" cy="1085013"/>
          </a:xfrm>
        </p:grpSpPr>
        <p:sp>
          <p:nvSpPr>
            <p:cNvPr id="89" name="Google Shape;89;p1"/>
            <p:cNvSpPr/>
            <p:nvPr/>
          </p:nvSpPr>
          <p:spPr>
            <a:xfrm>
              <a:off x="0" y="0"/>
              <a:ext cx="3131904" cy="1008813"/>
            </a:xfrm>
            <a:custGeom>
              <a:avLst/>
              <a:gdLst/>
              <a:ahLst/>
              <a:cxnLst/>
              <a:rect l="l" t="t" r="r" b="b"/>
              <a:pathLst>
                <a:path w="3131904" h="1008813" extrusionOk="0">
                  <a:moveTo>
                    <a:pt x="0" y="0"/>
                  </a:moveTo>
                  <a:lnTo>
                    <a:pt x="3131904" y="0"/>
                  </a:lnTo>
                  <a:lnTo>
                    <a:pt x="3131904" y="1008813"/>
                  </a:lnTo>
                  <a:lnTo>
                    <a:pt x="0" y="1008813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  <a:ln>
              <a:noFill/>
            </a:ln>
          </p:spPr>
          <p:txBody>
            <a:bodyPr/>
            <a:lstStyle/>
            <a:p>
              <a:endParaRPr lang="hu-HU" sz="1200"/>
            </a:p>
          </p:txBody>
        </p:sp>
        <p:sp>
          <p:nvSpPr>
            <p:cNvPr id="90" name="Google Shape;90;p1"/>
            <p:cNvSpPr txBox="1"/>
            <p:nvPr/>
          </p:nvSpPr>
          <p:spPr>
            <a:xfrm>
              <a:off x="0" y="-76200"/>
              <a:ext cx="3131904" cy="10850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201333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1" name="Google Shape;91;p1"/>
          <p:cNvGrpSpPr/>
          <p:nvPr/>
        </p:nvGrpSpPr>
        <p:grpSpPr>
          <a:xfrm>
            <a:off x="3816309" y="4037980"/>
            <a:ext cx="5394655" cy="1468277"/>
            <a:chOff x="0" y="-76200"/>
            <a:chExt cx="1927662" cy="292679"/>
          </a:xfrm>
        </p:grpSpPr>
        <p:sp>
          <p:nvSpPr>
            <p:cNvPr id="92" name="Google Shape;92;p1"/>
            <p:cNvSpPr/>
            <p:nvPr/>
          </p:nvSpPr>
          <p:spPr>
            <a:xfrm>
              <a:off x="0" y="0"/>
              <a:ext cx="1927662" cy="216479"/>
            </a:xfrm>
            <a:custGeom>
              <a:avLst/>
              <a:gdLst/>
              <a:ahLst/>
              <a:cxnLst/>
              <a:rect l="l" t="t" r="r" b="b"/>
              <a:pathLst>
                <a:path w="1927662" h="216479" extrusionOk="0">
                  <a:moveTo>
                    <a:pt x="0" y="0"/>
                  </a:moveTo>
                  <a:lnTo>
                    <a:pt x="1927662" y="0"/>
                  </a:lnTo>
                  <a:lnTo>
                    <a:pt x="1927662" y="216479"/>
                  </a:lnTo>
                  <a:lnTo>
                    <a:pt x="0" y="216479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  <a:ln>
              <a:noFill/>
            </a:ln>
          </p:spPr>
          <p:txBody>
            <a:bodyPr/>
            <a:lstStyle/>
            <a:p>
              <a:endParaRPr lang="hu-HU" sz="1200"/>
            </a:p>
          </p:txBody>
        </p:sp>
        <p:sp>
          <p:nvSpPr>
            <p:cNvPr id="93" name="Google Shape;93;p1"/>
            <p:cNvSpPr txBox="1"/>
            <p:nvPr/>
          </p:nvSpPr>
          <p:spPr>
            <a:xfrm>
              <a:off x="0" y="-76200"/>
              <a:ext cx="1927662" cy="2926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201333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4" name="Google Shape;94;p1"/>
          <p:cNvSpPr/>
          <p:nvPr/>
        </p:nvSpPr>
        <p:spPr>
          <a:xfrm>
            <a:off x="9052250" y="1042880"/>
            <a:ext cx="2266959" cy="483618"/>
          </a:xfrm>
          <a:custGeom>
            <a:avLst/>
            <a:gdLst/>
            <a:ahLst/>
            <a:cxnLst/>
            <a:rect l="l" t="t" r="r" b="b"/>
            <a:pathLst>
              <a:path w="3400439" h="725427" extrusionOk="0">
                <a:moveTo>
                  <a:pt x="0" y="0"/>
                </a:moveTo>
                <a:lnTo>
                  <a:pt x="3400439" y="0"/>
                </a:lnTo>
                <a:lnTo>
                  <a:pt x="3400439" y="725427"/>
                </a:lnTo>
                <a:lnTo>
                  <a:pt x="0" y="7254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  <p:sp>
        <p:nvSpPr>
          <p:cNvPr id="95" name="Google Shape;95;p1"/>
          <p:cNvSpPr/>
          <p:nvPr/>
        </p:nvSpPr>
        <p:spPr>
          <a:xfrm>
            <a:off x="1253018" y="1204018"/>
            <a:ext cx="7499855" cy="2224982"/>
          </a:xfrm>
          <a:custGeom>
            <a:avLst/>
            <a:gdLst/>
            <a:ahLst/>
            <a:cxnLst/>
            <a:rect l="l" t="t" r="r" b="b"/>
            <a:pathLst>
              <a:path w="11249782" h="3337473" extrusionOk="0">
                <a:moveTo>
                  <a:pt x="0" y="0"/>
                </a:moveTo>
                <a:lnTo>
                  <a:pt x="11249782" y="0"/>
                </a:lnTo>
                <a:lnTo>
                  <a:pt x="11249782" y="3337473"/>
                </a:lnTo>
                <a:lnTo>
                  <a:pt x="0" y="33374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  <p:sp>
        <p:nvSpPr>
          <p:cNvPr id="96" name="Google Shape;96;p1"/>
          <p:cNvSpPr txBox="1"/>
          <p:nvPr/>
        </p:nvSpPr>
        <p:spPr>
          <a:xfrm>
            <a:off x="3445306" y="4385951"/>
            <a:ext cx="5765658" cy="1120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600" b="1" dirty="0">
                <a:solidFill>
                  <a:srgbClr val="1B693C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hu-HU" sz="2600" b="1" dirty="0">
                <a:solidFill>
                  <a:srgbClr val="1B693C"/>
                </a:solidFill>
                <a:latin typeface="Nunito Sans"/>
                <a:ea typeface="Nunito Sans"/>
                <a:cs typeface="Nunito Sans"/>
                <a:sym typeface="Nunito Sans"/>
              </a:rPr>
              <a:t>Short supply chains and environmental sustainability</a:t>
            </a:r>
            <a:endParaRPr sz="1200" dirty="0"/>
          </a:p>
        </p:txBody>
      </p:sp>
      <p:sp>
        <p:nvSpPr>
          <p:cNvPr id="97" name="Google Shape;97;p1"/>
          <p:cNvSpPr txBox="1"/>
          <p:nvPr/>
        </p:nvSpPr>
        <p:spPr>
          <a:xfrm>
            <a:off x="1556473" y="6039131"/>
            <a:ext cx="9762800" cy="1022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08071"/>
              </a:lnSpc>
            </a:pPr>
            <a:r>
              <a:rPr lang="hu-HU" sz="1231" dirty="0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Co-f</a:t>
            </a:r>
            <a:r>
              <a:rPr lang="en-US" sz="1231" dirty="0" err="1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unded</a:t>
            </a:r>
            <a:r>
              <a:rPr lang="en-US" sz="1231" dirty="0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 by the European Union. </a:t>
            </a:r>
            <a:r>
              <a:rPr lang="en-US" sz="1231" dirty="0" err="1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The views and statements expressed herein reflect the views of</a:t>
            </a:r>
            <a:r>
              <a:rPr lang="en-US" sz="1231" dirty="0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31" dirty="0" err="1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the author</a:t>
            </a:r>
            <a:r>
              <a:rPr lang="en-US" sz="1231" dirty="0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(s) </a:t>
            </a:r>
            <a:r>
              <a:rPr lang="en-US" sz="1231" dirty="0" err="1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lang="en-US" sz="1231" dirty="0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do</a:t>
            </a:r>
            <a:r>
              <a:rPr lang="en-US" sz="1231" dirty="0" err="1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 not necessarily </a:t>
            </a:r>
            <a:r>
              <a:rPr lang="en-US" sz="1231" dirty="0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reflect </a:t>
            </a:r>
            <a:r>
              <a:rPr lang="en-US" sz="1231" dirty="0" err="1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the official position of the European Union or the Education, Audiovisual and Culture Executive Agency </a:t>
            </a:r>
            <a:r>
              <a:rPr lang="en-US" sz="1231" dirty="0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(EACEA). </a:t>
            </a:r>
            <a:r>
              <a:rPr lang="en-US" sz="1231" dirty="0" err="1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Neither the European Union nor the </a:t>
            </a:r>
            <a:r>
              <a:rPr lang="en-US" sz="1231" dirty="0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EACEA </a:t>
            </a:r>
            <a:r>
              <a:rPr lang="en-US" sz="1231" dirty="0" err="1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can be held responsible for them</a:t>
            </a:r>
            <a:r>
              <a:rPr lang="en-US" sz="1231" dirty="0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231" dirty="0" err="1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Project number</a:t>
            </a:r>
            <a:r>
              <a:rPr lang="en-US" sz="1231" dirty="0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hu-HU" sz="1231" dirty="0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 2024-1-RO01-KA210-ADU000254716</a:t>
            </a:r>
            <a:endParaRPr sz="1200" dirty="0"/>
          </a:p>
          <a:p>
            <a:pPr>
              <a:lnSpc>
                <a:spcPct val="108013"/>
              </a:lnSpc>
            </a:pPr>
            <a:endParaRPr sz="1231" dirty="0">
              <a:solidFill>
                <a:srgbClr val="141414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108013"/>
              </a:lnSpc>
            </a:pPr>
            <a:endParaRPr sz="1231" dirty="0">
              <a:solidFill>
                <a:srgbClr val="14141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8" name="Google Shape;98;p1"/>
          <p:cNvCxnSpPr/>
          <p:nvPr/>
        </p:nvCxnSpPr>
        <p:spPr>
          <a:xfrm>
            <a:off x="6776188" y="6563007"/>
            <a:ext cx="4730012" cy="0"/>
          </a:xfrm>
          <a:prstGeom prst="straightConnector1">
            <a:avLst/>
          </a:prstGeom>
          <a:noFill/>
          <a:ln w="47625" cap="rnd" cmpd="sng">
            <a:solidFill>
              <a:srgbClr val="000000">
                <a:alpha val="4705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9" name="Google Shape;99;p1"/>
          <p:cNvCxnSpPr/>
          <p:nvPr/>
        </p:nvCxnSpPr>
        <p:spPr>
          <a:xfrm>
            <a:off x="1556474" y="5947799"/>
            <a:ext cx="9399065" cy="0"/>
          </a:xfrm>
          <a:prstGeom prst="straightConnector1">
            <a:avLst/>
          </a:prstGeom>
          <a:noFill/>
          <a:ln w="38100" cap="flat" cmpd="sng">
            <a:solidFill>
              <a:srgbClr val="70707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5981248-8CFC-FC19-A97E-CFBBF8B838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619" y="1042879"/>
            <a:ext cx="7927631" cy="255355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>
          <a:extLst>
            <a:ext uri="{FF2B5EF4-FFF2-40B4-BE49-F238E27FC236}">
              <a16:creationId xmlns:a16="http://schemas.microsoft.com/office/drawing/2014/main" id="{8699169E-A150-BBDE-F2C3-6DEDACAEA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7">
            <a:extLst>
              <a:ext uri="{FF2B5EF4-FFF2-40B4-BE49-F238E27FC236}">
                <a16:creationId xmlns:a16="http://schemas.microsoft.com/office/drawing/2014/main" id="{34A44632-0ABB-E070-75AD-08F8614CA835}"/>
              </a:ext>
            </a:extLst>
          </p:cNvPr>
          <p:cNvSpPr/>
          <p:nvPr/>
        </p:nvSpPr>
        <p:spPr>
          <a:xfrm>
            <a:off x="-6350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3140" b="-5449"/>
            </a:stretch>
          </a:blipFill>
          <a:ln>
            <a:noFill/>
          </a:ln>
        </p:spPr>
        <p:txBody>
          <a:bodyPr/>
          <a:lstStyle/>
          <a:p>
            <a:endParaRPr lang="hu-HU" sz="1200" dirty="0"/>
          </a:p>
        </p:txBody>
      </p:sp>
      <p:sp>
        <p:nvSpPr>
          <p:cNvPr id="192" name="Google Shape;192;p7">
            <a:extLst>
              <a:ext uri="{FF2B5EF4-FFF2-40B4-BE49-F238E27FC236}">
                <a16:creationId xmlns:a16="http://schemas.microsoft.com/office/drawing/2014/main" id="{86421CFB-6AE0-148A-AFF2-6A485817E397}"/>
              </a:ext>
            </a:extLst>
          </p:cNvPr>
          <p:cNvSpPr/>
          <p:nvPr/>
        </p:nvSpPr>
        <p:spPr>
          <a:xfrm>
            <a:off x="63501" y="190593"/>
            <a:ext cx="2266959" cy="483618"/>
          </a:xfrm>
          <a:custGeom>
            <a:avLst/>
            <a:gdLst/>
            <a:ahLst/>
            <a:cxnLst/>
            <a:rect l="l" t="t" r="r" b="b"/>
            <a:pathLst>
              <a:path w="3400439" h="725427" extrusionOk="0">
                <a:moveTo>
                  <a:pt x="0" y="0"/>
                </a:moveTo>
                <a:lnTo>
                  <a:pt x="3400439" y="0"/>
                </a:lnTo>
                <a:lnTo>
                  <a:pt x="3400439" y="725427"/>
                </a:lnTo>
                <a:lnTo>
                  <a:pt x="0" y="7254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  <p:sp>
        <p:nvSpPr>
          <p:cNvPr id="193" name="Google Shape;193;p7">
            <a:extLst>
              <a:ext uri="{FF2B5EF4-FFF2-40B4-BE49-F238E27FC236}">
                <a16:creationId xmlns:a16="http://schemas.microsoft.com/office/drawing/2014/main" id="{8C5F0CBE-53CA-D257-1C1D-6505F3D7BBC7}"/>
              </a:ext>
            </a:extLst>
          </p:cNvPr>
          <p:cNvSpPr/>
          <p:nvPr/>
        </p:nvSpPr>
        <p:spPr>
          <a:xfrm>
            <a:off x="9786417" y="4418961"/>
            <a:ext cx="2769827" cy="2674316"/>
          </a:xfrm>
          <a:custGeom>
            <a:avLst/>
            <a:gdLst/>
            <a:ahLst/>
            <a:cxnLst/>
            <a:rect l="l" t="t" r="r" b="b"/>
            <a:pathLst>
              <a:path w="4154741" h="4011474" extrusionOk="0">
                <a:moveTo>
                  <a:pt x="0" y="0"/>
                </a:moveTo>
                <a:lnTo>
                  <a:pt x="4154742" y="0"/>
                </a:lnTo>
                <a:lnTo>
                  <a:pt x="4154742" y="4011475"/>
                </a:lnTo>
                <a:lnTo>
                  <a:pt x="0" y="40114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E6E267A9-5699-ED3A-70AC-F5C74A18989E}"/>
              </a:ext>
            </a:extLst>
          </p:cNvPr>
          <p:cNvSpPr txBox="1"/>
          <p:nvPr/>
        </p:nvSpPr>
        <p:spPr>
          <a:xfrm>
            <a:off x="5936343" y="2970590"/>
            <a:ext cx="6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sz="1200" dirty="0"/>
          </a:p>
        </p:txBody>
      </p:sp>
      <p:sp>
        <p:nvSpPr>
          <p:cNvPr id="4" name="Google Shape;121;p3">
            <a:extLst>
              <a:ext uri="{FF2B5EF4-FFF2-40B4-BE49-F238E27FC236}">
                <a16:creationId xmlns:a16="http://schemas.microsoft.com/office/drawing/2014/main" id="{C8042004-8163-21EC-1A97-80A59B64B1E6}"/>
              </a:ext>
            </a:extLst>
          </p:cNvPr>
          <p:cNvSpPr/>
          <p:nvPr/>
        </p:nvSpPr>
        <p:spPr>
          <a:xfrm>
            <a:off x="740404" y="1179760"/>
            <a:ext cx="10584193" cy="1720981"/>
          </a:xfrm>
          <a:custGeom>
            <a:avLst/>
            <a:gdLst/>
            <a:ahLst/>
            <a:cxnLst/>
            <a:rect l="l" t="t" r="r" b="b"/>
            <a:pathLst>
              <a:path w="1934102" h="782583" extrusionOk="0">
                <a:moveTo>
                  <a:pt x="1809642" y="782582"/>
                </a:moveTo>
                <a:lnTo>
                  <a:pt x="124460" y="782582"/>
                </a:lnTo>
                <a:cubicBezTo>
                  <a:pt x="55880" y="782582"/>
                  <a:pt x="0" y="726702"/>
                  <a:pt x="0" y="658122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809642" y="0"/>
                </a:lnTo>
                <a:cubicBezTo>
                  <a:pt x="1878222" y="0"/>
                  <a:pt x="1934102" y="55880"/>
                  <a:pt x="1934102" y="124460"/>
                </a:cubicBezTo>
                <a:lnTo>
                  <a:pt x="1934102" y="658123"/>
                </a:lnTo>
                <a:cubicBezTo>
                  <a:pt x="1934102" y="726702"/>
                  <a:pt x="1878222" y="782583"/>
                  <a:pt x="1809642" y="782583"/>
                </a:cubicBezTo>
                <a:close/>
              </a:path>
            </a:pathLst>
          </a:custGeom>
          <a:solidFill>
            <a:srgbClr val="487307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sp>
        <p:nvSpPr>
          <p:cNvPr id="5" name="Google Shape;126;p3">
            <a:extLst>
              <a:ext uri="{FF2B5EF4-FFF2-40B4-BE49-F238E27FC236}">
                <a16:creationId xmlns:a16="http://schemas.microsoft.com/office/drawing/2014/main" id="{766E808B-A533-4491-5D57-51EA0B06AF6F}"/>
              </a:ext>
            </a:extLst>
          </p:cNvPr>
          <p:cNvSpPr txBox="1"/>
          <p:nvPr/>
        </p:nvSpPr>
        <p:spPr>
          <a:xfrm>
            <a:off x="1426633" y="1464067"/>
            <a:ext cx="9211733" cy="115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16999"/>
              </a:lnSpc>
            </a:pPr>
            <a:r>
              <a:rPr lang="hu-HU" sz="2133" b="1" dirty="0">
                <a:solidFill>
                  <a:schemeClr val="bg1"/>
                </a:solidFill>
                <a:latin typeface="Nunito Sans Black" pitchFamily="2" charset="-18"/>
              </a:rPr>
              <a:t>Task: </a:t>
            </a:r>
          </a:p>
          <a:p>
            <a:pPr lvl="0" algn="ctr">
              <a:lnSpc>
                <a:spcPct val="116999"/>
              </a:lnSpc>
            </a:pPr>
            <a:r>
              <a:rPr lang="en-GB" sz="2133" dirty="0" err="1">
                <a:solidFill>
                  <a:schemeClr val="bg1"/>
                </a:solidFill>
                <a:latin typeface="Nunito Sans Black" pitchFamily="2" charset="-18"/>
              </a:rPr>
              <a:t>What are </a:t>
            </a:r>
            <a:r>
              <a:rPr lang="en-GB" sz="2133" dirty="0">
                <a:solidFill>
                  <a:schemeClr val="bg1"/>
                </a:solidFill>
                <a:latin typeface="Nunito Sans Black" pitchFamily="2" charset="-18"/>
              </a:rPr>
              <a:t>the </a:t>
            </a:r>
            <a:r>
              <a:rPr lang="en-GB" sz="2133" dirty="0" err="1">
                <a:solidFill>
                  <a:schemeClr val="bg1"/>
                </a:solidFill>
                <a:latin typeface="Nunito Sans Black" pitchFamily="2" charset="-18"/>
              </a:rPr>
              <a:t>short-term</a:t>
            </a:r>
            <a:r>
              <a:rPr lang="en-GB" sz="2133" dirty="0">
                <a:solidFill>
                  <a:schemeClr val="bg1"/>
                </a:solidFill>
                <a:latin typeface="Nunito Sans Black" pitchFamily="2" charset="-18"/>
              </a:rPr>
              <a:t>, </a:t>
            </a:r>
            <a:r>
              <a:rPr lang="en-GB" sz="2133" dirty="0" err="1">
                <a:solidFill>
                  <a:schemeClr val="bg1"/>
                </a:solidFill>
                <a:latin typeface="Nunito Sans Black" pitchFamily="2" charset="-18"/>
              </a:rPr>
              <a:t>practical benefits </a:t>
            </a:r>
            <a:r>
              <a:rPr lang="en-GB" sz="2133" dirty="0">
                <a:solidFill>
                  <a:schemeClr val="bg1"/>
                </a:solidFill>
                <a:latin typeface="Nunito Sans Black" pitchFamily="2" charset="-18"/>
              </a:rPr>
              <a:t>of </a:t>
            </a:r>
            <a:r>
              <a:rPr lang="en-GB" sz="2133" dirty="0" err="1">
                <a:solidFill>
                  <a:schemeClr val="bg1"/>
                </a:solidFill>
                <a:latin typeface="Nunito Sans Black" pitchFamily="2" charset="-18"/>
              </a:rPr>
              <a:t>striving for sustainability and environmental protection</a:t>
            </a:r>
            <a:r>
              <a:rPr lang="en-GB" sz="2133" b="1" dirty="0">
                <a:solidFill>
                  <a:schemeClr val="bg1"/>
                </a:solidFill>
                <a:latin typeface="Nunito Sans Black" pitchFamily="2" charset="-18"/>
              </a:rPr>
              <a:t>? </a:t>
            </a:r>
            <a:endParaRPr sz="2133" dirty="0">
              <a:solidFill>
                <a:schemeClr val="bg1"/>
              </a:solidFill>
              <a:latin typeface="Nunito Sans Black" pitchFamily="2" charset="-18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0D9D1046-46B1-92CB-32C5-D225407C7BF8}"/>
              </a:ext>
            </a:extLst>
          </p:cNvPr>
          <p:cNvSpPr txBox="1"/>
          <p:nvPr/>
        </p:nvSpPr>
        <p:spPr>
          <a:xfrm>
            <a:off x="4518782" y="3067351"/>
            <a:ext cx="4257523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67" dirty="0">
                <a:solidFill>
                  <a:schemeClr val="bg1"/>
                </a:solidFill>
                <a:latin typeface="Nunito Sans Black" pitchFamily="2" charset="-18"/>
              </a:rPr>
              <a:t>increased consumer confidence and demand</a:t>
            </a:r>
            <a:endParaRPr lang="hu-HU" sz="1867" dirty="0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C2D74C05-76F6-E2B9-B8B6-12C37063F916}"/>
              </a:ext>
            </a:extLst>
          </p:cNvPr>
          <p:cNvSpPr txBox="1"/>
          <p:nvPr/>
        </p:nvSpPr>
        <p:spPr>
          <a:xfrm>
            <a:off x="1427238" y="4281713"/>
            <a:ext cx="4257523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67" dirty="0">
                <a:solidFill>
                  <a:schemeClr val="bg1"/>
                </a:solidFill>
                <a:latin typeface="Nunito Sans Black" pitchFamily="2" charset="-18"/>
              </a:rPr>
              <a:t>compliance with regulatory requirements</a:t>
            </a:r>
            <a:endParaRPr lang="hu-HU" sz="1867" dirty="0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22B93135-DD59-1AEC-942F-0DB0E99E3F95}"/>
              </a:ext>
            </a:extLst>
          </p:cNvPr>
          <p:cNvSpPr txBox="1"/>
          <p:nvPr/>
        </p:nvSpPr>
        <p:spPr>
          <a:xfrm>
            <a:off x="6337905" y="3996266"/>
            <a:ext cx="4257523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67" dirty="0">
                <a:solidFill>
                  <a:schemeClr val="bg1"/>
                </a:solidFill>
                <a:latin typeface="Nunito Sans Black" pitchFamily="2" charset="-18"/>
              </a:rPr>
              <a:t>Compliance with tender requirements</a:t>
            </a:r>
            <a:endParaRPr lang="hu-HU" sz="1867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D5B55EFD-FA80-E6CB-7533-5C62B89821A2}"/>
              </a:ext>
            </a:extLst>
          </p:cNvPr>
          <p:cNvSpPr txBox="1"/>
          <p:nvPr/>
        </p:nvSpPr>
        <p:spPr>
          <a:xfrm>
            <a:off x="4068838" y="4968721"/>
            <a:ext cx="4257523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67" dirty="0">
                <a:solidFill>
                  <a:schemeClr val="bg1"/>
                </a:solidFill>
                <a:latin typeface="Nunito Sans Black" pitchFamily="2" charset="-18"/>
              </a:rPr>
              <a:t>Environmentally conscious</a:t>
            </a:r>
            <a:r>
              <a:rPr lang="hu-HU" sz="1867" dirty="0">
                <a:solidFill>
                  <a:schemeClr val="bg1"/>
                </a:solidFill>
                <a:latin typeface="Nunito Sans Black" pitchFamily="2" charset="-18"/>
                <a:sym typeface="Wingdings" panose="05000000000000000000" pitchFamily="2" charset="2"/>
              </a:rPr>
              <a:t>  </a:t>
            </a:r>
            <a:r>
              <a:rPr lang="hu-HU" sz="1867" dirty="0">
                <a:solidFill>
                  <a:schemeClr val="bg1"/>
                </a:solidFill>
                <a:latin typeface="Nunito Sans Black" pitchFamily="2" charset="-18"/>
              </a:rPr>
              <a:t>a </a:t>
            </a:r>
            <a:r>
              <a:rPr lang="hu-HU" sz="1867" dirty="0">
                <a:solidFill>
                  <a:schemeClr val="bg1"/>
                </a:solidFill>
                <a:latin typeface="Nunito Sans Black" pitchFamily="2" charset="-18"/>
                <a:sym typeface="Wingdings" panose="05000000000000000000" pitchFamily="2" charset="2"/>
              </a:rPr>
              <a:t>discerning and </a:t>
            </a:r>
            <a:r>
              <a:rPr lang="hu-HU" sz="1867" dirty="0">
                <a:solidFill>
                  <a:schemeClr val="bg1"/>
                </a:solidFill>
                <a:latin typeface="Nunito Sans Black" pitchFamily="2" charset="-18"/>
              </a:rPr>
              <a:t>loyal customer base</a:t>
            </a:r>
            <a:endParaRPr lang="hu-HU" sz="1867" dirty="0"/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8DE4ECFE-3B44-2643-2C0C-CE65150EB960}"/>
              </a:ext>
            </a:extLst>
          </p:cNvPr>
          <p:cNvSpPr txBox="1"/>
          <p:nvPr/>
        </p:nvSpPr>
        <p:spPr>
          <a:xfrm>
            <a:off x="764416" y="3493103"/>
            <a:ext cx="425752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67" dirty="0">
                <a:solidFill>
                  <a:schemeClr val="bg1"/>
                </a:solidFill>
                <a:latin typeface="Nunito Sans Black" pitchFamily="2" charset="-18"/>
              </a:rPr>
              <a:t>cost savings</a:t>
            </a:r>
            <a:endParaRPr lang="hu-HU" sz="1867" dirty="0"/>
          </a:p>
        </p:txBody>
      </p:sp>
    </p:spTree>
    <p:extLst>
      <p:ext uri="{BB962C8B-B14F-4D97-AF65-F5344CB8AC3E}">
        <p14:creationId xmlns:p14="http://schemas.microsoft.com/office/powerpoint/2010/main" val="273376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>
          <a:extLst>
            <a:ext uri="{FF2B5EF4-FFF2-40B4-BE49-F238E27FC236}">
              <a16:creationId xmlns:a16="http://schemas.microsoft.com/office/drawing/2014/main" id="{8B8231AF-6266-C2DD-1EBD-85DA7986DF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>
            <a:extLst>
              <a:ext uri="{FF2B5EF4-FFF2-40B4-BE49-F238E27FC236}">
                <a16:creationId xmlns:a16="http://schemas.microsoft.com/office/drawing/2014/main" id="{E59287B0-9C66-C4F0-1619-69AF036E228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3700" t="-34821" r="-6996"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  <p:sp>
        <p:nvSpPr>
          <p:cNvPr id="105" name="Google Shape;105;p2">
            <a:extLst>
              <a:ext uri="{FF2B5EF4-FFF2-40B4-BE49-F238E27FC236}">
                <a16:creationId xmlns:a16="http://schemas.microsoft.com/office/drawing/2014/main" id="{72960EC4-D9D3-BD5A-0280-8320ABEB3795}"/>
              </a:ext>
            </a:extLst>
          </p:cNvPr>
          <p:cNvSpPr/>
          <p:nvPr/>
        </p:nvSpPr>
        <p:spPr>
          <a:xfrm>
            <a:off x="685800" y="990334"/>
            <a:ext cx="10820400" cy="4877333"/>
          </a:xfrm>
          <a:custGeom>
            <a:avLst/>
            <a:gdLst/>
            <a:ahLst/>
            <a:cxnLst/>
            <a:rect l="l" t="t" r="r" b="b"/>
            <a:pathLst>
              <a:path w="6862939" h="3093494" extrusionOk="0">
                <a:moveTo>
                  <a:pt x="6738479" y="3093494"/>
                </a:moveTo>
                <a:lnTo>
                  <a:pt x="124460" y="3093494"/>
                </a:lnTo>
                <a:cubicBezTo>
                  <a:pt x="55880" y="3093494"/>
                  <a:pt x="0" y="3037614"/>
                  <a:pt x="0" y="2969034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6738479" y="0"/>
                </a:lnTo>
                <a:cubicBezTo>
                  <a:pt x="6807059" y="0"/>
                  <a:pt x="6862939" y="55880"/>
                  <a:pt x="6862939" y="124460"/>
                </a:cubicBezTo>
                <a:lnTo>
                  <a:pt x="6862939" y="2969034"/>
                </a:lnTo>
                <a:cubicBezTo>
                  <a:pt x="6862939" y="3037614"/>
                  <a:pt x="6807059" y="3093494"/>
                  <a:pt x="6738479" y="3093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lang="hu-HU" sz="1200" dirty="0"/>
          </a:p>
        </p:txBody>
      </p:sp>
      <p:sp>
        <p:nvSpPr>
          <p:cNvPr id="106" name="Google Shape;106;p2">
            <a:extLst>
              <a:ext uri="{FF2B5EF4-FFF2-40B4-BE49-F238E27FC236}">
                <a16:creationId xmlns:a16="http://schemas.microsoft.com/office/drawing/2014/main" id="{9169A9A7-C17E-6D58-5CDD-D8654628C588}"/>
              </a:ext>
            </a:extLst>
          </p:cNvPr>
          <p:cNvSpPr/>
          <p:nvPr/>
        </p:nvSpPr>
        <p:spPr>
          <a:xfrm>
            <a:off x="9909427" y="5150502"/>
            <a:ext cx="972711" cy="972711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487307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cxnSp>
        <p:nvCxnSpPr>
          <p:cNvPr id="107" name="Google Shape;107;p2">
            <a:extLst>
              <a:ext uri="{FF2B5EF4-FFF2-40B4-BE49-F238E27FC236}">
                <a16:creationId xmlns:a16="http://schemas.microsoft.com/office/drawing/2014/main" id="{5772B883-EF2E-FC10-E181-ED4949D42579}"/>
              </a:ext>
            </a:extLst>
          </p:cNvPr>
          <p:cNvCxnSpPr/>
          <p:nvPr/>
        </p:nvCxnSpPr>
        <p:spPr>
          <a:xfrm rot="5400000">
            <a:off x="10205280" y="5611457"/>
            <a:ext cx="381005" cy="0"/>
          </a:xfrm>
          <a:prstGeom prst="straightConnector1">
            <a:avLst/>
          </a:prstGeom>
          <a:noFill/>
          <a:ln w="76200" cap="rnd" cmpd="sng">
            <a:solidFill>
              <a:srgbClr val="FFFFFF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10" name="Google Shape;110;p2">
            <a:extLst>
              <a:ext uri="{FF2B5EF4-FFF2-40B4-BE49-F238E27FC236}">
                <a16:creationId xmlns:a16="http://schemas.microsoft.com/office/drawing/2014/main" id="{BC57A828-B9FF-1FAF-0EA3-123E7EE50B23}"/>
              </a:ext>
            </a:extLst>
          </p:cNvPr>
          <p:cNvSpPr/>
          <p:nvPr/>
        </p:nvSpPr>
        <p:spPr>
          <a:xfrm>
            <a:off x="9388340" y="-271323"/>
            <a:ext cx="3546335" cy="3424048"/>
          </a:xfrm>
          <a:custGeom>
            <a:avLst/>
            <a:gdLst/>
            <a:ahLst/>
            <a:cxnLst/>
            <a:rect l="l" t="t" r="r" b="b"/>
            <a:pathLst>
              <a:path w="5319503" h="5136072" extrusionOk="0">
                <a:moveTo>
                  <a:pt x="0" y="0"/>
                </a:moveTo>
                <a:lnTo>
                  <a:pt x="5319503" y="0"/>
                </a:lnTo>
                <a:lnTo>
                  <a:pt x="5319503" y="5136072"/>
                </a:lnTo>
                <a:lnTo>
                  <a:pt x="0" y="51360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  <p:sp>
        <p:nvSpPr>
          <p:cNvPr id="113" name="Google Shape;113;p2">
            <a:extLst>
              <a:ext uri="{FF2B5EF4-FFF2-40B4-BE49-F238E27FC236}">
                <a16:creationId xmlns:a16="http://schemas.microsoft.com/office/drawing/2014/main" id="{2B6566F3-D6BF-6D20-1D00-C3E655B65B0B}"/>
              </a:ext>
            </a:extLst>
          </p:cNvPr>
          <p:cNvSpPr txBox="1"/>
          <p:nvPr/>
        </p:nvSpPr>
        <p:spPr>
          <a:xfrm>
            <a:off x="2026201" y="1627448"/>
            <a:ext cx="7024758" cy="1871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4972"/>
              </a:lnSpc>
            </a:pPr>
            <a:r>
              <a:rPr lang="hu-HU" sz="3200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2. Footprints</a:t>
            </a:r>
          </a:p>
          <a:p>
            <a:pPr>
              <a:lnSpc>
                <a:spcPct val="94972"/>
              </a:lnSpc>
            </a:pPr>
            <a:r>
              <a:rPr lang="hu-HU" sz="2133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</a:p>
          <a:p>
            <a:pPr>
              <a:lnSpc>
                <a:spcPct val="94972"/>
              </a:lnSpc>
            </a:pPr>
            <a:r>
              <a:rPr lang="hu-HU" sz="2133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What is the environmental impact of how food ends up on our plates?</a:t>
            </a:r>
            <a:endParaRPr lang="hu-HU" sz="2133" dirty="0"/>
          </a:p>
          <a:p>
            <a:pPr>
              <a:lnSpc>
                <a:spcPct val="94972"/>
              </a:lnSpc>
            </a:pPr>
            <a:endParaRPr sz="3200" dirty="0"/>
          </a:p>
        </p:txBody>
      </p:sp>
      <p:sp>
        <p:nvSpPr>
          <p:cNvPr id="5" name="Google Shape;113;p2">
            <a:extLst>
              <a:ext uri="{FF2B5EF4-FFF2-40B4-BE49-F238E27FC236}">
                <a16:creationId xmlns:a16="http://schemas.microsoft.com/office/drawing/2014/main" id="{FC242944-F1DF-808C-6D8C-7F10F7DEFA6B}"/>
              </a:ext>
            </a:extLst>
          </p:cNvPr>
          <p:cNvSpPr txBox="1"/>
          <p:nvPr/>
        </p:nvSpPr>
        <p:spPr>
          <a:xfrm>
            <a:off x="2026201" y="3137197"/>
            <a:ext cx="7024758" cy="2461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04815" indent="-30481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133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Direct and indirect impacts</a:t>
            </a:r>
          </a:p>
          <a:p>
            <a:pPr marL="304815" indent="-30481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133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The importance of life cycle assessment</a:t>
            </a:r>
          </a:p>
          <a:p>
            <a:pPr marL="304815" indent="-30481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133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Carbon footprint</a:t>
            </a:r>
          </a:p>
          <a:p>
            <a:pPr marL="304815" indent="-30481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133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Water footprint</a:t>
            </a:r>
          </a:p>
          <a:p>
            <a:pPr marL="304815" indent="-30481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133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Ecological footprint</a:t>
            </a:r>
            <a:endParaRPr sz="2133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5C4EBF-D350-A9A7-4629-DFC7BE3A0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55855"/>
            <a:ext cx="2172928" cy="48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31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>
          <a:extLst>
            <a:ext uri="{FF2B5EF4-FFF2-40B4-BE49-F238E27FC236}">
              <a16:creationId xmlns:a16="http://schemas.microsoft.com/office/drawing/2014/main" id="{67877BC4-3C26-8DED-3204-9EF3ADAA2B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">
            <a:extLst>
              <a:ext uri="{FF2B5EF4-FFF2-40B4-BE49-F238E27FC236}">
                <a16:creationId xmlns:a16="http://schemas.microsoft.com/office/drawing/2014/main" id="{1A174D3D-5524-1D1C-827A-660BB50AFCA9}"/>
              </a:ext>
            </a:extLst>
          </p:cNvPr>
          <p:cNvSpPr/>
          <p:nvPr/>
        </p:nvSpPr>
        <p:spPr>
          <a:xfrm>
            <a:off x="3527745" y="685800"/>
            <a:ext cx="2494310" cy="3741465"/>
          </a:xfrm>
          <a:custGeom>
            <a:avLst/>
            <a:gdLst/>
            <a:ahLst/>
            <a:cxnLst/>
            <a:rect l="l" t="t" r="r" b="b"/>
            <a:pathLst>
              <a:path w="6350000" h="9525000" extrusionOk="0">
                <a:moveTo>
                  <a:pt x="0" y="9042400"/>
                </a:moveTo>
                <a:lnTo>
                  <a:pt x="0" y="482600"/>
                </a:lnTo>
                <a:cubicBezTo>
                  <a:pt x="0" y="215900"/>
                  <a:pt x="215900" y="0"/>
                  <a:pt x="482600" y="0"/>
                </a:cubicBezTo>
                <a:lnTo>
                  <a:pt x="5867400" y="0"/>
                </a:lnTo>
                <a:cubicBezTo>
                  <a:pt x="6134100" y="0"/>
                  <a:pt x="6350000" y="217170"/>
                  <a:pt x="6350000" y="482600"/>
                </a:cubicBezTo>
                <a:lnTo>
                  <a:pt x="6350000" y="9042400"/>
                </a:lnTo>
                <a:cubicBezTo>
                  <a:pt x="6350000" y="9309100"/>
                  <a:pt x="6134100" y="9525000"/>
                  <a:pt x="5867400" y="9525000"/>
                </a:cubicBezTo>
                <a:lnTo>
                  <a:pt x="482600" y="9525000"/>
                </a:lnTo>
                <a:cubicBezTo>
                  <a:pt x="217170" y="9525000"/>
                  <a:pt x="0" y="9309100"/>
                  <a:pt x="0" y="904240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62566" r="-62566"/>
            </a:stretch>
          </a:blip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sp>
        <p:nvSpPr>
          <p:cNvPr id="157" name="Google Shape;157;p5">
            <a:extLst>
              <a:ext uri="{FF2B5EF4-FFF2-40B4-BE49-F238E27FC236}">
                <a16:creationId xmlns:a16="http://schemas.microsoft.com/office/drawing/2014/main" id="{809B5BD5-E544-DE85-C8B0-CB66BBE282D0}"/>
              </a:ext>
            </a:extLst>
          </p:cNvPr>
          <p:cNvSpPr/>
          <p:nvPr/>
        </p:nvSpPr>
        <p:spPr>
          <a:xfrm>
            <a:off x="685800" y="-127000"/>
            <a:ext cx="2349272" cy="1349127"/>
          </a:xfrm>
          <a:custGeom>
            <a:avLst/>
            <a:gdLst/>
            <a:ahLst/>
            <a:cxnLst/>
            <a:rect l="l" t="t" r="r" b="b"/>
            <a:pathLst>
              <a:path w="2138577" h="1228131" extrusionOk="0">
                <a:moveTo>
                  <a:pt x="2014117" y="1228131"/>
                </a:moveTo>
                <a:lnTo>
                  <a:pt x="124460" y="1228131"/>
                </a:lnTo>
                <a:cubicBezTo>
                  <a:pt x="55880" y="1228131"/>
                  <a:pt x="0" y="1172251"/>
                  <a:pt x="0" y="1103671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014117" y="0"/>
                </a:lnTo>
                <a:cubicBezTo>
                  <a:pt x="2082697" y="0"/>
                  <a:pt x="2138577" y="55880"/>
                  <a:pt x="2138577" y="124460"/>
                </a:cubicBezTo>
                <a:lnTo>
                  <a:pt x="2138577" y="1103671"/>
                </a:lnTo>
                <a:cubicBezTo>
                  <a:pt x="2138577" y="1172251"/>
                  <a:pt x="2082697" y="1228131"/>
                  <a:pt x="2014117" y="1228131"/>
                </a:cubicBezTo>
                <a:close/>
              </a:path>
            </a:pathLst>
          </a:custGeom>
          <a:solidFill>
            <a:srgbClr val="487307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sp>
        <p:nvSpPr>
          <p:cNvPr id="158" name="Google Shape;158;p5">
            <a:extLst>
              <a:ext uri="{FF2B5EF4-FFF2-40B4-BE49-F238E27FC236}">
                <a16:creationId xmlns:a16="http://schemas.microsoft.com/office/drawing/2014/main" id="{71354EDB-2721-8279-85FA-36121E97A51A}"/>
              </a:ext>
            </a:extLst>
          </p:cNvPr>
          <p:cNvSpPr/>
          <p:nvPr/>
        </p:nvSpPr>
        <p:spPr>
          <a:xfrm>
            <a:off x="685800" y="5624637"/>
            <a:ext cx="2349272" cy="1349127"/>
          </a:xfrm>
          <a:custGeom>
            <a:avLst/>
            <a:gdLst/>
            <a:ahLst/>
            <a:cxnLst/>
            <a:rect l="l" t="t" r="r" b="b"/>
            <a:pathLst>
              <a:path w="2138577" h="1228131" extrusionOk="0">
                <a:moveTo>
                  <a:pt x="2014117" y="1228131"/>
                </a:moveTo>
                <a:lnTo>
                  <a:pt x="124460" y="1228131"/>
                </a:lnTo>
                <a:cubicBezTo>
                  <a:pt x="55880" y="1228131"/>
                  <a:pt x="0" y="1172251"/>
                  <a:pt x="0" y="1103671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014117" y="0"/>
                </a:lnTo>
                <a:cubicBezTo>
                  <a:pt x="2082697" y="0"/>
                  <a:pt x="2138577" y="55880"/>
                  <a:pt x="2138577" y="124460"/>
                </a:cubicBezTo>
                <a:lnTo>
                  <a:pt x="2138577" y="1103671"/>
                </a:lnTo>
                <a:cubicBezTo>
                  <a:pt x="2138577" y="1172251"/>
                  <a:pt x="2082697" y="1228131"/>
                  <a:pt x="2014117" y="1228131"/>
                </a:cubicBezTo>
                <a:close/>
              </a:path>
            </a:pathLst>
          </a:custGeom>
          <a:solidFill>
            <a:srgbClr val="487307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sp>
        <p:nvSpPr>
          <p:cNvPr id="159" name="Google Shape;159;p5">
            <a:extLst>
              <a:ext uri="{FF2B5EF4-FFF2-40B4-BE49-F238E27FC236}">
                <a16:creationId xmlns:a16="http://schemas.microsoft.com/office/drawing/2014/main" id="{969DC375-3F0A-E0C4-EB55-6EAD3EEBF7BB}"/>
              </a:ext>
            </a:extLst>
          </p:cNvPr>
          <p:cNvSpPr/>
          <p:nvPr/>
        </p:nvSpPr>
        <p:spPr>
          <a:xfrm>
            <a:off x="9626493" y="6172200"/>
            <a:ext cx="2266959" cy="483618"/>
          </a:xfrm>
          <a:custGeom>
            <a:avLst/>
            <a:gdLst/>
            <a:ahLst/>
            <a:cxnLst/>
            <a:rect l="l" t="t" r="r" b="b"/>
            <a:pathLst>
              <a:path w="3400439" h="725427" extrusionOk="0">
                <a:moveTo>
                  <a:pt x="0" y="0"/>
                </a:moveTo>
                <a:lnTo>
                  <a:pt x="3400439" y="0"/>
                </a:lnTo>
                <a:lnTo>
                  <a:pt x="3400439" y="725427"/>
                </a:lnTo>
                <a:lnTo>
                  <a:pt x="0" y="7254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  <p:sp>
        <p:nvSpPr>
          <p:cNvPr id="160" name="Google Shape;160;p5">
            <a:extLst>
              <a:ext uri="{FF2B5EF4-FFF2-40B4-BE49-F238E27FC236}">
                <a16:creationId xmlns:a16="http://schemas.microsoft.com/office/drawing/2014/main" id="{53DBE310-44E9-9DB4-796B-EF19EB9C03F4}"/>
              </a:ext>
            </a:extLst>
          </p:cNvPr>
          <p:cNvSpPr/>
          <p:nvPr/>
        </p:nvSpPr>
        <p:spPr>
          <a:xfrm>
            <a:off x="31738" y="1"/>
            <a:ext cx="1828698" cy="1765639"/>
          </a:xfrm>
          <a:custGeom>
            <a:avLst/>
            <a:gdLst/>
            <a:ahLst/>
            <a:cxnLst/>
            <a:rect l="l" t="t" r="r" b="b"/>
            <a:pathLst>
              <a:path w="2743047" h="2648459" extrusionOk="0">
                <a:moveTo>
                  <a:pt x="0" y="0"/>
                </a:moveTo>
                <a:lnTo>
                  <a:pt x="2743047" y="0"/>
                </a:lnTo>
                <a:lnTo>
                  <a:pt x="2743047" y="2648459"/>
                </a:lnTo>
                <a:lnTo>
                  <a:pt x="0" y="264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  <p:sp>
        <p:nvSpPr>
          <p:cNvPr id="161" name="Google Shape;161;p5">
            <a:extLst>
              <a:ext uri="{FF2B5EF4-FFF2-40B4-BE49-F238E27FC236}">
                <a16:creationId xmlns:a16="http://schemas.microsoft.com/office/drawing/2014/main" id="{1C0EBDE9-5B26-A617-A144-249E23138108}"/>
              </a:ext>
            </a:extLst>
          </p:cNvPr>
          <p:cNvSpPr txBox="1"/>
          <p:nvPr/>
        </p:nvSpPr>
        <p:spPr>
          <a:xfrm>
            <a:off x="553801" y="2001308"/>
            <a:ext cx="3235392" cy="1403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5000"/>
              </a:lnSpc>
            </a:pPr>
            <a:r>
              <a:rPr lang="hu-HU" sz="3200" b="1" dirty="0">
                <a:solidFill>
                  <a:srgbClr val="141414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Food</a:t>
            </a:r>
          </a:p>
          <a:p>
            <a:pPr>
              <a:lnSpc>
                <a:spcPct val="95000"/>
              </a:lnSpc>
            </a:pPr>
            <a:r>
              <a:rPr lang="hu-HU" sz="3200" b="1" dirty="0">
                <a:solidFill>
                  <a:srgbClr val="141414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life cycle</a:t>
            </a:r>
          </a:p>
          <a:p>
            <a:pPr>
              <a:lnSpc>
                <a:spcPct val="95000"/>
              </a:lnSpc>
            </a:pPr>
            <a:r>
              <a:rPr lang="hu-HU" sz="3200" b="1" dirty="0">
                <a:solidFill>
                  <a:srgbClr val="141414"/>
                </a:solidFill>
                <a:latin typeface="Nunito Sans Black"/>
                <a:sym typeface="Nunito Sans Black"/>
              </a:rPr>
              <a:t>2/1</a:t>
            </a:r>
            <a:endParaRPr lang="en-US" sz="3200" dirty="0"/>
          </a:p>
        </p:txBody>
      </p:sp>
      <p:sp>
        <p:nvSpPr>
          <p:cNvPr id="163" name="Google Shape;163;p5">
            <a:extLst>
              <a:ext uri="{FF2B5EF4-FFF2-40B4-BE49-F238E27FC236}">
                <a16:creationId xmlns:a16="http://schemas.microsoft.com/office/drawing/2014/main" id="{B4E50543-D1E3-11BC-9C61-3C604623B7F1}"/>
              </a:ext>
            </a:extLst>
          </p:cNvPr>
          <p:cNvSpPr txBox="1"/>
          <p:nvPr/>
        </p:nvSpPr>
        <p:spPr>
          <a:xfrm>
            <a:off x="3527745" y="4778541"/>
            <a:ext cx="2494310" cy="819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1000"/>
              </a:lnSpc>
            </a:pPr>
            <a:r>
              <a:rPr lang="hu-HU" sz="2400" b="1" dirty="0">
                <a:solidFill>
                  <a:srgbClr val="141414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Production – farming</a:t>
            </a:r>
            <a:endParaRPr sz="1200" dirty="0"/>
          </a:p>
        </p:txBody>
      </p:sp>
      <p:sp>
        <p:nvSpPr>
          <p:cNvPr id="164" name="Google Shape;164;p5">
            <a:extLst>
              <a:ext uri="{FF2B5EF4-FFF2-40B4-BE49-F238E27FC236}">
                <a16:creationId xmlns:a16="http://schemas.microsoft.com/office/drawing/2014/main" id="{2E681BEF-003A-B769-6335-B8CD64B50278}"/>
              </a:ext>
            </a:extLst>
          </p:cNvPr>
          <p:cNvSpPr txBox="1"/>
          <p:nvPr/>
        </p:nvSpPr>
        <p:spPr>
          <a:xfrm>
            <a:off x="6269818" y="1932352"/>
            <a:ext cx="2494310" cy="409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1000"/>
              </a:lnSpc>
            </a:pPr>
            <a:r>
              <a:rPr lang="hu-HU" sz="2400" b="1" dirty="0">
                <a:solidFill>
                  <a:srgbClr val="141414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Processing</a:t>
            </a:r>
            <a:endParaRPr sz="1200" dirty="0"/>
          </a:p>
        </p:txBody>
      </p:sp>
      <p:sp>
        <p:nvSpPr>
          <p:cNvPr id="165" name="Google Shape;165;p5">
            <a:extLst>
              <a:ext uri="{FF2B5EF4-FFF2-40B4-BE49-F238E27FC236}">
                <a16:creationId xmlns:a16="http://schemas.microsoft.com/office/drawing/2014/main" id="{1F0A255B-56A9-9EB3-88A1-B2CD22C9455A}"/>
              </a:ext>
            </a:extLst>
          </p:cNvPr>
          <p:cNvSpPr txBox="1"/>
          <p:nvPr/>
        </p:nvSpPr>
        <p:spPr>
          <a:xfrm>
            <a:off x="9011890" y="4778541"/>
            <a:ext cx="2494310" cy="409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1000"/>
              </a:lnSpc>
            </a:pPr>
            <a:r>
              <a:rPr lang="hu-HU" sz="2400" b="1" dirty="0">
                <a:solidFill>
                  <a:srgbClr val="141414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Packaging</a:t>
            </a:r>
            <a:endParaRPr sz="1200" dirty="0"/>
          </a:p>
        </p:txBody>
      </p:sp>
      <p:pic>
        <p:nvPicPr>
          <p:cNvPr id="3" name="Kép 2" descr="Felszeletelt sakkbábúk rendezése">
            <a:extLst>
              <a:ext uri="{FF2B5EF4-FFF2-40B4-BE49-F238E27FC236}">
                <a16:creationId xmlns:a16="http://schemas.microsoft.com/office/drawing/2014/main" id="{6EDF25F9-D569-810B-DE45-E790EAA911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5462" y="2735385"/>
            <a:ext cx="2593944" cy="3436815"/>
          </a:xfrm>
          <a:prstGeom prst="rect">
            <a:avLst/>
          </a:prstGeom>
        </p:spPr>
      </p:pic>
      <p:pic>
        <p:nvPicPr>
          <p:cNvPr id="6" name="Kép 5" descr="A képen tejtermék, sajt, Gruyère sajt, Sajtkészítés látható&#10;&#10;Automatikusan generált leírás">
            <a:extLst>
              <a:ext uri="{FF2B5EF4-FFF2-40B4-BE49-F238E27FC236}">
                <a16:creationId xmlns:a16="http://schemas.microsoft.com/office/drawing/2014/main" id="{B54D79A4-755E-ADB4-47AE-AFD3D5336D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08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24" r="48201"/>
          <a:stretch/>
        </p:blipFill>
        <p:spPr>
          <a:xfrm>
            <a:off x="9011890" y="685800"/>
            <a:ext cx="2640000" cy="382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69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5"/>
          <p:cNvSpPr/>
          <p:nvPr/>
        </p:nvSpPr>
        <p:spPr>
          <a:xfrm>
            <a:off x="6269818" y="2430735"/>
            <a:ext cx="2494310" cy="3741465"/>
          </a:xfrm>
          <a:custGeom>
            <a:avLst/>
            <a:gdLst/>
            <a:ahLst/>
            <a:cxnLst/>
            <a:rect l="l" t="t" r="r" b="b"/>
            <a:pathLst>
              <a:path w="6350000" h="9525000" extrusionOk="0">
                <a:moveTo>
                  <a:pt x="0" y="9042400"/>
                </a:moveTo>
                <a:lnTo>
                  <a:pt x="0" y="482600"/>
                </a:lnTo>
                <a:cubicBezTo>
                  <a:pt x="0" y="215900"/>
                  <a:pt x="215900" y="0"/>
                  <a:pt x="482600" y="0"/>
                </a:cubicBezTo>
                <a:lnTo>
                  <a:pt x="5867400" y="0"/>
                </a:lnTo>
                <a:cubicBezTo>
                  <a:pt x="6134100" y="0"/>
                  <a:pt x="6350000" y="217170"/>
                  <a:pt x="6350000" y="482600"/>
                </a:cubicBezTo>
                <a:lnTo>
                  <a:pt x="6350000" y="9042400"/>
                </a:lnTo>
                <a:cubicBezTo>
                  <a:pt x="6350000" y="9309100"/>
                  <a:pt x="6134100" y="9525000"/>
                  <a:pt x="5867400" y="9525000"/>
                </a:cubicBezTo>
                <a:lnTo>
                  <a:pt x="482600" y="9525000"/>
                </a:lnTo>
                <a:cubicBezTo>
                  <a:pt x="217170" y="9525000"/>
                  <a:pt x="0" y="9309100"/>
                  <a:pt x="0" y="904240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62353" r="-62350"/>
            </a:stretch>
          </a:blip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sp>
        <p:nvSpPr>
          <p:cNvPr id="157" name="Google Shape;157;p5"/>
          <p:cNvSpPr/>
          <p:nvPr/>
        </p:nvSpPr>
        <p:spPr>
          <a:xfrm>
            <a:off x="685800" y="-127000"/>
            <a:ext cx="2349272" cy="1349127"/>
          </a:xfrm>
          <a:custGeom>
            <a:avLst/>
            <a:gdLst/>
            <a:ahLst/>
            <a:cxnLst/>
            <a:rect l="l" t="t" r="r" b="b"/>
            <a:pathLst>
              <a:path w="2138577" h="1228131" extrusionOk="0">
                <a:moveTo>
                  <a:pt x="2014117" y="1228131"/>
                </a:moveTo>
                <a:lnTo>
                  <a:pt x="124460" y="1228131"/>
                </a:lnTo>
                <a:cubicBezTo>
                  <a:pt x="55880" y="1228131"/>
                  <a:pt x="0" y="1172251"/>
                  <a:pt x="0" y="1103671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014117" y="0"/>
                </a:lnTo>
                <a:cubicBezTo>
                  <a:pt x="2082697" y="0"/>
                  <a:pt x="2138577" y="55880"/>
                  <a:pt x="2138577" y="124460"/>
                </a:cubicBezTo>
                <a:lnTo>
                  <a:pt x="2138577" y="1103671"/>
                </a:lnTo>
                <a:cubicBezTo>
                  <a:pt x="2138577" y="1172251"/>
                  <a:pt x="2082697" y="1228131"/>
                  <a:pt x="2014117" y="1228131"/>
                </a:cubicBezTo>
                <a:close/>
              </a:path>
            </a:pathLst>
          </a:custGeom>
          <a:solidFill>
            <a:srgbClr val="487307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sp>
        <p:nvSpPr>
          <p:cNvPr id="158" name="Google Shape;158;p5"/>
          <p:cNvSpPr/>
          <p:nvPr/>
        </p:nvSpPr>
        <p:spPr>
          <a:xfrm>
            <a:off x="685800" y="5624637"/>
            <a:ext cx="2349272" cy="1349127"/>
          </a:xfrm>
          <a:custGeom>
            <a:avLst/>
            <a:gdLst/>
            <a:ahLst/>
            <a:cxnLst/>
            <a:rect l="l" t="t" r="r" b="b"/>
            <a:pathLst>
              <a:path w="2138577" h="1228131" extrusionOk="0">
                <a:moveTo>
                  <a:pt x="2014117" y="1228131"/>
                </a:moveTo>
                <a:lnTo>
                  <a:pt x="124460" y="1228131"/>
                </a:lnTo>
                <a:cubicBezTo>
                  <a:pt x="55880" y="1228131"/>
                  <a:pt x="0" y="1172251"/>
                  <a:pt x="0" y="1103671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014117" y="0"/>
                </a:lnTo>
                <a:cubicBezTo>
                  <a:pt x="2082697" y="0"/>
                  <a:pt x="2138577" y="55880"/>
                  <a:pt x="2138577" y="124460"/>
                </a:cubicBezTo>
                <a:lnTo>
                  <a:pt x="2138577" y="1103671"/>
                </a:lnTo>
                <a:cubicBezTo>
                  <a:pt x="2138577" y="1172251"/>
                  <a:pt x="2082697" y="1228131"/>
                  <a:pt x="2014117" y="1228131"/>
                </a:cubicBezTo>
                <a:close/>
              </a:path>
            </a:pathLst>
          </a:custGeom>
          <a:solidFill>
            <a:srgbClr val="487307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sp>
        <p:nvSpPr>
          <p:cNvPr id="159" name="Google Shape;159;p5"/>
          <p:cNvSpPr/>
          <p:nvPr/>
        </p:nvSpPr>
        <p:spPr>
          <a:xfrm>
            <a:off x="9626493" y="6172200"/>
            <a:ext cx="2266959" cy="483618"/>
          </a:xfrm>
          <a:custGeom>
            <a:avLst/>
            <a:gdLst/>
            <a:ahLst/>
            <a:cxnLst/>
            <a:rect l="l" t="t" r="r" b="b"/>
            <a:pathLst>
              <a:path w="3400439" h="725427" extrusionOk="0">
                <a:moveTo>
                  <a:pt x="0" y="0"/>
                </a:moveTo>
                <a:lnTo>
                  <a:pt x="3400439" y="0"/>
                </a:lnTo>
                <a:lnTo>
                  <a:pt x="3400439" y="725427"/>
                </a:lnTo>
                <a:lnTo>
                  <a:pt x="0" y="7254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  <p:sp>
        <p:nvSpPr>
          <p:cNvPr id="160" name="Google Shape;160;p5"/>
          <p:cNvSpPr/>
          <p:nvPr/>
        </p:nvSpPr>
        <p:spPr>
          <a:xfrm>
            <a:off x="31738" y="1"/>
            <a:ext cx="1828698" cy="1765639"/>
          </a:xfrm>
          <a:custGeom>
            <a:avLst/>
            <a:gdLst/>
            <a:ahLst/>
            <a:cxnLst/>
            <a:rect l="l" t="t" r="r" b="b"/>
            <a:pathLst>
              <a:path w="2743047" h="2648459" extrusionOk="0">
                <a:moveTo>
                  <a:pt x="0" y="0"/>
                </a:moveTo>
                <a:lnTo>
                  <a:pt x="2743047" y="0"/>
                </a:lnTo>
                <a:lnTo>
                  <a:pt x="2743047" y="2648459"/>
                </a:lnTo>
                <a:lnTo>
                  <a:pt x="0" y="264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  <p:sp>
        <p:nvSpPr>
          <p:cNvPr id="163" name="Google Shape;163;p5"/>
          <p:cNvSpPr txBox="1"/>
          <p:nvPr/>
        </p:nvSpPr>
        <p:spPr>
          <a:xfrm>
            <a:off x="3527745" y="4778541"/>
            <a:ext cx="2494310" cy="409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1000"/>
              </a:lnSpc>
            </a:pPr>
            <a:r>
              <a:rPr lang="hu-HU" sz="2400" b="1" dirty="0">
                <a:solidFill>
                  <a:srgbClr val="141414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Transport</a:t>
            </a:r>
            <a:endParaRPr sz="1200" dirty="0"/>
          </a:p>
        </p:txBody>
      </p:sp>
      <p:sp>
        <p:nvSpPr>
          <p:cNvPr id="164" name="Google Shape;164;p5"/>
          <p:cNvSpPr txBox="1"/>
          <p:nvPr/>
        </p:nvSpPr>
        <p:spPr>
          <a:xfrm>
            <a:off x="6269818" y="838200"/>
            <a:ext cx="2494310" cy="819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1000"/>
              </a:lnSpc>
            </a:pPr>
            <a:r>
              <a:rPr lang="hu-HU" sz="2400" b="1" dirty="0">
                <a:solidFill>
                  <a:srgbClr val="141414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Storage, warehousing</a:t>
            </a:r>
            <a:endParaRPr sz="1200" dirty="0"/>
          </a:p>
        </p:txBody>
      </p:sp>
      <p:sp>
        <p:nvSpPr>
          <p:cNvPr id="165" name="Google Shape;165;p5"/>
          <p:cNvSpPr txBox="1"/>
          <p:nvPr/>
        </p:nvSpPr>
        <p:spPr>
          <a:xfrm>
            <a:off x="9072419" y="4778541"/>
            <a:ext cx="2611581" cy="409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1000"/>
              </a:lnSpc>
            </a:pPr>
            <a:r>
              <a:rPr lang="hu-HU" sz="2400" b="1" dirty="0">
                <a:solidFill>
                  <a:srgbClr val="141414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Waste management</a:t>
            </a:r>
            <a:endParaRPr sz="1200" dirty="0"/>
          </a:p>
        </p:txBody>
      </p:sp>
      <p:sp>
        <p:nvSpPr>
          <p:cNvPr id="2" name="Google Shape;161;p5">
            <a:extLst>
              <a:ext uri="{FF2B5EF4-FFF2-40B4-BE49-F238E27FC236}">
                <a16:creationId xmlns:a16="http://schemas.microsoft.com/office/drawing/2014/main" id="{7C1A0DA9-E7A3-0F7B-78F5-2CE57E1D5949}"/>
              </a:ext>
            </a:extLst>
          </p:cNvPr>
          <p:cNvSpPr txBox="1"/>
          <p:nvPr/>
        </p:nvSpPr>
        <p:spPr>
          <a:xfrm>
            <a:off x="652470" y="2240008"/>
            <a:ext cx="3235392" cy="1403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5000"/>
              </a:lnSpc>
            </a:pPr>
            <a:r>
              <a:rPr lang="hu-HU" sz="3200" b="1" dirty="0">
                <a:solidFill>
                  <a:srgbClr val="141414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Food</a:t>
            </a:r>
          </a:p>
          <a:p>
            <a:pPr>
              <a:lnSpc>
                <a:spcPct val="95000"/>
              </a:lnSpc>
            </a:pPr>
            <a:r>
              <a:rPr lang="hu-HU" sz="3200" b="1" dirty="0">
                <a:solidFill>
                  <a:srgbClr val="141414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Life cycle</a:t>
            </a:r>
          </a:p>
          <a:p>
            <a:pPr>
              <a:lnSpc>
                <a:spcPct val="95000"/>
              </a:lnSpc>
            </a:pPr>
            <a:r>
              <a:rPr lang="hu-HU" sz="3200" b="1" dirty="0">
                <a:solidFill>
                  <a:srgbClr val="141414"/>
                </a:solidFill>
                <a:latin typeface="Nunito Sans Black"/>
                <a:sym typeface="Nunito Sans Black"/>
              </a:rPr>
              <a:t>2/2</a:t>
            </a:r>
            <a:endParaRPr lang="en-US" sz="3200" dirty="0"/>
          </a:p>
        </p:txBody>
      </p:sp>
      <p:pic>
        <p:nvPicPr>
          <p:cNvPr id="4" name="Kép 3" descr="Sajttartókon pihenő sajtkerekek">
            <a:extLst>
              <a:ext uri="{FF2B5EF4-FFF2-40B4-BE49-F238E27FC236}">
                <a16:creationId xmlns:a16="http://schemas.microsoft.com/office/drawing/2014/main" id="{4DADDAAE-0A95-7438-5CCB-46710A2FC9B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0230" r="12729"/>
          <a:stretch/>
        </p:blipFill>
        <p:spPr>
          <a:xfrm>
            <a:off x="6230007" y="2430735"/>
            <a:ext cx="2640000" cy="3741465"/>
          </a:xfrm>
          <a:prstGeom prst="rect">
            <a:avLst/>
          </a:prstGeom>
        </p:spPr>
      </p:pic>
      <p:pic>
        <p:nvPicPr>
          <p:cNvPr id="10" name="Kép 9" descr="Lokátorjelző egy várostérképen">
            <a:extLst>
              <a:ext uri="{FF2B5EF4-FFF2-40B4-BE49-F238E27FC236}">
                <a16:creationId xmlns:a16="http://schemas.microsoft.com/office/drawing/2014/main" id="{8C212F38-7CFE-A7F7-CD94-90CC66257E5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53077"/>
          <a:stretch/>
        </p:blipFill>
        <p:spPr>
          <a:xfrm>
            <a:off x="3406053" y="676420"/>
            <a:ext cx="2640000" cy="3750846"/>
          </a:xfrm>
          <a:prstGeom prst="rect">
            <a:avLst/>
          </a:prstGeom>
        </p:spPr>
      </p:pic>
      <p:pic>
        <p:nvPicPr>
          <p:cNvPr id="18" name="Ábra 17" descr="Szemét egyszínű kitöltéssel">
            <a:extLst>
              <a:ext uri="{FF2B5EF4-FFF2-40B4-BE49-F238E27FC236}">
                <a16:creationId xmlns:a16="http://schemas.microsoft.com/office/drawing/2014/main" id="{2B6A042F-9883-CD07-1171-55414FFA068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05789" y="1349472"/>
            <a:ext cx="3109023" cy="310902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>
          <a:extLst>
            <a:ext uri="{FF2B5EF4-FFF2-40B4-BE49-F238E27FC236}">
              <a16:creationId xmlns:a16="http://schemas.microsoft.com/office/drawing/2014/main" id="{BB9CCDCD-3AE0-1C1E-7613-3D961DC476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>
            <a:extLst>
              <a:ext uri="{FF2B5EF4-FFF2-40B4-BE49-F238E27FC236}">
                <a16:creationId xmlns:a16="http://schemas.microsoft.com/office/drawing/2014/main" id="{409BC3CF-0593-0F72-CC80-E1579D0FC9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3700" t="-34821" r="-6996"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  <p:sp>
        <p:nvSpPr>
          <p:cNvPr id="110" name="Google Shape;110;p2">
            <a:extLst>
              <a:ext uri="{FF2B5EF4-FFF2-40B4-BE49-F238E27FC236}">
                <a16:creationId xmlns:a16="http://schemas.microsoft.com/office/drawing/2014/main" id="{37E74392-37E9-8CE1-DD27-5F14828A3CD9}"/>
              </a:ext>
            </a:extLst>
          </p:cNvPr>
          <p:cNvSpPr/>
          <p:nvPr/>
        </p:nvSpPr>
        <p:spPr>
          <a:xfrm>
            <a:off x="-1280347" y="3505838"/>
            <a:ext cx="3546335" cy="3424048"/>
          </a:xfrm>
          <a:custGeom>
            <a:avLst/>
            <a:gdLst/>
            <a:ahLst/>
            <a:cxnLst/>
            <a:rect l="l" t="t" r="r" b="b"/>
            <a:pathLst>
              <a:path w="5319503" h="5136072" extrusionOk="0">
                <a:moveTo>
                  <a:pt x="0" y="0"/>
                </a:moveTo>
                <a:lnTo>
                  <a:pt x="5319503" y="0"/>
                </a:lnTo>
                <a:lnTo>
                  <a:pt x="5319503" y="5136072"/>
                </a:lnTo>
                <a:lnTo>
                  <a:pt x="0" y="51360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  <p:sp>
        <p:nvSpPr>
          <p:cNvPr id="105" name="Google Shape;105;p2">
            <a:extLst>
              <a:ext uri="{FF2B5EF4-FFF2-40B4-BE49-F238E27FC236}">
                <a16:creationId xmlns:a16="http://schemas.microsoft.com/office/drawing/2014/main" id="{160E3805-92CE-9937-0982-B2944C0BE169}"/>
              </a:ext>
            </a:extLst>
          </p:cNvPr>
          <p:cNvSpPr/>
          <p:nvPr/>
        </p:nvSpPr>
        <p:spPr>
          <a:xfrm>
            <a:off x="1658911" y="848316"/>
            <a:ext cx="7515069" cy="4499691"/>
          </a:xfrm>
          <a:custGeom>
            <a:avLst/>
            <a:gdLst/>
            <a:ahLst/>
            <a:cxnLst/>
            <a:rect l="l" t="t" r="r" b="b"/>
            <a:pathLst>
              <a:path w="6862939" h="3093494" extrusionOk="0">
                <a:moveTo>
                  <a:pt x="6738479" y="3093494"/>
                </a:moveTo>
                <a:lnTo>
                  <a:pt x="124460" y="3093494"/>
                </a:lnTo>
                <a:cubicBezTo>
                  <a:pt x="55880" y="3093494"/>
                  <a:pt x="0" y="3037614"/>
                  <a:pt x="0" y="2969034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6738479" y="0"/>
                </a:lnTo>
                <a:cubicBezTo>
                  <a:pt x="6807059" y="0"/>
                  <a:pt x="6862939" y="55880"/>
                  <a:pt x="6862939" y="124460"/>
                </a:cubicBezTo>
                <a:lnTo>
                  <a:pt x="6862939" y="2969034"/>
                </a:lnTo>
                <a:cubicBezTo>
                  <a:pt x="6862939" y="3037614"/>
                  <a:pt x="6807059" y="3093494"/>
                  <a:pt x="6738479" y="3093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lang="hu-HU" sz="1200" dirty="0"/>
          </a:p>
        </p:txBody>
      </p:sp>
      <p:sp>
        <p:nvSpPr>
          <p:cNvPr id="106" name="Google Shape;106;p2">
            <a:extLst>
              <a:ext uri="{FF2B5EF4-FFF2-40B4-BE49-F238E27FC236}">
                <a16:creationId xmlns:a16="http://schemas.microsoft.com/office/drawing/2014/main" id="{35F6046D-3130-F582-CD27-C8D0872340B0}"/>
              </a:ext>
            </a:extLst>
          </p:cNvPr>
          <p:cNvSpPr/>
          <p:nvPr/>
        </p:nvSpPr>
        <p:spPr>
          <a:xfrm>
            <a:off x="9909427" y="5540242"/>
            <a:ext cx="972711" cy="972711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487307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cxnSp>
        <p:nvCxnSpPr>
          <p:cNvPr id="107" name="Google Shape;107;p2">
            <a:extLst>
              <a:ext uri="{FF2B5EF4-FFF2-40B4-BE49-F238E27FC236}">
                <a16:creationId xmlns:a16="http://schemas.microsoft.com/office/drawing/2014/main" id="{A8F491D9-DBF2-5BAB-EFEB-14448EB7B77A}"/>
              </a:ext>
            </a:extLst>
          </p:cNvPr>
          <p:cNvCxnSpPr/>
          <p:nvPr/>
        </p:nvCxnSpPr>
        <p:spPr>
          <a:xfrm rot="5400000">
            <a:off x="10205280" y="6051168"/>
            <a:ext cx="381005" cy="0"/>
          </a:xfrm>
          <a:prstGeom prst="straightConnector1">
            <a:avLst/>
          </a:prstGeom>
          <a:noFill/>
          <a:ln w="76200" cap="rnd" cmpd="sng">
            <a:solidFill>
              <a:srgbClr val="FFFFFF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09" name="Google Shape;109;p2">
            <a:extLst>
              <a:ext uri="{FF2B5EF4-FFF2-40B4-BE49-F238E27FC236}">
                <a16:creationId xmlns:a16="http://schemas.microsoft.com/office/drawing/2014/main" id="{AD938C91-AB43-7738-A044-6F688EE1E595}"/>
              </a:ext>
            </a:extLst>
          </p:cNvPr>
          <p:cNvSpPr/>
          <p:nvPr/>
        </p:nvSpPr>
        <p:spPr>
          <a:xfrm>
            <a:off x="685801" y="337381"/>
            <a:ext cx="2266959" cy="483618"/>
          </a:xfrm>
          <a:custGeom>
            <a:avLst/>
            <a:gdLst/>
            <a:ahLst/>
            <a:cxnLst/>
            <a:rect l="l" t="t" r="r" b="b"/>
            <a:pathLst>
              <a:path w="3400439" h="725427" extrusionOk="0">
                <a:moveTo>
                  <a:pt x="0" y="0"/>
                </a:moveTo>
                <a:lnTo>
                  <a:pt x="3400439" y="0"/>
                </a:lnTo>
                <a:lnTo>
                  <a:pt x="3400439" y="725427"/>
                </a:lnTo>
                <a:lnTo>
                  <a:pt x="0" y="7254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  <p:sp>
        <p:nvSpPr>
          <p:cNvPr id="113" name="Google Shape;113;p2">
            <a:extLst>
              <a:ext uri="{FF2B5EF4-FFF2-40B4-BE49-F238E27FC236}">
                <a16:creationId xmlns:a16="http://schemas.microsoft.com/office/drawing/2014/main" id="{3A366258-1695-0513-714A-5220702A71A0}"/>
              </a:ext>
            </a:extLst>
          </p:cNvPr>
          <p:cNvSpPr txBox="1"/>
          <p:nvPr/>
        </p:nvSpPr>
        <p:spPr>
          <a:xfrm>
            <a:off x="1916041" y="1198674"/>
            <a:ext cx="7024758" cy="467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4972"/>
              </a:lnSpc>
            </a:pPr>
            <a:r>
              <a:rPr lang="hu-HU" sz="3200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Carbon footprint</a:t>
            </a:r>
            <a:endParaRPr sz="3200" dirty="0"/>
          </a:p>
        </p:txBody>
      </p:sp>
      <p:sp>
        <p:nvSpPr>
          <p:cNvPr id="5" name="Google Shape;113;p2">
            <a:extLst>
              <a:ext uri="{FF2B5EF4-FFF2-40B4-BE49-F238E27FC236}">
                <a16:creationId xmlns:a16="http://schemas.microsoft.com/office/drawing/2014/main" id="{6176CBD7-E76C-ED9E-395A-07E589772D9A}"/>
              </a:ext>
            </a:extLst>
          </p:cNvPr>
          <p:cNvSpPr txBox="1"/>
          <p:nvPr/>
        </p:nvSpPr>
        <p:spPr>
          <a:xfrm>
            <a:off x="1898041" y="1810265"/>
            <a:ext cx="7024758" cy="4431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04815" indent="-30481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133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Objective: to understand the environmental impact of the activity</a:t>
            </a:r>
          </a:p>
          <a:p>
            <a:pPr marL="304815" indent="-30481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133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Quantity of greenhouse gases emitted (</a:t>
            </a:r>
            <a:r>
              <a:rPr lang="hu-HU" sz="1600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CO2, </a:t>
            </a:r>
            <a:r>
              <a:rPr lang="hu-HU" sz="2133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methane, N2O)</a:t>
            </a:r>
          </a:p>
          <a:p>
            <a:pPr marL="304815" indent="-30481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133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Unit of measurement: CO2e (carbon dioxide equivalent)</a:t>
            </a:r>
          </a:p>
          <a:p>
            <a:pPr marL="304815" indent="-30481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133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Directly or indirectly during the activity</a:t>
            </a:r>
          </a:p>
          <a:p>
            <a:pPr marL="304815" indent="-30481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133" b="1" dirty="0">
                <a:solidFill>
                  <a:schemeClr val="bg1"/>
                </a:solidFill>
                <a:latin typeface="Nunito Sans"/>
                <a:ea typeface="Nunito Sans"/>
                <a:cs typeface="Nunito Sans"/>
                <a:sym typeface="Nunito Sans"/>
              </a:rPr>
              <a:t>Changes can be monitored through regular measurement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B7760E1A-A62C-40F2-98F5-DFAEA146B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651" y="878802"/>
            <a:ext cx="2747468" cy="443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486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>
          <a:extLst>
            <a:ext uri="{FF2B5EF4-FFF2-40B4-BE49-F238E27FC236}">
              <a16:creationId xmlns:a16="http://schemas.microsoft.com/office/drawing/2014/main" id="{DC932713-448F-8E56-D81B-6D1434231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>
            <a:extLst>
              <a:ext uri="{FF2B5EF4-FFF2-40B4-BE49-F238E27FC236}">
                <a16:creationId xmlns:a16="http://schemas.microsoft.com/office/drawing/2014/main" id="{D61480FD-429B-16B1-C1AA-9F4E969E84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3700" t="-34821" r="-6996"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  <p:sp>
        <p:nvSpPr>
          <p:cNvPr id="110" name="Google Shape;110;p2">
            <a:extLst>
              <a:ext uri="{FF2B5EF4-FFF2-40B4-BE49-F238E27FC236}">
                <a16:creationId xmlns:a16="http://schemas.microsoft.com/office/drawing/2014/main" id="{5BA2A6D4-7A33-87E3-669B-31A0B759E0EF}"/>
              </a:ext>
            </a:extLst>
          </p:cNvPr>
          <p:cNvSpPr/>
          <p:nvPr/>
        </p:nvSpPr>
        <p:spPr>
          <a:xfrm>
            <a:off x="-542928" y="3507720"/>
            <a:ext cx="3546335" cy="3424048"/>
          </a:xfrm>
          <a:custGeom>
            <a:avLst/>
            <a:gdLst/>
            <a:ahLst/>
            <a:cxnLst/>
            <a:rect l="l" t="t" r="r" b="b"/>
            <a:pathLst>
              <a:path w="5319503" h="5136072" extrusionOk="0">
                <a:moveTo>
                  <a:pt x="0" y="0"/>
                </a:moveTo>
                <a:lnTo>
                  <a:pt x="5319503" y="0"/>
                </a:lnTo>
                <a:lnTo>
                  <a:pt x="5319503" y="5136072"/>
                </a:lnTo>
                <a:lnTo>
                  <a:pt x="0" y="51360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  <p:sp>
        <p:nvSpPr>
          <p:cNvPr id="105" name="Google Shape;105;p2">
            <a:extLst>
              <a:ext uri="{FF2B5EF4-FFF2-40B4-BE49-F238E27FC236}">
                <a16:creationId xmlns:a16="http://schemas.microsoft.com/office/drawing/2014/main" id="{FDEAED25-9A2D-C312-B8C1-65C258C42279}"/>
              </a:ext>
            </a:extLst>
          </p:cNvPr>
          <p:cNvSpPr/>
          <p:nvPr/>
        </p:nvSpPr>
        <p:spPr>
          <a:xfrm>
            <a:off x="1658911" y="878296"/>
            <a:ext cx="7515069" cy="4499691"/>
          </a:xfrm>
          <a:custGeom>
            <a:avLst/>
            <a:gdLst/>
            <a:ahLst/>
            <a:cxnLst/>
            <a:rect l="l" t="t" r="r" b="b"/>
            <a:pathLst>
              <a:path w="6862939" h="3093494" extrusionOk="0">
                <a:moveTo>
                  <a:pt x="6738479" y="3093494"/>
                </a:moveTo>
                <a:lnTo>
                  <a:pt x="124460" y="3093494"/>
                </a:lnTo>
                <a:cubicBezTo>
                  <a:pt x="55880" y="3093494"/>
                  <a:pt x="0" y="3037614"/>
                  <a:pt x="0" y="2969034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6738479" y="0"/>
                </a:lnTo>
                <a:cubicBezTo>
                  <a:pt x="6807059" y="0"/>
                  <a:pt x="6862939" y="55880"/>
                  <a:pt x="6862939" y="124460"/>
                </a:cubicBezTo>
                <a:lnTo>
                  <a:pt x="6862939" y="2969034"/>
                </a:lnTo>
                <a:cubicBezTo>
                  <a:pt x="6862939" y="3037614"/>
                  <a:pt x="6807059" y="3093494"/>
                  <a:pt x="6738479" y="3093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lang="hu-HU" sz="1200" dirty="0"/>
          </a:p>
        </p:txBody>
      </p:sp>
      <p:sp>
        <p:nvSpPr>
          <p:cNvPr id="106" name="Google Shape;106;p2">
            <a:extLst>
              <a:ext uri="{FF2B5EF4-FFF2-40B4-BE49-F238E27FC236}">
                <a16:creationId xmlns:a16="http://schemas.microsoft.com/office/drawing/2014/main" id="{66CBD3A7-633C-4660-6F00-ADF66A9747FC}"/>
              </a:ext>
            </a:extLst>
          </p:cNvPr>
          <p:cNvSpPr/>
          <p:nvPr/>
        </p:nvSpPr>
        <p:spPr>
          <a:xfrm>
            <a:off x="9909427" y="5540242"/>
            <a:ext cx="972711" cy="972711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487307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cxnSp>
        <p:nvCxnSpPr>
          <p:cNvPr id="107" name="Google Shape;107;p2">
            <a:extLst>
              <a:ext uri="{FF2B5EF4-FFF2-40B4-BE49-F238E27FC236}">
                <a16:creationId xmlns:a16="http://schemas.microsoft.com/office/drawing/2014/main" id="{B8B2ACD8-B0D7-6D53-98B9-8FD1341AC3FE}"/>
              </a:ext>
            </a:extLst>
          </p:cNvPr>
          <p:cNvCxnSpPr/>
          <p:nvPr/>
        </p:nvCxnSpPr>
        <p:spPr>
          <a:xfrm rot="5400000">
            <a:off x="10205280" y="6051168"/>
            <a:ext cx="381005" cy="0"/>
          </a:xfrm>
          <a:prstGeom prst="straightConnector1">
            <a:avLst/>
          </a:prstGeom>
          <a:noFill/>
          <a:ln w="76200" cap="rnd" cmpd="sng">
            <a:solidFill>
              <a:srgbClr val="FFFFFF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13" name="Google Shape;113;p2">
            <a:extLst>
              <a:ext uri="{FF2B5EF4-FFF2-40B4-BE49-F238E27FC236}">
                <a16:creationId xmlns:a16="http://schemas.microsoft.com/office/drawing/2014/main" id="{BE258769-6CCC-F218-031A-5BB30968D72D}"/>
              </a:ext>
            </a:extLst>
          </p:cNvPr>
          <p:cNvSpPr txBox="1"/>
          <p:nvPr/>
        </p:nvSpPr>
        <p:spPr>
          <a:xfrm>
            <a:off x="1916041" y="1558437"/>
            <a:ext cx="7024758" cy="467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4972"/>
              </a:lnSpc>
            </a:pPr>
            <a:r>
              <a:rPr lang="hu-HU" sz="3200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Reducing the carbon footprint</a:t>
            </a:r>
            <a:endParaRPr sz="3200" dirty="0"/>
          </a:p>
        </p:txBody>
      </p:sp>
      <p:sp>
        <p:nvSpPr>
          <p:cNvPr id="5" name="Google Shape;113;p2">
            <a:extLst>
              <a:ext uri="{FF2B5EF4-FFF2-40B4-BE49-F238E27FC236}">
                <a16:creationId xmlns:a16="http://schemas.microsoft.com/office/drawing/2014/main" id="{47E9EFDA-E7B0-7ADF-60C8-697055B3B18B}"/>
              </a:ext>
            </a:extLst>
          </p:cNvPr>
          <p:cNvSpPr txBox="1"/>
          <p:nvPr/>
        </p:nvSpPr>
        <p:spPr>
          <a:xfrm>
            <a:off x="1916040" y="2415452"/>
            <a:ext cx="7024758" cy="1969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04815" indent="-30481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133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Reducing energy wastage, energy efficiency</a:t>
            </a:r>
          </a:p>
          <a:p>
            <a:pPr marL="304815" indent="-30481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133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Use of renewable energy sources</a:t>
            </a:r>
          </a:p>
          <a:p>
            <a:pPr marL="304815" indent="-30481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133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Offsetting emissions – ensuring carbon sequestration: using trees (plants) and topsoil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F8ED3323-791A-A234-C1E8-AF12A388B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650" y="911311"/>
            <a:ext cx="2767657" cy="446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BB0F8E-9C7A-045E-C23B-9B26E49682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39" y="282100"/>
            <a:ext cx="2400612" cy="53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7045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>
          <a:extLst>
            <a:ext uri="{FF2B5EF4-FFF2-40B4-BE49-F238E27FC236}">
              <a16:creationId xmlns:a16="http://schemas.microsoft.com/office/drawing/2014/main" id="{0566FAB6-72E0-1686-C915-57321AF14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>
            <a:extLst>
              <a:ext uri="{FF2B5EF4-FFF2-40B4-BE49-F238E27FC236}">
                <a16:creationId xmlns:a16="http://schemas.microsoft.com/office/drawing/2014/main" id="{3405555E-9652-D712-EECC-0E197757BDD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3700" t="-34821" r="-6996"/>
            </a:stretch>
          </a:blipFill>
          <a:ln>
            <a:noFill/>
          </a:ln>
        </p:spPr>
        <p:txBody>
          <a:bodyPr/>
          <a:lstStyle/>
          <a:p>
            <a:endParaRPr lang="hu-HU" sz="1200" b="1" dirty="0"/>
          </a:p>
        </p:txBody>
      </p:sp>
      <p:sp>
        <p:nvSpPr>
          <p:cNvPr id="110" name="Google Shape;110;p2">
            <a:extLst>
              <a:ext uri="{FF2B5EF4-FFF2-40B4-BE49-F238E27FC236}">
                <a16:creationId xmlns:a16="http://schemas.microsoft.com/office/drawing/2014/main" id="{D2A3029B-082D-0CF8-F4FD-01B4770DD7BF}"/>
              </a:ext>
            </a:extLst>
          </p:cNvPr>
          <p:cNvSpPr/>
          <p:nvPr/>
        </p:nvSpPr>
        <p:spPr>
          <a:xfrm>
            <a:off x="-542928" y="3507720"/>
            <a:ext cx="3546335" cy="3424048"/>
          </a:xfrm>
          <a:custGeom>
            <a:avLst/>
            <a:gdLst/>
            <a:ahLst/>
            <a:cxnLst/>
            <a:rect l="l" t="t" r="r" b="b"/>
            <a:pathLst>
              <a:path w="5319503" h="5136072" extrusionOk="0">
                <a:moveTo>
                  <a:pt x="0" y="0"/>
                </a:moveTo>
                <a:lnTo>
                  <a:pt x="5319503" y="0"/>
                </a:lnTo>
                <a:lnTo>
                  <a:pt x="5319503" y="5136072"/>
                </a:lnTo>
                <a:lnTo>
                  <a:pt x="0" y="51360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  <p:sp>
        <p:nvSpPr>
          <p:cNvPr id="105" name="Google Shape;105;p2">
            <a:extLst>
              <a:ext uri="{FF2B5EF4-FFF2-40B4-BE49-F238E27FC236}">
                <a16:creationId xmlns:a16="http://schemas.microsoft.com/office/drawing/2014/main" id="{14E7A702-DE78-71CD-6B33-A7AC98EA0A1E}"/>
              </a:ext>
            </a:extLst>
          </p:cNvPr>
          <p:cNvSpPr/>
          <p:nvPr/>
        </p:nvSpPr>
        <p:spPr>
          <a:xfrm>
            <a:off x="1819280" y="1040551"/>
            <a:ext cx="7515069" cy="4499691"/>
          </a:xfrm>
          <a:custGeom>
            <a:avLst/>
            <a:gdLst/>
            <a:ahLst/>
            <a:cxnLst/>
            <a:rect l="l" t="t" r="r" b="b"/>
            <a:pathLst>
              <a:path w="6862939" h="3093494" extrusionOk="0">
                <a:moveTo>
                  <a:pt x="6738479" y="3093494"/>
                </a:moveTo>
                <a:lnTo>
                  <a:pt x="124460" y="3093494"/>
                </a:lnTo>
                <a:cubicBezTo>
                  <a:pt x="55880" y="3093494"/>
                  <a:pt x="0" y="3037614"/>
                  <a:pt x="0" y="2969034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6738479" y="0"/>
                </a:lnTo>
                <a:cubicBezTo>
                  <a:pt x="6807059" y="0"/>
                  <a:pt x="6862939" y="55880"/>
                  <a:pt x="6862939" y="124460"/>
                </a:cubicBezTo>
                <a:lnTo>
                  <a:pt x="6862939" y="2969034"/>
                </a:lnTo>
                <a:cubicBezTo>
                  <a:pt x="6862939" y="3037614"/>
                  <a:pt x="6807059" y="3093494"/>
                  <a:pt x="6738479" y="3093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lang="hu-HU" sz="1200" dirty="0"/>
          </a:p>
        </p:txBody>
      </p:sp>
      <p:sp>
        <p:nvSpPr>
          <p:cNvPr id="106" name="Google Shape;106;p2">
            <a:extLst>
              <a:ext uri="{FF2B5EF4-FFF2-40B4-BE49-F238E27FC236}">
                <a16:creationId xmlns:a16="http://schemas.microsoft.com/office/drawing/2014/main" id="{E76B7EBC-3628-3D75-0D60-072093C9B65F}"/>
              </a:ext>
            </a:extLst>
          </p:cNvPr>
          <p:cNvSpPr/>
          <p:nvPr/>
        </p:nvSpPr>
        <p:spPr>
          <a:xfrm>
            <a:off x="9909427" y="5740109"/>
            <a:ext cx="972711" cy="972711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487307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cxnSp>
        <p:nvCxnSpPr>
          <p:cNvPr id="107" name="Google Shape;107;p2">
            <a:extLst>
              <a:ext uri="{FF2B5EF4-FFF2-40B4-BE49-F238E27FC236}">
                <a16:creationId xmlns:a16="http://schemas.microsoft.com/office/drawing/2014/main" id="{D3E28B2B-1A62-800A-D3A9-0C5D681BE2D3}"/>
              </a:ext>
            </a:extLst>
          </p:cNvPr>
          <p:cNvCxnSpPr/>
          <p:nvPr/>
        </p:nvCxnSpPr>
        <p:spPr>
          <a:xfrm rot="5400000">
            <a:off x="10205280" y="6251035"/>
            <a:ext cx="381005" cy="0"/>
          </a:xfrm>
          <a:prstGeom prst="straightConnector1">
            <a:avLst/>
          </a:prstGeom>
          <a:noFill/>
          <a:ln w="76200" cap="rnd" cmpd="sng">
            <a:solidFill>
              <a:srgbClr val="FFFFFF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13" name="Google Shape;113;p2">
            <a:extLst>
              <a:ext uri="{FF2B5EF4-FFF2-40B4-BE49-F238E27FC236}">
                <a16:creationId xmlns:a16="http://schemas.microsoft.com/office/drawing/2014/main" id="{457526AF-28FD-E258-EE5A-21B0318091E7}"/>
              </a:ext>
            </a:extLst>
          </p:cNvPr>
          <p:cNvSpPr txBox="1"/>
          <p:nvPr/>
        </p:nvSpPr>
        <p:spPr>
          <a:xfrm>
            <a:off x="2395725" y="1558437"/>
            <a:ext cx="7024758" cy="467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4972"/>
              </a:lnSpc>
            </a:pPr>
            <a:r>
              <a:rPr lang="hu-HU" sz="3200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Water footprint</a:t>
            </a:r>
            <a:endParaRPr sz="3200" dirty="0"/>
          </a:p>
        </p:txBody>
      </p:sp>
      <p:sp>
        <p:nvSpPr>
          <p:cNvPr id="5" name="Google Shape;113;p2">
            <a:extLst>
              <a:ext uri="{FF2B5EF4-FFF2-40B4-BE49-F238E27FC236}">
                <a16:creationId xmlns:a16="http://schemas.microsoft.com/office/drawing/2014/main" id="{FC52B37D-1FD2-84BB-0D3E-1DDDB9D16FFB}"/>
              </a:ext>
            </a:extLst>
          </p:cNvPr>
          <p:cNvSpPr txBox="1"/>
          <p:nvPr/>
        </p:nvSpPr>
        <p:spPr>
          <a:xfrm>
            <a:off x="1916040" y="2415452"/>
            <a:ext cx="7024758" cy="2954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04815" indent="-30481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133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Blue water: surface and groundwater</a:t>
            </a:r>
            <a:br>
              <a:rPr lang="hu-HU" sz="2133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r>
              <a:rPr lang="hu-HU" sz="2133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for human activities, e.g. irrigation, manufacturing</a:t>
            </a:r>
          </a:p>
          <a:p>
            <a:pPr marL="304815" indent="-30481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133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Green water: water in the soil</a:t>
            </a:r>
            <a:br>
              <a:rPr lang="hu-HU" sz="2133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r>
              <a:rPr lang="hu-HU" sz="2133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used by plants</a:t>
            </a:r>
          </a:p>
          <a:p>
            <a:pPr marL="304815" indent="-30481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133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Grey water</a:t>
            </a:r>
            <a:br>
              <a:rPr lang="hu-HU" sz="2133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r>
              <a:rPr lang="hu-HU" sz="2133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water required to dilute contaminated water</a:t>
            </a:r>
          </a:p>
        </p:txBody>
      </p:sp>
      <p:pic>
        <p:nvPicPr>
          <p:cNvPr id="6146" name="Picture 2" descr="Vízlábnyom - Ezermester 2019/5">
            <a:extLst>
              <a:ext uri="{FF2B5EF4-FFF2-40B4-BE49-F238E27FC236}">
                <a16:creationId xmlns:a16="http://schemas.microsoft.com/office/drawing/2014/main" id="{3723E6B7-B759-609D-E00A-28F0BF5E9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9515" y="2450371"/>
            <a:ext cx="1587500" cy="219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inish vízlábnyom-kalkulátor. Öntsünk tiszta vizet a pohárba | Finish® HU">
            <a:extLst>
              <a:ext uri="{FF2B5EF4-FFF2-40B4-BE49-F238E27FC236}">
                <a16:creationId xmlns:a16="http://schemas.microsoft.com/office/drawing/2014/main" id="{22414770-57B8-0AE5-C31C-0BDF13641E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45" r="-41745"/>
          <a:stretch/>
        </p:blipFill>
        <p:spPr bwMode="auto">
          <a:xfrm>
            <a:off x="8668573" y="1039321"/>
            <a:ext cx="5772331" cy="449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D57ED8-CCF5-0A89-7D29-70A13DE666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81" y="406237"/>
            <a:ext cx="2167597" cy="48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7073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>
          <a:extLst>
            <a:ext uri="{FF2B5EF4-FFF2-40B4-BE49-F238E27FC236}">
              <a16:creationId xmlns:a16="http://schemas.microsoft.com/office/drawing/2014/main" id="{DFA4CD42-AD0B-DB2C-A62D-D19E2BFE4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5">
            <a:extLst>
              <a:ext uri="{FF2B5EF4-FFF2-40B4-BE49-F238E27FC236}">
                <a16:creationId xmlns:a16="http://schemas.microsoft.com/office/drawing/2014/main" id="{0735C49B-6742-F2C0-32FF-1B2F21743AA2}"/>
              </a:ext>
            </a:extLst>
          </p:cNvPr>
          <p:cNvSpPr/>
          <p:nvPr/>
        </p:nvSpPr>
        <p:spPr>
          <a:xfrm>
            <a:off x="685800" y="-127000"/>
            <a:ext cx="2349272" cy="1349127"/>
          </a:xfrm>
          <a:custGeom>
            <a:avLst/>
            <a:gdLst/>
            <a:ahLst/>
            <a:cxnLst/>
            <a:rect l="l" t="t" r="r" b="b"/>
            <a:pathLst>
              <a:path w="2138577" h="1228131" extrusionOk="0">
                <a:moveTo>
                  <a:pt x="2014117" y="1228131"/>
                </a:moveTo>
                <a:lnTo>
                  <a:pt x="124460" y="1228131"/>
                </a:lnTo>
                <a:cubicBezTo>
                  <a:pt x="55880" y="1228131"/>
                  <a:pt x="0" y="1172251"/>
                  <a:pt x="0" y="1103671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014117" y="0"/>
                </a:lnTo>
                <a:cubicBezTo>
                  <a:pt x="2082697" y="0"/>
                  <a:pt x="2138577" y="55880"/>
                  <a:pt x="2138577" y="124460"/>
                </a:cubicBezTo>
                <a:lnTo>
                  <a:pt x="2138577" y="1103671"/>
                </a:lnTo>
                <a:cubicBezTo>
                  <a:pt x="2138577" y="1172251"/>
                  <a:pt x="2082697" y="1228131"/>
                  <a:pt x="2014117" y="1228131"/>
                </a:cubicBezTo>
                <a:close/>
              </a:path>
            </a:pathLst>
          </a:custGeom>
          <a:solidFill>
            <a:srgbClr val="487307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sp>
        <p:nvSpPr>
          <p:cNvPr id="158" name="Google Shape;158;p5">
            <a:extLst>
              <a:ext uri="{FF2B5EF4-FFF2-40B4-BE49-F238E27FC236}">
                <a16:creationId xmlns:a16="http://schemas.microsoft.com/office/drawing/2014/main" id="{C34A58A7-FBFF-A04A-83ED-E144CBD9A731}"/>
              </a:ext>
            </a:extLst>
          </p:cNvPr>
          <p:cNvSpPr/>
          <p:nvPr/>
        </p:nvSpPr>
        <p:spPr>
          <a:xfrm>
            <a:off x="685800" y="5624637"/>
            <a:ext cx="2349272" cy="1349127"/>
          </a:xfrm>
          <a:custGeom>
            <a:avLst/>
            <a:gdLst/>
            <a:ahLst/>
            <a:cxnLst/>
            <a:rect l="l" t="t" r="r" b="b"/>
            <a:pathLst>
              <a:path w="2138577" h="1228131" extrusionOk="0">
                <a:moveTo>
                  <a:pt x="2014117" y="1228131"/>
                </a:moveTo>
                <a:lnTo>
                  <a:pt x="124460" y="1228131"/>
                </a:lnTo>
                <a:cubicBezTo>
                  <a:pt x="55880" y="1228131"/>
                  <a:pt x="0" y="1172251"/>
                  <a:pt x="0" y="1103671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014117" y="0"/>
                </a:lnTo>
                <a:cubicBezTo>
                  <a:pt x="2082697" y="0"/>
                  <a:pt x="2138577" y="55880"/>
                  <a:pt x="2138577" y="124460"/>
                </a:cubicBezTo>
                <a:lnTo>
                  <a:pt x="2138577" y="1103671"/>
                </a:lnTo>
                <a:cubicBezTo>
                  <a:pt x="2138577" y="1172251"/>
                  <a:pt x="2082697" y="1228131"/>
                  <a:pt x="2014117" y="1228131"/>
                </a:cubicBezTo>
                <a:close/>
              </a:path>
            </a:pathLst>
          </a:custGeom>
          <a:solidFill>
            <a:srgbClr val="487307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sp>
        <p:nvSpPr>
          <p:cNvPr id="159" name="Google Shape;159;p5">
            <a:extLst>
              <a:ext uri="{FF2B5EF4-FFF2-40B4-BE49-F238E27FC236}">
                <a16:creationId xmlns:a16="http://schemas.microsoft.com/office/drawing/2014/main" id="{BFAD6BB3-F653-B615-0398-765F9C20F90E}"/>
              </a:ext>
            </a:extLst>
          </p:cNvPr>
          <p:cNvSpPr/>
          <p:nvPr/>
        </p:nvSpPr>
        <p:spPr>
          <a:xfrm>
            <a:off x="9626493" y="6172200"/>
            <a:ext cx="2266959" cy="483618"/>
          </a:xfrm>
          <a:custGeom>
            <a:avLst/>
            <a:gdLst/>
            <a:ahLst/>
            <a:cxnLst/>
            <a:rect l="l" t="t" r="r" b="b"/>
            <a:pathLst>
              <a:path w="3400439" h="725427" extrusionOk="0">
                <a:moveTo>
                  <a:pt x="0" y="0"/>
                </a:moveTo>
                <a:lnTo>
                  <a:pt x="3400439" y="0"/>
                </a:lnTo>
                <a:lnTo>
                  <a:pt x="3400439" y="725427"/>
                </a:lnTo>
                <a:lnTo>
                  <a:pt x="0" y="7254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  <p:sp>
        <p:nvSpPr>
          <p:cNvPr id="160" name="Google Shape;160;p5">
            <a:extLst>
              <a:ext uri="{FF2B5EF4-FFF2-40B4-BE49-F238E27FC236}">
                <a16:creationId xmlns:a16="http://schemas.microsoft.com/office/drawing/2014/main" id="{227DB263-E37F-4A87-C3E3-871DFF0AC96C}"/>
              </a:ext>
            </a:extLst>
          </p:cNvPr>
          <p:cNvSpPr/>
          <p:nvPr/>
        </p:nvSpPr>
        <p:spPr>
          <a:xfrm>
            <a:off x="31738" y="1"/>
            <a:ext cx="1828698" cy="1765639"/>
          </a:xfrm>
          <a:custGeom>
            <a:avLst/>
            <a:gdLst/>
            <a:ahLst/>
            <a:cxnLst/>
            <a:rect l="l" t="t" r="r" b="b"/>
            <a:pathLst>
              <a:path w="2743047" h="2648459" extrusionOk="0">
                <a:moveTo>
                  <a:pt x="0" y="0"/>
                </a:moveTo>
                <a:lnTo>
                  <a:pt x="2743047" y="0"/>
                </a:lnTo>
                <a:lnTo>
                  <a:pt x="2743047" y="2648459"/>
                </a:lnTo>
                <a:lnTo>
                  <a:pt x="0" y="264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  <p:sp>
        <p:nvSpPr>
          <p:cNvPr id="2" name="Google Shape;161;p5">
            <a:extLst>
              <a:ext uri="{FF2B5EF4-FFF2-40B4-BE49-F238E27FC236}">
                <a16:creationId xmlns:a16="http://schemas.microsoft.com/office/drawing/2014/main" id="{89E523B9-286E-CD4A-D2D3-E8484E29C1FB}"/>
              </a:ext>
            </a:extLst>
          </p:cNvPr>
          <p:cNvSpPr txBox="1"/>
          <p:nvPr/>
        </p:nvSpPr>
        <p:spPr>
          <a:xfrm>
            <a:off x="242740" y="2240008"/>
            <a:ext cx="3235392" cy="1871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5000"/>
              </a:lnSpc>
            </a:pPr>
            <a:r>
              <a:rPr lang="hu-HU" sz="3200" b="1" dirty="0">
                <a:solidFill>
                  <a:srgbClr val="141414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Water</a:t>
            </a:r>
          </a:p>
          <a:p>
            <a:pPr>
              <a:lnSpc>
                <a:spcPct val="95000"/>
              </a:lnSpc>
            </a:pPr>
            <a:r>
              <a:rPr lang="hu-HU" sz="3200" b="1" dirty="0">
                <a:solidFill>
                  <a:srgbClr val="141414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footprint</a:t>
            </a:r>
          </a:p>
          <a:p>
            <a:pPr>
              <a:lnSpc>
                <a:spcPct val="95000"/>
              </a:lnSpc>
            </a:pPr>
            <a:endParaRPr lang="hu-HU" sz="3200" b="1" dirty="0">
              <a:solidFill>
                <a:srgbClr val="141414"/>
              </a:solidFill>
              <a:latin typeface="Nunito Sans" pitchFamily="2" charset="-18"/>
              <a:sym typeface="Nunito Sans Black"/>
            </a:endParaRPr>
          </a:p>
          <a:p>
            <a:pPr>
              <a:lnSpc>
                <a:spcPct val="95000"/>
              </a:lnSpc>
            </a:pPr>
            <a:r>
              <a:rPr lang="ro-RO" sz="3200" b="1" dirty="0">
                <a:latin typeface="Nunito Sans" pitchFamily="2" charset="-18"/>
              </a:rPr>
              <a:t>EXAMPLES:</a:t>
            </a:r>
            <a:endParaRPr lang="en-US" sz="3200" b="1" dirty="0">
              <a:latin typeface="Nunito Sans" pitchFamily="2" charset="-18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9C923B5A-ED44-C7E1-5905-E9C28E559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4" r="10394"/>
          <a:stretch/>
        </p:blipFill>
        <p:spPr bwMode="auto">
          <a:xfrm>
            <a:off x="3126280" y="202182"/>
            <a:ext cx="8379920" cy="595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70799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>
          <a:extLst>
            <a:ext uri="{FF2B5EF4-FFF2-40B4-BE49-F238E27FC236}">
              <a16:creationId xmlns:a16="http://schemas.microsoft.com/office/drawing/2014/main" id="{6C461224-63C9-F0F9-ACAC-E00CBABE5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>
            <a:extLst>
              <a:ext uri="{FF2B5EF4-FFF2-40B4-BE49-F238E27FC236}">
                <a16:creationId xmlns:a16="http://schemas.microsoft.com/office/drawing/2014/main" id="{4E9F8D51-118B-1E20-5B03-A961CD6D725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3700" t="-34821" r="-6996"/>
            </a:stretch>
          </a:blipFill>
          <a:ln>
            <a:noFill/>
          </a:ln>
        </p:spPr>
        <p:txBody>
          <a:bodyPr/>
          <a:lstStyle/>
          <a:p>
            <a:endParaRPr lang="hu-HU" sz="1200" b="1" dirty="0"/>
          </a:p>
        </p:txBody>
      </p:sp>
      <p:sp>
        <p:nvSpPr>
          <p:cNvPr id="110" name="Google Shape;110;p2">
            <a:extLst>
              <a:ext uri="{FF2B5EF4-FFF2-40B4-BE49-F238E27FC236}">
                <a16:creationId xmlns:a16="http://schemas.microsoft.com/office/drawing/2014/main" id="{DFEC7E1A-A8AF-C488-7EDC-FC88A5B80CDD}"/>
              </a:ext>
            </a:extLst>
          </p:cNvPr>
          <p:cNvSpPr/>
          <p:nvPr/>
        </p:nvSpPr>
        <p:spPr>
          <a:xfrm>
            <a:off x="-542928" y="3507720"/>
            <a:ext cx="3546335" cy="3424048"/>
          </a:xfrm>
          <a:custGeom>
            <a:avLst/>
            <a:gdLst/>
            <a:ahLst/>
            <a:cxnLst/>
            <a:rect l="l" t="t" r="r" b="b"/>
            <a:pathLst>
              <a:path w="5319503" h="5136072" extrusionOk="0">
                <a:moveTo>
                  <a:pt x="0" y="0"/>
                </a:moveTo>
                <a:lnTo>
                  <a:pt x="5319503" y="0"/>
                </a:lnTo>
                <a:lnTo>
                  <a:pt x="5319503" y="5136072"/>
                </a:lnTo>
                <a:lnTo>
                  <a:pt x="0" y="51360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  <p:sp>
        <p:nvSpPr>
          <p:cNvPr id="105" name="Google Shape;105;p2">
            <a:extLst>
              <a:ext uri="{FF2B5EF4-FFF2-40B4-BE49-F238E27FC236}">
                <a16:creationId xmlns:a16="http://schemas.microsoft.com/office/drawing/2014/main" id="{6C4254CD-BAE3-4465-57D0-ECE2DF3D18BF}"/>
              </a:ext>
            </a:extLst>
          </p:cNvPr>
          <p:cNvSpPr/>
          <p:nvPr/>
        </p:nvSpPr>
        <p:spPr>
          <a:xfrm>
            <a:off x="1692067" y="1054348"/>
            <a:ext cx="6310837" cy="4499691"/>
          </a:xfrm>
          <a:custGeom>
            <a:avLst/>
            <a:gdLst/>
            <a:ahLst/>
            <a:cxnLst/>
            <a:rect l="l" t="t" r="r" b="b"/>
            <a:pathLst>
              <a:path w="6862939" h="3093494" extrusionOk="0">
                <a:moveTo>
                  <a:pt x="6738479" y="3093494"/>
                </a:moveTo>
                <a:lnTo>
                  <a:pt x="124460" y="3093494"/>
                </a:lnTo>
                <a:cubicBezTo>
                  <a:pt x="55880" y="3093494"/>
                  <a:pt x="0" y="3037614"/>
                  <a:pt x="0" y="2969034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6738479" y="0"/>
                </a:lnTo>
                <a:cubicBezTo>
                  <a:pt x="6807059" y="0"/>
                  <a:pt x="6862939" y="55880"/>
                  <a:pt x="6862939" y="124460"/>
                </a:cubicBezTo>
                <a:lnTo>
                  <a:pt x="6862939" y="2969034"/>
                </a:lnTo>
                <a:cubicBezTo>
                  <a:pt x="6862939" y="3037614"/>
                  <a:pt x="6807059" y="3093494"/>
                  <a:pt x="6738479" y="3093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lang="hu-HU" sz="1200" dirty="0"/>
          </a:p>
        </p:txBody>
      </p:sp>
      <p:sp>
        <p:nvSpPr>
          <p:cNvPr id="106" name="Google Shape;106;p2">
            <a:extLst>
              <a:ext uri="{FF2B5EF4-FFF2-40B4-BE49-F238E27FC236}">
                <a16:creationId xmlns:a16="http://schemas.microsoft.com/office/drawing/2014/main" id="{F2AC8172-D5EB-1A29-063E-40395B41620B}"/>
              </a:ext>
            </a:extLst>
          </p:cNvPr>
          <p:cNvSpPr/>
          <p:nvPr/>
        </p:nvSpPr>
        <p:spPr>
          <a:xfrm>
            <a:off x="9909427" y="5740109"/>
            <a:ext cx="972711" cy="972711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487307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cxnSp>
        <p:nvCxnSpPr>
          <p:cNvPr id="107" name="Google Shape;107;p2">
            <a:extLst>
              <a:ext uri="{FF2B5EF4-FFF2-40B4-BE49-F238E27FC236}">
                <a16:creationId xmlns:a16="http://schemas.microsoft.com/office/drawing/2014/main" id="{3D3DC1D7-B8FE-C795-B2E9-91A0E634828C}"/>
              </a:ext>
            </a:extLst>
          </p:cNvPr>
          <p:cNvCxnSpPr/>
          <p:nvPr/>
        </p:nvCxnSpPr>
        <p:spPr>
          <a:xfrm rot="5400000">
            <a:off x="10205280" y="6251035"/>
            <a:ext cx="381005" cy="0"/>
          </a:xfrm>
          <a:prstGeom prst="straightConnector1">
            <a:avLst/>
          </a:prstGeom>
          <a:noFill/>
          <a:ln w="76200" cap="rnd" cmpd="sng">
            <a:solidFill>
              <a:srgbClr val="FFFFFF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13" name="Google Shape;113;p2">
            <a:extLst>
              <a:ext uri="{FF2B5EF4-FFF2-40B4-BE49-F238E27FC236}">
                <a16:creationId xmlns:a16="http://schemas.microsoft.com/office/drawing/2014/main" id="{F3164F65-BE42-83D5-1D16-EA07E8388B13}"/>
              </a:ext>
            </a:extLst>
          </p:cNvPr>
          <p:cNvSpPr txBox="1"/>
          <p:nvPr/>
        </p:nvSpPr>
        <p:spPr>
          <a:xfrm>
            <a:off x="2117242" y="1641435"/>
            <a:ext cx="7024758" cy="467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4972"/>
              </a:lnSpc>
            </a:pPr>
            <a:r>
              <a:rPr lang="hu-HU" sz="3200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Reducing the water footprint</a:t>
            </a:r>
            <a:endParaRPr sz="3200" dirty="0"/>
          </a:p>
        </p:txBody>
      </p:sp>
      <p:sp>
        <p:nvSpPr>
          <p:cNvPr id="5" name="Google Shape;113;p2">
            <a:extLst>
              <a:ext uri="{FF2B5EF4-FFF2-40B4-BE49-F238E27FC236}">
                <a16:creationId xmlns:a16="http://schemas.microsoft.com/office/drawing/2014/main" id="{27368E22-C138-0EA1-6049-96F6F35BBBCC}"/>
              </a:ext>
            </a:extLst>
          </p:cNvPr>
          <p:cNvSpPr txBox="1"/>
          <p:nvPr/>
        </p:nvSpPr>
        <p:spPr>
          <a:xfrm>
            <a:off x="2090343" y="2512701"/>
            <a:ext cx="5514285" cy="2461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04815" indent="-30481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133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Reducing water demand</a:t>
            </a:r>
            <a:endParaRPr lang="hu-HU" sz="2133" dirty="0">
              <a:solidFill>
                <a:srgbClr val="487307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304815" indent="-30481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133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Water retention in the soil</a:t>
            </a:r>
          </a:p>
          <a:p>
            <a:pPr marL="304815" indent="-30481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133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Reducing food waste</a:t>
            </a:r>
          </a:p>
          <a:p>
            <a:pPr marL="304815" indent="-30481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133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Water </a:t>
            </a:r>
            <a:r>
              <a:rPr lang="hu-HU" sz="2133" b="1" dirty="0" err="1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recycling</a:t>
            </a:r>
            <a:endParaRPr lang="hu-HU" sz="2133" b="1" dirty="0">
              <a:solidFill>
                <a:srgbClr val="487307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304815" indent="-30481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133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Reducing water pollution</a:t>
            </a:r>
            <a:endParaRPr lang="hu-HU" sz="2133" dirty="0">
              <a:solidFill>
                <a:srgbClr val="487307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6148" name="Picture 4" descr="Finish vízlábnyom-kalkulátor. Öntsünk tiszta vizet a pohárba | Finish® HU">
            <a:extLst>
              <a:ext uri="{FF2B5EF4-FFF2-40B4-BE49-F238E27FC236}">
                <a16:creationId xmlns:a16="http://schemas.microsoft.com/office/drawing/2014/main" id="{8D7FB40B-A787-1FF7-9ED6-9FC56C83C0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45" r="-41745"/>
          <a:stretch/>
        </p:blipFill>
        <p:spPr bwMode="auto">
          <a:xfrm>
            <a:off x="8156164" y="1054348"/>
            <a:ext cx="5738550" cy="447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691EBB-754C-66B6-0F57-3BA22029DD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71" y="314930"/>
            <a:ext cx="2266959" cy="50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6461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>
          <a:extLst>
            <a:ext uri="{FF2B5EF4-FFF2-40B4-BE49-F238E27FC236}">
              <a16:creationId xmlns:a16="http://schemas.microsoft.com/office/drawing/2014/main" id="{77F1780F-8D96-D851-3803-BB92C457A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>
            <a:extLst>
              <a:ext uri="{FF2B5EF4-FFF2-40B4-BE49-F238E27FC236}">
                <a16:creationId xmlns:a16="http://schemas.microsoft.com/office/drawing/2014/main" id="{CA8FE993-90BE-83F7-D2C5-452DEA6D2A20}"/>
              </a:ext>
            </a:extLst>
          </p:cNvPr>
          <p:cNvSpPr/>
          <p:nvPr/>
        </p:nvSpPr>
        <p:spPr>
          <a:xfrm>
            <a:off x="-1873011" y="4864700"/>
            <a:ext cx="17363330" cy="11066937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3700" t="-34821" r="-6996"/>
            </a:stretch>
          </a:blipFill>
          <a:ln>
            <a:noFill/>
          </a:ln>
        </p:spPr>
        <p:txBody>
          <a:bodyPr/>
          <a:lstStyle/>
          <a:p>
            <a:endParaRPr lang="hu-HU" sz="1200" b="1" dirty="0"/>
          </a:p>
        </p:txBody>
      </p:sp>
      <p:sp>
        <p:nvSpPr>
          <p:cNvPr id="110" name="Google Shape;110;p2">
            <a:extLst>
              <a:ext uri="{FF2B5EF4-FFF2-40B4-BE49-F238E27FC236}">
                <a16:creationId xmlns:a16="http://schemas.microsoft.com/office/drawing/2014/main" id="{9A254468-C4EF-46DB-7E84-F3F83441A426}"/>
              </a:ext>
            </a:extLst>
          </p:cNvPr>
          <p:cNvSpPr/>
          <p:nvPr/>
        </p:nvSpPr>
        <p:spPr>
          <a:xfrm>
            <a:off x="-542928" y="3507720"/>
            <a:ext cx="3546335" cy="3424048"/>
          </a:xfrm>
          <a:custGeom>
            <a:avLst/>
            <a:gdLst/>
            <a:ahLst/>
            <a:cxnLst/>
            <a:rect l="l" t="t" r="r" b="b"/>
            <a:pathLst>
              <a:path w="5319503" h="5136072" extrusionOk="0">
                <a:moveTo>
                  <a:pt x="0" y="0"/>
                </a:moveTo>
                <a:lnTo>
                  <a:pt x="5319503" y="0"/>
                </a:lnTo>
                <a:lnTo>
                  <a:pt x="5319503" y="5136072"/>
                </a:lnTo>
                <a:lnTo>
                  <a:pt x="0" y="51360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  <p:sp>
        <p:nvSpPr>
          <p:cNvPr id="106" name="Google Shape;106;p2">
            <a:extLst>
              <a:ext uri="{FF2B5EF4-FFF2-40B4-BE49-F238E27FC236}">
                <a16:creationId xmlns:a16="http://schemas.microsoft.com/office/drawing/2014/main" id="{19A51485-C531-A375-DC92-E5E8CC344F82}"/>
              </a:ext>
            </a:extLst>
          </p:cNvPr>
          <p:cNvSpPr/>
          <p:nvPr/>
        </p:nvSpPr>
        <p:spPr>
          <a:xfrm>
            <a:off x="9909427" y="5740109"/>
            <a:ext cx="972711" cy="972711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487307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cxnSp>
        <p:nvCxnSpPr>
          <p:cNvPr id="107" name="Google Shape;107;p2">
            <a:extLst>
              <a:ext uri="{FF2B5EF4-FFF2-40B4-BE49-F238E27FC236}">
                <a16:creationId xmlns:a16="http://schemas.microsoft.com/office/drawing/2014/main" id="{645C5145-8F1A-F173-589A-B6DFB4A4B4AB}"/>
              </a:ext>
            </a:extLst>
          </p:cNvPr>
          <p:cNvCxnSpPr/>
          <p:nvPr/>
        </p:nvCxnSpPr>
        <p:spPr>
          <a:xfrm rot="5400000">
            <a:off x="10205280" y="6251035"/>
            <a:ext cx="381005" cy="0"/>
          </a:xfrm>
          <a:prstGeom prst="straightConnector1">
            <a:avLst/>
          </a:prstGeom>
          <a:noFill/>
          <a:ln w="76200" cap="rnd" cmpd="sng">
            <a:solidFill>
              <a:srgbClr val="FFFFFF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13" name="Google Shape;113;p2">
            <a:extLst>
              <a:ext uri="{FF2B5EF4-FFF2-40B4-BE49-F238E27FC236}">
                <a16:creationId xmlns:a16="http://schemas.microsoft.com/office/drawing/2014/main" id="{1AC808BC-233D-B3D5-4D13-670FE2EF5137}"/>
              </a:ext>
            </a:extLst>
          </p:cNvPr>
          <p:cNvSpPr txBox="1"/>
          <p:nvPr/>
        </p:nvSpPr>
        <p:spPr>
          <a:xfrm>
            <a:off x="3537679" y="623504"/>
            <a:ext cx="7024758" cy="467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4972"/>
              </a:lnSpc>
            </a:pPr>
            <a:r>
              <a:rPr lang="hu-HU" sz="3200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The ecological footprint</a:t>
            </a:r>
            <a:endParaRPr sz="3200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4C466283-A559-A1AE-056F-8FB680311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932" y="3300862"/>
            <a:ext cx="6310837" cy="341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113;p2">
            <a:extLst>
              <a:ext uri="{FF2B5EF4-FFF2-40B4-BE49-F238E27FC236}">
                <a16:creationId xmlns:a16="http://schemas.microsoft.com/office/drawing/2014/main" id="{2C110B5C-992A-3292-2914-D8A4CC452A07}"/>
              </a:ext>
            </a:extLst>
          </p:cNvPr>
          <p:cNvSpPr txBox="1"/>
          <p:nvPr/>
        </p:nvSpPr>
        <p:spPr>
          <a:xfrm>
            <a:off x="2458387" y="1190486"/>
            <a:ext cx="9233937" cy="2461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04815" indent="-30481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133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Comprehensive indicator – the amount of biologically productive land required to meet the needs of a given activity and to offset its impacts</a:t>
            </a:r>
            <a:endParaRPr lang="hu-HU" sz="2133" dirty="0">
              <a:solidFill>
                <a:srgbClr val="487307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304815" indent="-30481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133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Unit of measurement: global hectares (</a:t>
            </a:r>
            <a:r>
              <a:rPr lang="hu-HU" sz="2133" b="1" dirty="0" err="1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gha</a:t>
            </a:r>
            <a:r>
              <a:rPr lang="hu-HU" sz="2133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)</a:t>
            </a:r>
          </a:p>
          <a:p>
            <a:pPr marL="304815" indent="-30481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133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For the production of consumption, energy requirements, etc.</a:t>
            </a:r>
          </a:p>
          <a:p>
            <a:pPr marL="304815" indent="-30481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133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To absorb emissions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03A602-F9A2-94BC-36C0-8B0D6FF34E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71" y="314930"/>
            <a:ext cx="2266959" cy="50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171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3700" t="-34821" r="-6996"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  <p:sp>
        <p:nvSpPr>
          <p:cNvPr id="105" name="Google Shape;105;p2"/>
          <p:cNvSpPr/>
          <p:nvPr/>
        </p:nvSpPr>
        <p:spPr>
          <a:xfrm>
            <a:off x="685800" y="990334"/>
            <a:ext cx="10820400" cy="4877333"/>
          </a:xfrm>
          <a:custGeom>
            <a:avLst/>
            <a:gdLst/>
            <a:ahLst/>
            <a:cxnLst/>
            <a:rect l="l" t="t" r="r" b="b"/>
            <a:pathLst>
              <a:path w="6862939" h="3093494" extrusionOk="0">
                <a:moveTo>
                  <a:pt x="6738479" y="3093494"/>
                </a:moveTo>
                <a:lnTo>
                  <a:pt x="124460" y="3093494"/>
                </a:lnTo>
                <a:cubicBezTo>
                  <a:pt x="55880" y="3093494"/>
                  <a:pt x="0" y="3037614"/>
                  <a:pt x="0" y="2969034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6738479" y="0"/>
                </a:lnTo>
                <a:cubicBezTo>
                  <a:pt x="6807059" y="0"/>
                  <a:pt x="6862939" y="55880"/>
                  <a:pt x="6862939" y="124460"/>
                </a:cubicBezTo>
                <a:lnTo>
                  <a:pt x="6862939" y="2969034"/>
                </a:lnTo>
                <a:cubicBezTo>
                  <a:pt x="6862939" y="3037614"/>
                  <a:pt x="6807059" y="3093494"/>
                  <a:pt x="6738479" y="3093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sp>
        <p:nvSpPr>
          <p:cNvPr id="106" name="Google Shape;106;p2"/>
          <p:cNvSpPr/>
          <p:nvPr/>
        </p:nvSpPr>
        <p:spPr>
          <a:xfrm>
            <a:off x="9909427" y="5150502"/>
            <a:ext cx="972711" cy="972711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487307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cxnSp>
        <p:nvCxnSpPr>
          <p:cNvPr id="107" name="Google Shape;107;p2"/>
          <p:cNvCxnSpPr/>
          <p:nvPr/>
        </p:nvCxnSpPr>
        <p:spPr>
          <a:xfrm rot="5400000">
            <a:off x="10205280" y="5611457"/>
            <a:ext cx="381005" cy="0"/>
          </a:xfrm>
          <a:prstGeom prst="straightConnector1">
            <a:avLst/>
          </a:prstGeom>
          <a:noFill/>
          <a:ln w="76200" cap="rnd" cmpd="sng">
            <a:solidFill>
              <a:srgbClr val="FFFFFF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08" name="Google Shape;108;p2"/>
          <p:cNvSpPr/>
          <p:nvPr/>
        </p:nvSpPr>
        <p:spPr>
          <a:xfrm>
            <a:off x="1396526" y="3775079"/>
            <a:ext cx="2057396" cy="820999"/>
          </a:xfrm>
          <a:custGeom>
            <a:avLst/>
            <a:gdLst/>
            <a:ahLst/>
            <a:cxnLst/>
            <a:rect l="l" t="t" r="r" b="b"/>
            <a:pathLst>
              <a:path w="4147190" h="1729733" extrusionOk="0">
                <a:moveTo>
                  <a:pt x="0" y="0"/>
                </a:moveTo>
                <a:lnTo>
                  <a:pt x="4147190" y="0"/>
                </a:lnTo>
                <a:lnTo>
                  <a:pt x="4147190" y="1729733"/>
                </a:lnTo>
                <a:lnTo>
                  <a:pt x="0" y="17297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  <p:sp>
        <p:nvSpPr>
          <p:cNvPr id="110" name="Google Shape;110;p2"/>
          <p:cNvSpPr/>
          <p:nvPr/>
        </p:nvSpPr>
        <p:spPr>
          <a:xfrm>
            <a:off x="9388340" y="-271323"/>
            <a:ext cx="3546335" cy="3424048"/>
          </a:xfrm>
          <a:custGeom>
            <a:avLst/>
            <a:gdLst/>
            <a:ahLst/>
            <a:cxnLst/>
            <a:rect l="l" t="t" r="r" b="b"/>
            <a:pathLst>
              <a:path w="5319503" h="5136072" extrusionOk="0">
                <a:moveTo>
                  <a:pt x="0" y="0"/>
                </a:moveTo>
                <a:lnTo>
                  <a:pt x="5319503" y="0"/>
                </a:lnTo>
                <a:lnTo>
                  <a:pt x="5319503" y="5136072"/>
                </a:lnTo>
                <a:lnTo>
                  <a:pt x="0" y="51360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  <p:sp>
        <p:nvSpPr>
          <p:cNvPr id="112" name="Google Shape;112;p2"/>
          <p:cNvSpPr txBox="1"/>
          <p:nvPr/>
        </p:nvSpPr>
        <p:spPr>
          <a:xfrm>
            <a:off x="6779736" y="3387398"/>
            <a:ext cx="4235721" cy="350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4972"/>
              </a:lnSpc>
            </a:pPr>
            <a:r>
              <a:rPr lang="en-US" sz="2400" b="1" dirty="0" err="1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Presented by</a:t>
            </a:r>
            <a:r>
              <a:rPr lang="en-US" sz="2400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:</a:t>
            </a:r>
            <a:endParaRPr sz="1200" dirty="0"/>
          </a:p>
        </p:txBody>
      </p:sp>
      <p:sp>
        <p:nvSpPr>
          <p:cNvPr id="113" name="Google Shape;113;p2"/>
          <p:cNvSpPr txBox="1"/>
          <p:nvPr/>
        </p:nvSpPr>
        <p:spPr>
          <a:xfrm>
            <a:off x="1304926" y="1587904"/>
            <a:ext cx="4235721" cy="350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4972"/>
              </a:lnSpc>
            </a:pPr>
            <a:r>
              <a:rPr lang="en-US" sz="2400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LEAP </a:t>
            </a:r>
            <a:r>
              <a:rPr lang="hu-HU" sz="2400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partnership</a:t>
            </a:r>
            <a:r>
              <a:rPr lang="en-US" sz="2400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:</a:t>
            </a:r>
            <a:endParaRPr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029" y="2558459"/>
            <a:ext cx="1466851" cy="14668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849" y="2047555"/>
            <a:ext cx="1881365" cy="13531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81798" y="3943350"/>
            <a:ext cx="2809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</a:rPr>
              <a:t>ANNA PAYR </a:t>
            </a:r>
            <a:endParaRPr lang="en-GB" sz="2400" b="1" dirty="0">
              <a:solidFill>
                <a:srgbClr val="487307"/>
              </a:solidFill>
              <a:latin typeface="Nunito Sans"/>
              <a:ea typeface="Nunito Sans"/>
              <a:cs typeface="Nunito San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DC3EBB-B6EC-A080-A1BE-CD670CD5F7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77" y="336224"/>
            <a:ext cx="2167593" cy="48361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>
          <a:extLst>
            <a:ext uri="{FF2B5EF4-FFF2-40B4-BE49-F238E27FC236}">
              <a16:creationId xmlns:a16="http://schemas.microsoft.com/office/drawing/2014/main" id="{3FAB8390-4FE7-7027-8B10-2A125C7B1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>
            <a:extLst>
              <a:ext uri="{FF2B5EF4-FFF2-40B4-BE49-F238E27FC236}">
                <a16:creationId xmlns:a16="http://schemas.microsoft.com/office/drawing/2014/main" id="{8E1A6E0F-8C9D-1DAE-BAA1-6589E7A2B11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3700" t="-34821" r="-6996"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  <p:sp>
        <p:nvSpPr>
          <p:cNvPr id="105" name="Google Shape;105;p2">
            <a:extLst>
              <a:ext uri="{FF2B5EF4-FFF2-40B4-BE49-F238E27FC236}">
                <a16:creationId xmlns:a16="http://schemas.microsoft.com/office/drawing/2014/main" id="{1EC401B3-9145-71DF-2EAE-0AC3886B2BE4}"/>
              </a:ext>
            </a:extLst>
          </p:cNvPr>
          <p:cNvSpPr/>
          <p:nvPr/>
        </p:nvSpPr>
        <p:spPr>
          <a:xfrm>
            <a:off x="685800" y="990334"/>
            <a:ext cx="10820400" cy="4877333"/>
          </a:xfrm>
          <a:custGeom>
            <a:avLst/>
            <a:gdLst/>
            <a:ahLst/>
            <a:cxnLst/>
            <a:rect l="l" t="t" r="r" b="b"/>
            <a:pathLst>
              <a:path w="6862939" h="3093494" extrusionOk="0">
                <a:moveTo>
                  <a:pt x="6738479" y="3093494"/>
                </a:moveTo>
                <a:lnTo>
                  <a:pt x="124460" y="3093494"/>
                </a:lnTo>
                <a:cubicBezTo>
                  <a:pt x="55880" y="3093494"/>
                  <a:pt x="0" y="3037614"/>
                  <a:pt x="0" y="2969034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6738479" y="0"/>
                </a:lnTo>
                <a:cubicBezTo>
                  <a:pt x="6807059" y="0"/>
                  <a:pt x="6862939" y="55880"/>
                  <a:pt x="6862939" y="124460"/>
                </a:cubicBezTo>
                <a:lnTo>
                  <a:pt x="6862939" y="2969034"/>
                </a:lnTo>
                <a:cubicBezTo>
                  <a:pt x="6862939" y="3037614"/>
                  <a:pt x="6807059" y="3093494"/>
                  <a:pt x="6738479" y="3093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lang="hu-HU" sz="1200" dirty="0"/>
          </a:p>
        </p:txBody>
      </p:sp>
      <p:sp>
        <p:nvSpPr>
          <p:cNvPr id="106" name="Google Shape;106;p2">
            <a:extLst>
              <a:ext uri="{FF2B5EF4-FFF2-40B4-BE49-F238E27FC236}">
                <a16:creationId xmlns:a16="http://schemas.microsoft.com/office/drawing/2014/main" id="{67EBF073-817F-846B-01F1-7EFE025B471C}"/>
              </a:ext>
            </a:extLst>
          </p:cNvPr>
          <p:cNvSpPr/>
          <p:nvPr/>
        </p:nvSpPr>
        <p:spPr>
          <a:xfrm>
            <a:off x="9909427" y="5150502"/>
            <a:ext cx="972711" cy="972711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487307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cxnSp>
        <p:nvCxnSpPr>
          <p:cNvPr id="107" name="Google Shape;107;p2">
            <a:extLst>
              <a:ext uri="{FF2B5EF4-FFF2-40B4-BE49-F238E27FC236}">
                <a16:creationId xmlns:a16="http://schemas.microsoft.com/office/drawing/2014/main" id="{7AE2244F-E8A9-CCD5-8C50-21C75E9263C8}"/>
              </a:ext>
            </a:extLst>
          </p:cNvPr>
          <p:cNvCxnSpPr/>
          <p:nvPr/>
        </p:nvCxnSpPr>
        <p:spPr>
          <a:xfrm rot="5400000">
            <a:off x="10205280" y="5611457"/>
            <a:ext cx="381005" cy="0"/>
          </a:xfrm>
          <a:prstGeom prst="straightConnector1">
            <a:avLst/>
          </a:prstGeom>
          <a:noFill/>
          <a:ln w="76200" cap="rnd" cmpd="sng">
            <a:solidFill>
              <a:srgbClr val="FFFFFF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10" name="Google Shape;110;p2">
            <a:extLst>
              <a:ext uri="{FF2B5EF4-FFF2-40B4-BE49-F238E27FC236}">
                <a16:creationId xmlns:a16="http://schemas.microsoft.com/office/drawing/2014/main" id="{D6A5D073-26D5-8DF8-4D51-F511A8419D25}"/>
              </a:ext>
            </a:extLst>
          </p:cNvPr>
          <p:cNvSpPr/>
          <p:nvPr/>
        </p:nvSpPr>
        <p:spPr>
          <a:xfrm>
            <a:off x="9388340" y="-271323"/>
            <a:ext cx="3546335" cy="3424048"/>
          </a:xfrm>
          <a:custGeom>
            <a:avLst/>
            <a:gdLst/>
            <a:ahLst/>
            <a:cxnLst/>
            <a:rect l="l" t="t" r="r" b="b"/>
            <a:pathLst>
              <a:path w="5319503" h="5136072" extrusionOk="0">
                <a:moveTo>
                  <a:pt x="0" y="0"/>
                </a:moveTo>
                <a:lnTo>
                  <a:pt x="5319503" y="0"/>
                </a:lnTo>
                <a:lnTo>
                  <a:pt x="5319503" y="5136072"/>
                </a:lnTo>
                <a:lnTo>
                  <a:pt x="0" y="51360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  <p:sp>
        <p:nvSpPr>
          <p:cNvPr id="113" name="Google Shape;113;p2">
            <a:extLst>
              <a:ext uri="{FF2B5EF4-FFF2-40B4-BE49-F238E27FC236}">
                <a16:creationId xmlns:a16="http://schemas.microsoft.com/office/drawing/2014/main" id="{AB835596-E2A0-9320-4804-FC53E2CE09F8}"/>
              </a:ext>
            </a:extLst>
          </p:cNvPr>
          <p:cNvSpPr txBox="1"/>
          <p:nvPr/>
        </p:nvSpPr>
        <p:spPr>
          <a:xfrm>
            <a:off x="1866076" y="1298607"/>
            <a:ext cx="7024758" cy="467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4972"/>
              </a:lnSpc>
            </a:pPr>
            <a:r>
              <a:rPr lang="hu-HU" sz="3200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3. Sustainable farming</a:t>
            </a:r>
            <a:endParaRPr sz="3200" dirty="0"/>
          </a:p>
        </p:txBody>
      </p:sp>
      <p:sp>
        <p:nvSpPr>
          <p:cNvPr id="5" name="Google Shape;113;p2">
            <a:extLst>
              <a:ext uri="{FF2B5EF4-FFF2-40B4-BE49-F238E27FC236}">
                <a16:creationId xmlns:a16="http://schemas.microsoft.com/office/drawing/2014/main" id="{0216F069-8A74-BACA-29F6-8F1D9FA6AC04}"/>
              </a:ext>
            </a:extLst>
          </p:cNvPr>
          <p:cNvSpPr txBox="1"/>
          <p:nvPr/>
        </p:nvSpPr>
        <p:spPr>
          <a:xfrm>
            <a:off x="7867030" y="3152726"/>
            <a:ext cx="7024758" cy="984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04815" indent="-30481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133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Crop production</a:t>
            </a:r>
          </a:p>
          <a:p>
            <a:pPr marL="304815" indent="-30481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133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Livestock farming</a:t>
            </a:r>
          </a:p>
        </p:txBody>
      </p:sp>
      <p:pic>
        <p:nvPicPr>
          <p:cNvPr id="9218" name="Picture 2" descr="a collage of biomass, a seedling in soil, a wasp on a flower and some hens">
            <a:extLst>
              <a:ext uri="{FF2B5EF4-FFF2-40B4-BE49-F238E27FC236}">
                <a16:creationId xmlns:a16="http://schemas.microsoft.com/office/drawing/2014/main" id="{CE624CCA-F6B5-42CE-EDBE-46D72D9E7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686" y="1975547"/>
            <a:ext cx="6292850" cy="368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8010EB-BC56-221C-DBC1-267795753F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85" y="314930"/>
            <a:ext cx="2266959" cy="50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3036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D29BFF4E-674C-187A-DDE7-9975E9E64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>
            <a:extLst>
              <a:ext uri="{FF2B5EF4-FFF2-40B4-BE49-F238E27FC236}">
                <a16:creationId xmlns:a16="http://schemas.microsoft.com/office/drawing/2014/main" id="{07AAC5F3-7A4D-62F9-EADC-F4D878918E6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21739" t="-92061" r="-2285" b="-46402"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  <p:grpSp>
        <p:nvGrpSpPr>
          <p:cNvPr id="88" name="Google Shape;88;p1">
            <a:extLst>
              <a:ext uri="{FF2B5EF4-FFF2-40B4-BE49-F238E27FC236}">
                <a16:creationId xmlns:a16="http://schemas.microsoft.com/office/drawing/2014/main" id="{504D9C36-07D2-FD63-6694-A911C9556C26}"/>
              </a:ext>
            </a:extLst>
          </p:cNvPr>
          <p:cNvGrpSpPr/>
          <p:nvPr/>
        </p:nvGrpSpPr>
        <p:grpSpPr>
          <a:xfrm>
            <a:off x="1111707" y="1599924"/>
            <a:ext cx="10386053" cy="4762776"/>
            <a:chOff x="-7896" y="330828"/>
            <a:chExt cx="4103133" cy="1242075"/>
          </a:xfrm>
        </p:grpSpPr>
        <p:sp>
          <p:nvSpPr>
            <p:cNvPr id="89" name="Google Shape;89;p1">
              <a:extLst>
                <a:ext uri="{FF2B5EF4-FFF2-40B4-BE49-F238E27FC236}">
                  <a16:creationId xmlns:a16="http://schemas.microsoft.com/office/drawing/2014/main" id="{95B3323A-682C-DED5-BC28-1BF3F3B20A07}"/>
                </a:ext>
              </a:extLst>
            </p:cNvPr>
            <p:cNvSpPr/>
            <p:nvPr/>
          </p:nvSpPr>
          <p:spPr>
            <a:xfrm>
              <a:off x="-7896" y="330828"/>
              <a:ext cx="4103133" cy="1242075"/>
            </a:xfrm>
            <a:custGeom>
              <a:avLst/>
              <a:gdLst/>
              <a:ahLst/>
              <a:cxnLst/>
              <a:rect l="l" t="t" r="r" b="b"/>
              <a:pathLst>
                <a:path w="3131904" h="1008813" extrusionOk="0">
                  <a:moveTo>
                    <a:pt x="0" y="0"/>
                  </a:moveTo>
                  <a:lnTo>
                    <a:pt x="3131904" y="0"/>
                  </a:lnTo>
                  <a:lnTo>
                    <a:pt x="3131904" y="1008813"/>
                  </a:lnTo>
                  <a:lnTo>
                    <a:pt x="0" y="1008813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  <a:ln>
              <a:noFill/>
            </a:ln>
          </p:spPr>
          <p:txBody>
            <a:bodyPr/>
            <a:lstStyle/>
            <a:p>
              <a:endParaRPr lang="hu-HU" sz="1200"/>
            </a:p>
          </p:txBody>
        </p:sp>
        <p:sp>
          <p:nvSpPr>
            <p:cNvPr id="90" name="Google Shape;90;p1">
              <a:extLst>
                <a:ext uri="{FF2B5EF4-FFF2-40B4-BE49-F238E27FC236}">
                  <a16:creationId xmlns:a16="http://schemas.microsoft.com/office/drawing/2014/main" id="{4311989C-805F-DBA1-D6AA-37F1BFF6D5FC}"/>
                </a:ext>
              </a:extLst>
            </p:cNvPr>
            <p:cNvSpPr txBox="1"/>
            <p:nvPr/>
          </p:nvSpPr>
          <p:spPr>
            <a:xfrm>
              <a:off x="84757" y="374434"/>
              <a:ext cx="3977951" cy="9792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>
                <a:lnSpc>
                  <a:spcPct val="201333"/>
                </a:lnSpc>
              </a:pPr>
              <a:r>
                <a:rPr lang="hu-HU" sz="1867" b="1" u="sng" dirty="0">
                  <a:solidFill>
                    <a:srgbClr val="1B693C"/>
                  </a:solidFill>
                  <a:latin typeface="Nunito Sans"/>
                  <a:sym typeface="Calibri"/>
                </a:rPr>
                <a:t>Replacing or reducing the use of fertilisers and chemical plant protection products:</a:t>
              </a:r>
            </a:p>
            <a:p>
              <a:pPr>
                <a:lnSpc>
                  <a:spcPct val="201333"/>
                </a:lnSpc>
              </a:pPr>
              <a:endParaRPr lang="hu-HU" sz="1867" b="1" u="sng" dirty="0">
                <a:solidFill>
                  <a:srgbClr val="1B693C"/>
                </a:solidFill>
                <a:latin typeface="Nunito Sans"/>
                <a:sym typeface="Calibri"/>
              </a:endParaRPr>
            </a:p>
            <a:p>
              <a:pPr marL="228611" indent="-228611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hu-HU" sz="1867" b="1" dirty="0">
                  <a:solidFill>
                    <a:srgbClr val="1B693C"/>
                  </a:solidFill>
                  <a:latin typeface="Nunito Sans"/>
                  <a:sym typeface="Calibri"/>
                </a:rPr>
                <a:t>Biological plant protection</a:t>
              </a:r>
            </a:p>
            <a:p>
              <a:pPr marL="228611" indent="-228611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hu-HU" sz="1867" b="1" dirty="0">
                  <a:solidFill>
                    <a:srgbClr val="1B693C"/>
                  </a:solidFill>
                  <a:latin typeface="Nunito Sans"/>
                  <a:sym typeface="Calibri"/>
                </a:rPr>
                <a:t>Nutrient-rich soil (high organic matter and microelement content, good structure)</a:t>
              </a:r>
            </a:p>
            <a:p>
              <a:pPr marL="228611" indent="-228611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hu-HU" sz="1867" b="1" dirty="0">
                  <a:solidFill>
                    <a:srgbClr val="1B693C"/>
                  </a:solidFill>
                  <a:latin typeface="Nunito Sans"/>
                  <a:sym typeface="Calibri"/>
                </a:rPr>
                <a:t>Good variety selection: use of resistant varieties</a:t>
              </a:r>
            </a:p>
            <a:p>
              <a:pPr marL="228611" indent="-228611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hu-HU" sz="1867" b="1" dirty="0">
                  <a:solidFill>
                    <a:srgbClr val="1B693C"/>
                  </a:solidFill>
                  <a:latin typeface="Nunito Sans"/>
                  <a:sym typeface="Calibri"/>
                </a:rPr>
                <a:t>Appropriate timing</a:t>
              </a:r>
            </a:p>
            <a:p>
              <a:pPr marL="228611" indent="-228611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hu-HU" sz="1867" b="1" dirty="0">
                  <a:solidFill>
                    <a:srgbClr val="1B693C"/>
                  </a:solidFill>
                  <a:latin typeface="Nunito Sans"/>
                  <a:sym typeface="Calibri"/>
                </a:rPr>
                <a:t>Use of crop rotation</a:t>
              </a:r>
            </a:p>
            <a:p>
              <a:pPr marL="228611" indent="-228611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hu-HU" sz="1867" b="1" dirty="0">
                  <a:solidFill>
                    <a:srgbClr val="1B693C"/>
                  </a:solidFill>
                  <a:latin typeface="Nunito Sans"/>
                  <a:sym typeface="Calibri"/>
                </a:rPr>
                <a:t>This is also crucial for soil health – healthy plants need healthy soil, and healthy soil needs healthy vegetation!</a:t>
              </a:r>
              <a:endParaRPr sz="1867" b="1" dirty="0">
                <a:solidFill>
                  <a:srgbClr val="1B693C"/>
                </a:solidFill>
                <a:latin typeface="Nunito Sans"/>
                <a:sym typeface="Calibri"/>
              </a:endParaRPr>
            </a:p>
          </p:txBody>
        </p:sp>
      </p:grpSp>
      <p:grpSp>
        <p:nvGrpSpPr>
          <p:cNvPr id="91" name="Google Shape;91;p1">
            <a:extLst>
              <a:ext uri="{FF2B5EF4-FFF2-40B4-BE49-F238E27FC236}">
                <a16:creationId xmlns:a16="http://schemas.microsoft.com/office/drawing/2014/main" id="{BA3FE77C-8F02-498D-82B6-65C045311ACF}"/>
              </a:ext>
            </a:extLst>
          </p:cNvPr>
          <p:cNvGrpSpPr/>
          <p:nvPr/>
        </p:nvGrpSpPr>
        <p:grpSpPr>
          <a:xfrm>
            <a:off x="886231" y="174224"/>
            <a:ext cx="5620131" cy="1277231"/>
            <a:chOff x="-176986" y="-76200"/>
            <a:chExt cx="2008231" cy="292679"/>
          </a:xfrm>
        </p:grpSpPr>
        <p:sp>
          <p:nvSpPr>
            <p:cNvPr id="92" name="Google Shape;92;p1">
              <a:extLst>
                <a:ext uri="{FF2B5EF4-FFF2-40B4-BE49-F238E27FC236}">
                  <a16:creationId xmlns:a16="http://schemas.microsoft.com/office/drawing/2014/main" id="{74D4279F-BD75-4646-A0B7-8C8591CF0AE1}"/>
                </a:ext>
              </a:extLst>
            </p:cNvPr>
            <p:cNvSpPr/>
            <p:nvPr/>
          </p:nvSpPr>
          <p:spPr>
            <a:xfrm>
              <a:off x="-96417" y="0"/>
              <a:ext cx="1927662" cy="216479"/>
            </a:xfrm>
            <a:custGeom>
              <a:avLst/>
              <a:gdLst/>
              <a:ahLst/>
              <a:cxnLst/>
              <a:rect l="l" t="t" r="r" b="b"/>
              <a:pathLst>
                <a:path w="1927662" h="216479" extrusionOk="0">
                  <a:moveTo>
                    <a:pt x="0" y="0"/>
                  </a:moveTo>
                  <a:lnTo>
                    <a:pt x="1927662" y="0"/>
                  </a:lnTo>
                  <a:lnTo>
                    <a:pt x="1927662" y="216479"/>
                  </a:lnTo>
                  <a:lnTo>
                    <a:pt x="0" y="216479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  <a:ln>
              <a:noFill/>
            </a:ln>
          </p:spPr>
          <p:txBody>
            <a:bodyPr/>
            <a:lstStyle/>
            <a:p>
              <a:endParaRPr lang="hu-HU" sz="1200"/>
            </a:p>
          </p:txBody>
        </p:sp>
        <p:sp>
          <p:nvSpPr>
            <p:cNvPr id="93" name="Google Shape;93;p1">
              <a:extLst>
                <a:ext uri="{FF2B5EF4-FFF2-40B4-BE49-F238E27FC236}">
                  <a16:creationId xmlns:a16="http://schemas.microsoft.com/office/drawing/2014/main" id="{FFA93C46-99E3-56E2-4EAC-CCF77F184843}"/>
                </a:ext>
              </a:extLst>
            </p:cNvPr>
            <p:cNvSpPr txBox="1"/>
            <p:nvPr/>
          </p:nvSpPr>
          <p:spPr>
            <a:xfrm>
              <a:off x="-176986" y="-76200"/>
              <a:ext cx="1927662" cy="2926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201333"/>
                </a:lnSpc>
              </a:pPr>
              <a:endParaRPr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6" name="Google Shape;96;p1">
            <a:extLst>
              <a:ext uri="{FF2B5EF4-FFF2-40B4-BE49-F238E27FC236}">
                <a16:creationId xmlns:a16="http://schemas.microsoft.com/office/drawing/2014/main" id="{1F73A8BF-F83F-CF34-AD09-A33D984995C5}"/>
              </a:ext>
            </a:extLst>
          </p:cNvPr>
          <p:cNvSpPr txBox="1"/>
          <p:nvPr/>
        </p:nvSpPr>
        <p:spPr>
          <a:xfrm>
            <a:off x="886234" y="660068"/>
            <a:ext cx="5765658" cy="560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600" b="1" dirty="0">
                <a:solidFill>
                  <a:srgbClr val="1B693C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hu-HU" sz="2600" b="1" dirty="0">
                <a:solidFill>
                  <a:srgbClr val="1B693C"/>
                </a:solidFill>
                <a:latin typeface="Nunito Sans"/>
                <a:ea typeface="Nunito Sans"/>
                <a:cs typeface="Nunito Sans"/>
                <a:sym typeface="Nunito Sans"/>
              </a:rPr>
              <a:t>Sustainable crop production</a:t>
            </a:r>
            <a:endParaRPr sz="1200" dirty="0"/>
          </a:p>
        </p:txBody>
      </p:sp>
      <p:cxnSp>
        <p:nvCxnSpPr>
          <p:cNvPr id="98" name="Google Shape;98;p1">
            <a:extLst>
              <a:ext uri="{FF2B5EF4-FFF2-40B4-BE49-F238E27FC236}">
                <a16:creationId xmlns:a16="http://schemas.microsoft.com/office/drawing/2014/main" id="{7EF1E821-9DCA-731F-32F4-002CF4A83379}"/>
              </a:ext>
            </a:extLst>
          </p:cNvPr>
          <p:cNvCxnSpPr/>
          <p:nvPr/>
        </p:nvCxnSpPr>
        <p:spPr>
          <a:xfrm>
            <a:off x="6776188" y="6563007"/>
            <a:ext cx="4730012" cy="0"/>
          </a:xfrm>
          <a:prstGeom prst="straightConnector1">
            <a:avLst/>
          </a:prstGeom>
          <a:noFill/>
          <a:ln w="47625" cap="rnd" cmpd="sng">
            <a:solidFill>
              <a:srgbClr val="000000">
                <a:alpha val="4705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FA764D5-9575-3E3F-F735-4CD4F3826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965" y="234239"/>
            <a:ext cx="2133599" cy="47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1190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42707A7C-0EDA-1153-725E-6BC70A431E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>
            <a:extLst>
              <a:ext uri="{FF2B5EF4-FFF2-40B4-BE49-F238E27FC236}">
                <a16:creationId xmlns:a16="http://schemas.microsoft.com/office/drawing/2014/main" id="{28359CFC-4852-7C7B-C168-630C9653803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21739" t="-92061" r="-2285" b="-46402"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  <p:grpSp>
        <p:nvGrpSpPr>
          <p:cNvPr id="88" name="Google Shape;88;p1">
            <a:extLst>
              <a:ext uri="{FF2B5EF4-FFF2-40B4-BE49-F238E27FC236}">
                <a16:creationId xmlns:a16="http://schemas.microsoft.com/office/drawing/2014/main" id="{98E32C57-3244-7E50-0712-4D0900562D02}"/>
              </a:ext>
            </a:extLst>
          </p:cNvPr>
          <p:cNvGrpSpPr/>
          <p:nvPr/>
        </p:nvGrpSpPr>
        <p:grpSpPr>
          <a:xfrm>
            <a:off x="1124619" y="1552440"/>
            <a:ext cx="10444797" cy="4895985"/>
            <a:chOff x="-7896" y="316195"/>
            <a:chExt cx="4103133" cy="1256708"/>
          </a:xfrm>
        </p:grpSpPr>
        <p:sp>
          <p:nvSpPr>
            <p:cNvPr id="89" name="Google Shape;89;p1">
              <a:extLst>
                <a:ext uri="{FF2B5EF4-FFF2-40B4-BE49-F238E27FC236}">
                  <a16:creationId xmlns:a16="http://schemas.microsoft.com/office/drawing/2014/main" id="{52DDD13D-FA0C-B15C-A314-45BB5CB8972B}"/>
                </a:ext>
              </a:extLst>
            </p:cNvPr>
            <p:cNvSpPr/>
            <p:nvPr/>
          </p:nvSpPr>
          <p:spPr>
            <a:xfrm>
              <a:off x="-7896" y="330828"/>
              <a:ext cx="4103133" cy="1242075"/>
            </a:xfrm>
            <a:custGeom>
              <a:avLst/>
              <a:gdLst/>
              <a:ahLst/>
              <a:cxnLst/>
              <a:rect l="l" t="t" r="r" b="b"/>
              <a:pathLst>
                <a:path w="3131904" h="1008813" extrusionOk="0">
                  <a:moveTo>
                    <a:pt x="0" y="0"/>
                  </a:moveTo>
                  <a:lnTo>
                    <a:pt x="3131904" y="0"/>
                  </a:lnTo>
                  <a:lnTo>
                    <a:pt x="3131904" y="1008813"/>
                  </a:lnTo>
                  <a:lnTo>
                    <a:pt x="0" y="1008813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  <a:ln>
              <a:noFill/>
            </a:ln>
          </p:spPr>
          <p:txBody>
            <a:bodyPr/>
            <a:lstStyle/>
            <a:p>
              <a:endParaRPr lang="hu-HU" sz="1200"/>
            </a:p>
          </p:txBody>
        </p:sp>
        <p:sp>
          <p:nvSpPr>
            <p:cNvPr id="90" name="Google Shape;90;p1">
              <a:extLst>
                <a:ext uri="{FF2B5EF4-FFF2-40B4-BE49-F238E27FC236}">
                  <a16:creationId xmlns:a16="http://schemas.microsoft.com/office/drawing/2014/main" id="{737C61F7-C90C-4451-D074-748C822A53AA}"/>
                </a:ext>
              </a:extLst>
            </p:cNvPr>
            <p:cNvSpPr txBox="1"/>
            <p:nvPr/>
          </p:nvSpPr>
          <p:spPr>
            <a:xfrm>
              <a:off x="91057" y="316195"/>
              <a:ext cx="3576557" cy="818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>
                <a:lnSpc>
                  <a:spcPct val="201333"/>
                </a:lnSpc>
              </a:pPr>
              <a:endParaRPr lang="hu-HU" sz="1867" b="1" u="sng" dirty="0">
                <a:solidFill>
                  <a:srgbClr val="1B693C"/>
                </a:solidFill>
                <a:latin typeface="Nunito Sans"/>
                <a:sym typeface="Calibri"/>
              </a:endParaRPr>
            </a:p>
            <a:p>
              <a:pPr>
                <a:lnSpc>
                  <a:spcPct val="201333"/>
                </a:lnSpc>
              </a:pPr>
              <a:endParaRPr lang="hu-HU" sz="1867" b="1" u="sng" dirty="0">
                <a:solidFill>
                  <a:srgbClr val="1B693C"/>
                </a:solidFill>
                <a:latin typeface="Nunito Sans"/>
                <a:sym typeface="Calibri"/>
              </a:endParaRPr>
            </a:p>
            <a:p>
              <a:pPr>
                <a:lnSpc>
                  <a:spcPct val="201333"/>
                </a:lnSpc>
              </a:pPr>
              <a:endParaRPr lang="hu-HU" sz="1867" b="1" u="sng" dirty="0">
                <a:solidFill>
                  <a:srgbClr val="1B693C"/>
                </a:solidFill>
                <a:latin typeface="Nunito Sans"/>
                <a:sym typeface="Calibri"/>
              </a:endParaRPr>
            </a:p>
            <a:p>
              <a:r>
                <a:rPr lang="hu-HU" sz="1867" b="1" u="sng" dirty="0">
                  <a:solidFill>
                    <a:srgbClr val="1B693C"/>
                  </a:solidFill>
                  <a:latin typeface="Nunito Sans"/>
                  <a:sym typeface="Calibri"/>
                </a:rPr>
                <a:t>Factors to consider when selecting varieties:</a:t>
              </a:r>
            </a:p>
            <a:p>
              <a:endParaRPr lang="hu-HU" sz="1600" b="1" u="sng" dirty="0">
                <a:solidFill>
                  <a:srgbClr val="1B693C"/>
                </a:solidFill>
                <a:latin typeface="Nunito Sans"/>
                <a:sym typeface="Calibri"/>
              </a:endParaRPr>
            </a:p>
            <a:p>
              <a:pPr marL="228611" indent="-228611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hu-HU" b="1" dirty="0">
                  <a:solidFill>
                    <a:srgbClr val="1B693C"/>
                  </a:solidFill>
                  <a:latin typeface="Nunito Sans"/>
                  <a:sym typeface="Calibri"/>
                </a:rPr>
                <a:t>Use of resistant and hardy varieties</a:t>
              </a:r>
            </a:p>
            <a:p>
              <a:pPr marL="228611" indent="-228611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hu-HU" b="1" dirty="0">
                  <a:solidFill>
                    <a:srgbClr val="1B693C"/>
                  </a:solidFill>
                  <a:latin typeface="Nunito Sans"/>
                  <a:sym typeface="Calibri"/>
                </a:rPr>
                <a:t>Use of landraces adapted to local conditions (collected seed, grafting, budding) </a:t>
              </a:r>
            </a:p>
            <a:p>
              <a:pPr marL="228611" indent="-228611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hu-HU" b="1" dirty="0">
                  <a:solidFill>
                    <a:srgbClr val="1B693C"/>
                  </a:solidFill>
                  <a:latin typeface="Nunito Sans"/>
                  <a:sym typeface="Calibri"/>
                </a:rPr>
                <a:t>Own propagation, seed saving: the variety is adapted to the farm’s conditions and requirements</a:t>
              </a:r>
            </a:p>
            <a:p>
              <a:pPr marL="228611" indent="-228611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hu-HU" b="1" dirty="0">
                  <a:solidFill>
                    <a:srgbClr val="1B693C"/>
                  </a:solidFill>
                  <a:latin typeface="Nunito Sans"/>
                  <a:sym typeface="Calibri"/>
                </a:rPr>
                <a:t>Other considerations: e.g. energy-efficient storage</a:t>
              </a:r>
            </a:p>
            <a:p>
              <a:pPr marL="228611" indent="-228611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hu-HU" b="1" dirty="0">
                  <a:solidFill>
                    <a:srgbClr val="1B693C"/>
                  </a:solidFill>
                  <a:latin typeface="Nunito Sans"/>
                  <a:sym typeface="Calibri"/>
                </a:rPr>
                <a:t>Cultivation of old, forgotten, less demanding plants, e.g. drought-tolerant varieties</a:t>
              </a:r>
            </a:p>
            <a:p>
              <a:pPr marL="228611" indent="-228611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hu-HU" b="1" dirty="0">
                  <a:solidFill>
                    <a:srgbClr val="1B693C"/>
                  </a:solidFill>
                  <a:latin typeface="Nunito Sans"/>
                  <a:sym typeface="Calibri"/>
                </a:rPr>
                <a:t>Use of multiple varieties, experimentation</a:t>
              </a:r>
              <a:r>
                <a:rPr lang="hu-HU" b="1" dirty="0">
                  <a:solidFill>
                    <a:srgbClr val="1B693C"/>
                  </a:solidFill>
                  <a:latin typeface="Nunito Sans"/>
                  <a:sym typeface="Wingdings" panose="05000000000000000000" pitchFamily="2" charset="2"/>
                </a:rPr>
                <a:t>  </a:t>
              </a:r>
              <a:r>
                <a:rPr lang="hu-HU" b="1" dirty="0">
                  <a:solidFill>
                    <a:srgbClr val="1B693C"/>
                  </a:solidFill>
                  <a:latin typeface="Nunito Sans"/>
                  <a:sym typeface="Calibri"/>
                </a:rPr>
                <a:t>getting to know the varieties + reducing risk</a:t>
              </a:r>
            </a:p>
            <a:p>
              <a:pPr marL="228611" indent="-228611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hu-HU" b="1" dirty="0">
                  <a:solidFill>
                    <a:srgbClr val="1B693C"/>
                  </a:solidFill>
                  <a:latin typeface="Nunito Sans"/>
                  <a:sym typeface="Calibri"/>
                </a:rPr>
                <a:t>Varieties with higher </a:t>
              </a:r>
              <a:r>
                <a:rPr lang="hu-HU" b="1" dirty="0" err="1">
                  <a:solidFill>
                    <a:srgbClr val="1B693C"/>
                  </a:solidFill>
                  <a:latin typeface="Nunito Sans"/>
                  <a:sym typeface="Calibri"/>
                </a:rPr>
                <a:t>nutritional </a:t>
              </a:r>
              <a:r>
                <a:rPr lang="hu-HU" b="1" dirty="0">
                  <a:solidFill>
                    <a:srgbClr val="1B693C"/>
                  </a:solidFill>
                  <a:latin typeface="Nunito Sans"/>
                  <a:sym typeface="Calibri"/>
                </a:rPr>
                <a:t>value and better flavour</a:t>
              </a:r>
              <a:r>
                <a:rPr lang="hu-HU" b="1" dirty="0">
                  <a:solidFill>
                    <a:srgbClr val="1B693C"/>
                  </a:solidFill>
                  <a:latin typeface="Nunito Sans"/>
                  <a:sym typeface="Wingdings" panose="05000000000000000000" pitchFamily="2" charset="2"/>
                </a:rPr>
                <a:t>  </a:t>
              </a:r>
              <a:r>
                <a:rPr lang="hu-HU" b="1" dirty="0">
                  <a:solidFill>
                    <a:srgbClr val="1B693C"/>
                  </a:solidFill>
                  <a:latin typeface="Nunito Sans"/>
                  <a:sym typeface="Calibri"/>
                </a:rPr>
                <a:t>customer satisfaction and health</a:t>
              </a:r>
              <a:endParaRPr b="1" dirty="0">
                <a:solidFill>
                  <a:srgbClr val="1B693C"/>
                </a:solidFill>
                <a:latin typeface="Nunito Sans"/>
                <a:sym typeface="Calibri"/>
              </a:endParaRPr>
            </a:p>
          </p:txBody>
        </p:sp>
      </p:grpSp>
      <p:grpSp>
        <p:nvGrpSpPr>
          <p:cNvPr id="91" name="Google Shape;91;p1">
            <a:extLst>
              <a:ext uri="{FF2B5EF4-FFF2-40B4-BE49-F238E27FC236}">
                <a16:creationId xmlns:a16="http://schemas.microsoft.com/office/drawing/2014/main" id="{A3521EDE-123E-50F6-F0A2-CB9EF9AE4C15}"/>
              </a:ext>
            </a:extLst>
          </p:cNvPr>
          <p:cNvGrpSpPr/>
          <p:nvPr/>
        </p:nvGrpSpPr>
        <p:grpSpPr>
          <a:xfrm>
            <a:off x="886234" y="137604"/>
            <a:ext cx="6089192" cy="1277231"/>
            <a:chOff x="-176986" y="-76200"/>
            <a:chExt cx="2008231" cy="292679"/>
          </a:xfrm>
        </p:grpSpPr>
        <p:sp>
          <p:nvSpPr>
            <p:cNvPr id="92" name="Google Shape;92;p1">
              <a:extLst>
                <a:ext uri="{FF2B5EF4-FFF2-40B4-BE49-F238E27FC236}">
                  <a16:creationId xmlns:a16="http://schemas.microsoft.com/office/drawing/2014/main" id="{599E1521-641C-771E-D156-14407BC6A465}"/>
                </a:ext>
              </a:extLst>
            </p:cNvPr>
            <p:cNvSpPr/>
            <p:nvPr/>
          </p:nvSpPr>
          <p:spPr>
            <a:xfrm>
              <a:off x="-96417" y="0"/>
              <a:ext cx="1927662" cy="216479"/>
            </a:xfrm>
            <a:custGeom>
              <a:avLst/>
              <a:gdLst/>
              <a:ahLst/>
              <a:cxnLst/>
              <a:rect l="l" t="t" r="r" b="b"/>
              <a:pathLst>
                <a:path w="1927662" h="216479" extrusionOk="0">
                  <a:moveTo>
                    <a:pt x="0" y="0"/>
                  </a:moveTo>
                  <a:lnTo>
                    <a:pt x="1927662" y="0"/>
                  </a:lnTo>
                  <a:lnTo>
                    <a:pt x="1927662" y="216479"/>
                  </a:lnTo>
                  <a:lnTo>
                    <a:pt x="0" y="216479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  <a:ln>
              <a:noFill/>
            </a:ln>
          </p:spPr>
          <p:txBody>
            <a:bodyPr/>
            <a:lstStyle/>
            <a:p>
              <a:endParaRPr lang="hu-HU" sz="1200"/>
            </a:p>
          </p:txBody>
        </p:sp>
        <p:sp>
          <p:nvSpPr>
            <p:cNvPr id="93" name="Google Shape;93;p1">
              <a:extLst>
                <a:ext uri="{FF2B5EF4-FFF2-40B4-BE49-F238E27FC236}">
                  <a16:creationId xmlns:a16="http://schemas.microsoft.com/office/drawing/2014/main" id="{1A3BA51B-9A63-AA68-6459-13348566DE02}"/>
                </a:ext>
              </a:extLst>
            </p:cNvPr>
            <p:cNvSpPr txBox="1"/>
            <p:nvPr/>
          </p:nvSpPr>
          <p:spPr>
            <a:xfrm>
              <a:off x="-176986" y="-76200"/>
              <a:ext cx="1927662" cy="2926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201333"/>
                </a:lnSpc>
              </a:pPr>
              <a:endParaRPr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4" name="Google Shape;94;p1">
            <a:extLst>
              <a:ext uri="{FF2B5EF4-FFF2-40B4-BE49-F238E27FC236}">
                <a16:creationId xmlns:a16="http://schemas.microsoft.com/office/drawing/2014/main" id="{648362F2-1AF9-552A-8F4C-37DBBF85FD0D}"/>
              </a:ext>
            </a:extLst>
          </p:cNvPr>
          <p:cNvSpPr/>
          <p:nvPr/>
        </p:nvSpPr>
        <p:spPr>
          <a:xfrm>
            <a:off x="9741797" y="225730"/>
            <a:ext cx="2266959" cy="483618"/>
          </a:xfrm>
          <a:custGeom>
            <a:avLst/>
            <a:gdLst/>
            <a:ahLst/>
            <a:cxnLst/>
            <a:rect l="l" t="t" r="r" b="b"/>
            <a:pathLst>
              <a:path w="3400439" h="725427" extrusionOk="0">
                <a:moveTo>
                  <a:pt x="0" y="0"/>
                </a:moveTo>
                <a:lnTo>
                  <a:pt x="3400439" y="0"/>
                </a:lnTo>
                <a:lnTo>
                  <a:pt x="3400439" y="725427"/>
                </a:lnTo>
                <a:lnTo>
                  <a:pt x="0" y="7254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  <p:sp>
        <p:nvSpPr>
          <p:cNvPr id="96" name="Google Shape;96;p1">
            <a:extLst>
              <a:ext uri="{FF2B5EF4-FFF2-40B4-BE49-F238E27FC236}">
                <a16:creationId xmlns:a16="http://schemas.microsoft.com/office/drawing/2014/main" id="{E1FF4599-07DC-84C9-2E8B-0A5AF19D077C}"/>
              </a:ext>
            </a:extLst>
          </p:cNvPr>
          <p:cNvSpPr txBox="1"/>
          <p:nvPr/>
        </p:nvSpPr>
        <p:spPr>
          <a:xfrm>
            <a:off x="886234" y="660068"/>
            <a:ext cx="5765658" cy="560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600" b="1" dirty="0">
                <a:solidFill>
                  <a:srgbClr val="1B693C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hu-HU" sz="2600" b="1" dirty="0">
                <a:solidFill>
                  <a:srgbClr val="1B693C"/>
                </a:solidFill>
                <a:latin typeface="Nunito Sans"/>
                <a:ea typeface="Nunito Sans"/>
                <a:cs typeface="Nunito Sans"/>
                <a:sym typeface="Nunito Sans"/>
              </a:rPr>
              <a:t>Sustainable crop production 2.</a:t>
            </a:r>
            <a:endParaRPr sz="1200" dirty="0"/>
          </a:p>
        </p:txBody>
      </p:sp>
      <p:cxnSp>
        <p:nvCxnSpPr>
          <p:cNvPr id="98" name="Google Shape;98;p1">
            <a:extLst>
              <a:ext uri="{FF2B5EF4-FFF2-40B4-BE49-F238E27FC236}">
                <a16:creationId xmlns:a16="http://schemas.microsoft.com/office/drawing/2014/main" id="{01B16CED-3E8A-7D33-A85D-DE1925DF5D79}"/>
              </a:ext>
            </a:extLst>
          </p:cNvPr>
          <p:cNvCxnSpPr/>
          <p:nvPr/>
        </p:nvCxnSpPr>
        <p:spPr>
          <a:xfrm>
            <a:off x="6776188" y="6563007"/>
            <a:ext cx="4730012" cy="0"/>
          </a:xfrm>
          <a:prstGeom prst="straightConnector1">
            <a:avLst/>
          </a:prstGeom>
          <a:noFill/>
          <a:ln w="47625" cap="rnd" cmpd="sng">
            <a:solidFill>
              <a:srgbClr val="000000">
                <a:alpha val="4705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1231290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971A1707-CC7E-4336-EF59-73283DA1D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>
            <a:extLst>
              <a:ext uri="{FF2B5EF4-FFF2-40B4-BE49-F238E27FC236}">
                <a16:creationId xmlns:a16="http://schemas.microsoft.com/office/drawing/2014/main" id="{2057A68E-7695-9331-8241-DB38F86B25A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21739" t="-92061" r="-2285" b="-46402"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  <p:grpSp>
        <p:nvGrpSpPr>
          <p:cNvPr id="88" name="Google Shape;88;p1">
            <a:extLst>
              <a:ext uri="{FF2B5EF4-FFF2-40B4-BE49-F238E27FC236}">
                <a16:creationId xmlns:a16="http://schemas.microsoft.com/office/drawing/2014/main" id="{387186A0-A536-9288-0CDA-7891A5E62B8C}"/>
              </a:ext>
            </a:extLst>
          </p:cNvPr>
          <p:cNvGrpSpPr/>
          <p:nvPr/>
        </p:nvGrpSpPr>
        <p:grpSpPr>
          <a:xfrm>
            <a:off x="1124619" y="1391219"/>
            <a:ext cx="10386053" cy="5171789"/>
            <a:chOff x="-7896" y="266896"/>
            <a:chExt cx="4103133" cy="1273800"/>
          </a:xfrm>
        </p:grpSpPr>
        <p:sp>
          <p:nvSpPr>
            <p:cNvPr id="89" name="Google Shape;89;p1">
              <a:extLst>
                <a:ext uri="{FF2B5EF4-FFF2-40B4-BE49-F238E27FC236}">
                  <a16:creationId xmlns:a16="http://schemas.microsoft.com/office/drawing/2014/main" id="{372CBBE1-40B4-342D-C0B3-7443C7523F5D}"/>
                </a:ext>
              </a:extLst>
            </p:cNvPr>
            <p:cNvSpPr/>
            <p:nvPr/>
          </p:nvSpPr>
          <p:spPr>
            <a:xfrm>
              <a:off x="-7896" y="266896"/>
              <a:ext cx="4103133" cy="1273800"/>
            </a:xfrm>
            <a:custGeom>
              <a:avLst/>
              <a:gdLst/>
              <a:ahLst/>
              <a:cxnLst/>
              <a:rect l="l" t="t" r="r" b="b"/>
              <a:pathLst>
                <a:path w="3131904" h="1008813" extrusionOk="0">
                  <a:moveTo>
                    <a:pt x="0" y="0"/>
                  </a:moveTo>
                  <a:lnTo>
                    <a:pt x="3131904" y="0"/>
                  </a:lnTo>
                  <a:lnTo>
                    <a:pt x="3131904" y="1008813"/>
                  </a:lnTo>
                  <a:lnTo>
                    <a:pt x="0" y="1008813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  <a:ln>
              <a:noFill/>
            </a:ln>
          </p:spPr>
          <p:txBody>
            <a:bodyPr/>
            <a:lstStyle/>
            <a:p>
              <a:endParaRPr lang="hu-HU" sz="1200"/>
            </a:p>
          </p:txBody>
        </p:sp>
        <p:sp>
          <p:nvSpPr>
            <p:cNvPr id="90" name="Google Shape;90;p1">
              <a:extLst>
                <a:ext uri="{FF2B5EF4-FFF2-40B4-BE49-F238E27FC236}">
                  <a16:creationId xmlns:a16="http://schemas.microsoft.com/office/drawing/2014/main" id="{E94AA724-5769-FCF3-1866-53B78DDD18DC}"/>
                </a:ext>
              </a:extLst>
            </p:cNvPr>
            <p:cNvSpPr txBox="1"/>
            <p:nvPr/>
          </p:nvSpPr>
          <p:spPr>
            <a:xfrm>
              <a:off x="117286" y="361290"/>
              <a:ext cx="3977951" cy="10850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r>
                <a:rPr lang="hu-HU" sz="1867" b="1" u="sng" dirty="0">
                  <a:solidFill>
                    <a:srgbClr val="1B693C"/>
                  </a:solidFill>
                  <a:latin typeface="Nunito Sans"/>
                  <a:sym typeface="Calibri"/>
                </a:rPr>
                <a:t>Creating complex habitats:</a:t>
              </a:r>
            </a:p>
            <a:p>
              <a:endParaRPr lang="hu-HU" sz="1867" b="1" u="sng" dirty="0">
                <a:solidFill>
                  <a:srgbClr val="1B693C"/>
                </a:solidFill>
                <a:latin typeface="Nunito Sans"/>
                <a:sym typeface="Calibri"/>
              </a:endParaRPr>
            </a:p>
            <a:p>
              <a:pPr marL="228611" indent="-228611">
                <a:buFont typeface="Arial" panose="020B0604020202020204" pitchFamily="34" charset="0"/>
                <a:buChar char="•"/>
              </a:pPr>
              <a:r>
                <a:rPr lang="hu-HU" sz="1867" b="1" dirty="0">
                  <a:solidFill>
                    <a:srgbClr val="1B693C"/>
                  </a:solidFill>
                  <a:latin typeface="Nunito Sans"/>
                  <a:sym typeface="Calibri"/>
                </a:rPr>
                <a:t>Biodiversity in terms of both species and varieties</a:t>
              </a:r>
            </a:p>
            <a:p>
              <a:pPr marL="228611" indent="-228611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hu-HU" sz="1867" b="1" dirty="0">
                  <a:solidFill>
                    <a:srgbClr val="1B693C"/>
                  </a:solidFill>
                  <a:latin typeface="Nunito Sans"/>
                  <a:sym typeface="Calibri"/>
                </a:rPr>
                <a:t>Preserving and creating natural habitats on the farm that are suited to local conditions – as many types as possible and over as large an area as possible, but at least </a:t>
              </a:r>
              <a:r>
                <a:rPr lang="hu-HU" sz="1867" b="1" dirty="0" err="1">
                  <a:solidFill>
                    <a:srgbClr val="1B693C"/>
                  </a:solidFill>
                  <a:latin typeface="Nunito Sans"/>
                  <a:sym typeface="Calibri"/>
                </a:rPr>
                <a:t>in patches</a:t>
              </a:r>
              <a:r>
                <a:rPr lang="hu-HU" sz="1867" b="1" dirty="0">
                  <a:solidFill>
                    <a:srgbClr val="1B693C"/>
                  </a:solidFill>
                  <a:latin typeface="Nunito Sans"/>
                  <a:sym typeface="Wingdings" panose="05000000000000000000" pitchFamily="2" charset="2"/>
                </a:rPr>
                <a:t>  the habitat’s self-regulating capacity begins to function  improved plant health and  fertility (pollination) </a:t>
              </a:r>
            </a:p>
            <a:p>
              <a:pPr marL="228611" indent="-228611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hu-HU" sz="1867" b="1" dirty="0">
                  <a:solidFill>
                    <a:srgbClr val="1B693C"/>
                  </a:solidFill>
                  <a:latin typeface="Nunito Sans"/>
                  <a:sym typeface="Wingdings" panose="05000000000000000000" pitchFamily="2" charset="2"/>
                </a:rPr>
                <a:t>Soil water management and the farm’s microclimate improve significantly, making it more resilient to extreme weather conditions</a:t>
              </a:r>
            </a:p>
            <a:p>
              <a:pPr marL="228611" indent="-228611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hu-HU" sz="1867" b="1" dirty="0">
                  <a:solidFill>
                    <a:srgbClr val="1B693C"/>
                  </a:solidFill>
                  <a:latin typeface="Nunito Sans"/>
                  <a:sym typeface="Wingdings" panose="05000000000000000000" pitchFamily="2" charset="2"/>
                </a:rPr>
                <a:t>E.g.: brushwood piles, dead trees, wildflower meadows or strips, medicinal and aromatic plants, ponds, wooded areas, forest strips, shrub strips (of local evergreen and flowering varieties), bee pastures </a:t>
              </a:r>
              <a:endParaRPr lang="hu-HU" sz="1867" b="1" dirty="0">
                <a:solidFill>
                  <a:srgbClr val="1B693C"/>
                </a:solidFill>
                <a:latin typeface="Nunito Sans"/>
                <a:sym typeface="Calibri"/>
              </a:endParaRPr>
            </a:p>
            <a:p>
              <a:pPr>
                <a:lnSpc>
                  <a:spcPct val="150000"/>
                </a:lnSpc>
              </a:pPr>
              <a:endParaRPr lang="hu-HU" sz="1867" b="1" dirty="0">
                <a:solidFill>
                  <a:srgbClr val="1B693C"/>
                </a:solidFill>
                <a:latin typeface="Nunito Sans"/>
                <a:sym typeface="Calibri"/>
              </a:endParaRPr>
            </a:p>
          </p:txBody>
        </p:sp>
      </p:grpSp>
      <p:grpSp>
        <p:nvGrpSpPr>
          <p:cNvPr id="91" name="Google Shape;91;p1">
            <a:extLst>
              <a:ext uri="{FF2B5EF4-FFF2-40B4-BE49-F238E27FC236}">
                <a16:creationId xmlns:a16="http://schemas.microsoft.com/office/drawing/2014/main" id="{1F3775A4-3D9B-D858-17D0-E71101B1653E}"/>
              </a:ext>
            </a:extLst>
          </p:cNvPr>
          <p:cNvGrpSpPr/>
          <p:nvPr/>
        </p:nvGrpSpPr>
        <p:grpSpPr>
          <a:xfrm>
            <a:off x="886231" y="24324"/>
            <a:ext cx="6089192" cy="1277231"/>
            <a:chOff x="-176986" y="-76200"/>
            <a:chExt cx="2008231" cy="292679"/>
          </a:xfrm>
        </p:grpSpPr>
        <p:sp>
          <p:nvSpPr>
            <p:cNvPr id="92" name="Google Shape;92;p1">
              <a:extLst>
                <a:ext uri="{FF2B5EF4-FFF2-40B4-BE49-F238E27FC236}">
                  <a16:creationId xmlns:a16="http://schemas.microsoft.com/office/drawing/2014/main" id="{E8AE5F02-17B9-1827-E8A4-424C64A92F5D}"/>
                </a:ext>
              </a:extLst>
            </p:cNvPr>
            <p:cNvSpPr/>
            <p:nvPr/>
          </p:nvSpPr>
          <p:spPr>
            <a:xfrm>
              <a:off x="-96417" y="0"/>
              <a:ext cx="1927662" cy="216479"/>
            </a:xfrm>
            <a:custGeom>
              <a:avLst/>
              <a:gdLst/>
              <a:ahLst/>
              <a:cxnLst/>
              <a:rect l="l" t="t" r="r" b="b"/>
              <a:pathLst>
                <a:path w="1927662" h="216479" extrusionOk="0">
                  <a:moveTo>
                    <a:pt x="0" y="0"/>
                  </a:moveTo>
                  <a:lnTo>
                    <a:pt x="1927662" y="0"/>
                  </a:lnTo>
                  <a:lnTo>
                    <a:pt x="1927662" y="216479"/>
                  </a:lnTo>
                  <a:lnTo>
                    <a:pt x="0" y="216479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  <a:ln>
              <a:noFill/>
            </a:ln>
          </p:spPr>
          <p:txBody>
            <a:bodyPr/>
            <a:lstStyle/>
            <a:p>
              <a:endParaRPr lang="hu-HU" sz="1200"/>
            </a:p>
          </p:txBody>
        </p:sp>
        <p:sp>
          <p:nvSpPr>
            <p:cNvPr id="93" name="Google Shape;93;p1">
              <a:extLst>
                <a:ext uri="{FF2B5EF4-FFF2-40B4-BE49-F238E27FC236}">
                  <a16:creationId xmlns:a16="http://schemas.microsoft.com/office/drawing/2014/main" id="{FC21F0EA-81FC-9F3C-9439-71F80B35218D}"/>
                </a:ext>
              </a:extLst>
            </p:cNvPr>
            <p:cNvSpPr txBox="1"/>
            <p:nvPr/>
          </p:nvSpPr>
          <p:spPr>
            <a:xfrm>
              <a:off x="-176986" y="-76200"/>
              <a:ext cx="1927662" cy="2926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201333"/>
                </a:lnSpc>
              </a:pPr>
              <a:endParaRPr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6" name="Google Shape;96;p1">
            <a:extLst>
              <a:ext uri="{FF2B5EF4-FFF2-40B4-BE49-F238E27FC236}">
                <a16:creationId xmlns:a16="http://schemas.microsoft.com/office/drawing/2014/main" id="{BDA40C58-9DCC-848C-5017-6DA062B3F847}"/>
              </a:ext>
            </a:extLst>
          </p:cNvPr>
          <p:cNvSpPr txBox="1"/>
          <p:nvPr/>
        </p:nvSpPr>
        <p:spPr>
          <a:xfrm>
            <a:off x="1016148" y="480188"/>
            <a:ext cx="5765658" cy="560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600" b="1" dirty="0">
                <a:solidFill>
                  <a:srgbClr val="1B693C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hu-HU" sz="2600" b="1" dirty="0">
                <a:solidFill>
                  <a:srgbClr val="1B693C"/>
                </a:solidFill>
                <a:latin typeface="Nunito Sans"/>
                <a:ea typeface="Nunito Sans"/>
                <a:cs typeface="Nunito Sans"/>
                <a:sym typeface="Nunito Sans"/>
              </a:rPr>
              <a:t>Sustainable crop production 3.</a:t>
            </a:r>
            <a:endParaRPr sz="1200" dirty="0"/>
          </a:p>
        </p:txBody>
      </p:sp>
      <p:cxnSp>
        <p:nvCxnSpPr>
          <p:cNvPr id="98" name="Google Shape;98;p1">
            <a:extLst>
              <a:ext uri="{FF2B5EF4-FFF2-40B4-BE49-F238E27FC236}">
                <a16:creationId xmlns:a16="http://schemas.microsoft.com/office/drawing/2014/main" id="{0596DCD0-EC29-8E90-E6BF-96B8EE983F11}"/>
              </a:ext>
            </a:extLst>
          </p:cNvPr>
          <p:cNvCxnSpPr/>
          <p:nvPr/>
        </p:nvCxnSpPr>
        <p:spPr>
          <a:xfrm>
            <a:off x="6776188" y="6563007"/>
            <a:ext cx="4730012" cy="0"/>
          </a:xfrm>
          <a:prstGeom prst="straightConnector1">
            <a:avLst/>
          </a:prstGeom>
          <a:noFill/>
          <a:ln w="47625" cap="rnd" cmpd="sng">
            <a:solidFill>
              <a:srgbClr val="000000">
                <a:alpha val="4705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Google Shape;94;p1">
            <a:extLst>
              <a:ext uri="{FF2B5EF4-FFF2-40B4-BE49-F238E27FC236}">
                <a16:creationId xmlns:a16="http://schemas.microsoft.com/office/drawing/2014/main" id="{D3D06A6E-65FF-86A3-88B8-EE8C4ACAE7DE}"/>
              </a:ext>
            </a:extLst>
          </p:cNvPr>
          <p:cNvSpPr/>
          <p:nvPr/>
        </p:nvSpPr>
        <p:spPr>
          <a:xfrm>
            <a:off x="9687719" y="179321"/>
            <a:ext cx="2266959" cy="483618"/>
          </a:xfrm>
          <a:custGeom>
            <a:avLst/>
            <a:gdLst/>
            <a:ahLst/>
            <a:cxnLst/>
            <a:rect l="l" t="t" r="r" b="b"/>
            <a:pathLst>
              <a:path w="3400439" h="725427" extrusionOk="0">
                <a:moveTo>
                  <a:pt x="0" y="0"/>
                </a:moveTo>
                <a:lnTo>
                  <a:pt x="3400439" y="0"/>
                </a:lnTo>
                <a:lnTo>
                  <a:pt x="3400439" y="725427"/>
                </a:lnTo>
                <a:lnTo>
                  <a:pt x="0" y="7254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</p:spTree>
    <p:extLst>
      <p:ext uri="{BB962C8B-B14F-4D97-AF65-F5344CB8AC3E}">
        <p14:creationId xmlns:p14="http://schemas.microsoft.com/office/powerpoint/2010/main" val="32867337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12DEFBCB-6050-8395-C48F-444F0A603C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>
            <a:extLst>
              <a:ext uri="{FF2B5EF4-FFF2-40B4-BE49-F238E27FC236}">
                <a16:creationId xmlns:a16="http://schemas.microsoft.com/office/drawing/2014/main" id="{7AE3B8C7-5415-3F65-3BD2-3319AD371D5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21739" t="-92061" r="-2285" b="-46402"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  <p:grpSp>
        <p:nvGrpSpPr>
          <p:cNvPr id="88" name="Google Shape;88;p1">
            <a:extLst>
              <a:ext uri="{FF2B5EF4-FFF2-40B4-BE49-F238E27FC236}">
                <a16:creationId xmlns:a16="http://schemas.microsoft.com/office/drawing/2014/main" id="{9BCA1D06-4533-B91B-514D-51CB3B9E07FF}"/>
              </a:ext>
            </a:extLst>
          </p:cNvPr>
          <p:cNvGrpSpPr/>
          <p:nvPr/>
        </p:nvGrpSpPr>
        <p:grpSpPr>
          <a:xfrm>
            <a:off x="1124619" y="1391219"/>
            <a:ext cx="10398965" cy="4457981"/>
            <a:chOff x="-7896" y="266896"/>
            <a:chExt cx="4108234" cy="1273800"/>
          </a:xfrm>
        </p:grpSpPr>
        <p:sp>
          <p:nvSpPr>
            <p:cNvPr id="89" name="Google Shape;89;p1">
              <a:extLst>
                <a:ext uri="{FF2B5EF4-FFF2-40B4-BE49-F238E27FC236}">
                  <a16:creationId xmlns:a16="http://schemas.microsoft.com/office/drawing/2014/main" id="{996EAC32-E76E-8681-E077-46DCBFA0081A}"/>
                </a:ext>
              </a:extLst>
            </p:cNvPr>
            <p:cNvSpPr/>
            <p:nvPr/>
          </p:nvSpPr>
          <p:spPr>
            <a:xfrm>
              <a:off x="-7896" y="266896"/>
              <a:ext cx="4103133" cy="1273800"/>
            </a:xfrm>
            <a:custGeom>
              <a:avLst/>
              <a:gdLst/>
              <a:ahLst/>
              <a:cxnLst/>
              <a:rect l="l" t="t" r="r" b="b"/>
              <a:pathLst>
                <a:path w="3131904" h="1008813" extrusionOk="0">
                  <a:moveTo>
                    <a:pt x="0" y="0"/>
                  </a:moveTo>
                  <a:lnTo>
                    <a:pt x="3131904" y="0"/>
                  </a:lnTo>
                  <a:lnTo>
                    <a:pt x="3131904" y="1008813"/>
                  </a:lnTo>
                  <a:lnTo>
                    <a:pt x="0" y="1008813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  <a:ln>
              <a:noFill/>
            </a:ln>
          </p:spPr>
          <p:txBody>
            <a:bodyPr/>
            <a:lstStyle/>
            <a:p>
              <a:endParaRPr lang="hu-HU" sz="1200"/>
            </a:p>
          </p:txBody>
        </p:sp>
        <p:sp>
          <p:nvSpPr>
            <p:cNvPr id="90" name="Google Shape;90;p1">
              <a:extLst>
                <a:ext uri="{FF2B5EF4-FFF2-40B4-BE49-F238E27FC236}">
                  <a16:creationId xmlns:a16="http://schemas.microsoft.com/office/drawing/2014/main" id="{4DFC50FC-B935-0330-6F89-83AC3C5960DD}"/>
                </a:ext>
              </a:extLst>
            </p:cNvPr>
            <p:cNvSpPr txBox="1"/>
            <p:nvPr/>
          </p:nvSpPr>
          <p:spPr>
            <a:xfrm>
              <a:off x="122387" y="418581"/>
              <a:ext cx="3977951" cy="10850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r>
                <a:rPr lang="hu-HU" sz="1867" b="1" u="sng" dirty="0">
                  <a:solidFill>
                    <a:srgbClr val="1B693C"/>
                  </a:solidFill>
                  <a:latin typeface="Nunito Sans"/>
                  <a:sym typeface="Calibri"/>
                </a:rPr>
                <a:t>Keeping native animal breeds:</a:t>
              </a:r>
            </a:p>
            <a:p>
              <a:endParaRPr lang="hu-HU" sz="1867" b="1" u="sng" dirty="0">
                <a:solidFill>
                  <a:srgbClr val="1B693C"/>
                </a:solidFill>
                <a:latin typeface="Nunito Sans"/>
                <a:sym typeface="Calibri"/>
              </a:endParaRPr>
            </a:p>
            <a:p>
              <a:pPr marL="228611" indent="-228611">
                <a:buFont typeface="Arial" panose="020B0604020202020204" pitchFamily="34" charset="0"/>
                <a:buChar char="•"/>
              </a:pPr>
              <a:r>
                <a:rPr lang="hu-HU" sz="1867" b="1" dirty="0">
                  <a:solidFill>
                    <a:srgbClr val="1B693C"/>
                  </a:solidFill>
                  <a:latin typeface="Nunito Sans"/>
                  <a:sym typeface="Calibri"/>
                </a:rPr>
                <a:t>Greater resilience</a:t>
              </a:r>
            </a:p>
            <a:p>
              <a:pPr marL="228611" indent="-228611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hu-HU" sz="1867" b="1" dirty="0">
                  <a:solidFill>
                    <a:srgbClr val="1B693C"/>
                  </a:solidFill>
                  <a:latin typeface="Nunito Sans"/>
                  <a:sym typeface="Calibri"/>
                </a:rPr>
                <a:t>Require less care and are suitable for (</a:t>
              </a:r>
              <a:r>
                <a:rPr lang="hu-HU" sz="1867" b="1" dirty="0" err="1">
                  <a:solidFill>
                    <a:srgbClr val="1B693C"/>
                  </a:solidFill>
                  <a:latin typeface="Nunito Sans"/>
                  <a:sym typeface="Calibri"/>
                </a:rPr>
                <a:t>more</a:t>
              </a:r>
              <a:r>
                <a:rPr lang="hu-HU" sz="1867" b="1" dirty="0">
                  <a:solidFill>
                    <a:srgbClr val="1B693C"/>
                  </a:solidFill>
                  <a:latin typeface="Nunito Sans"/>
                  <a:sym typeface="Calibri"/>
                </a:rPr>
                <a:t>) extensive husbandry</a:t>
              </a:r>
            </a:p>
            <a:p>
              <a:pPr marL="228611" indent="-228611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hu-HU" sz="1867" b="1" dirty="0">
                  <a:solidFill>
                    <a:srgbClr val="1B693C"/>
                  </a:solidFill>
                  <a:latin typeface="Nunito Sans"/>
                  <a:sym typeface="Calibri"/>
                </a:rPr>
                <a:t>Suitable for maintaining natural habitats (e.g. grazing)</a:t>
              </a:r>
            </a:p>
            <a:p>
              <a:pPr marL="228611" indent="-228611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hu-HU" sz="1867" b="1" dirty="0">
                  <a:solidFill>
                    <a:srgbClr val="1B693C"/>
                  </a:solidFill>
                  <a:latin typeface="Nunito Sans"/>
                  <a:sym typeface="Calibri"/>
                </a:rPr>
                <a:t>Preservation of biodiversity</a:t>
              </a:r>
            </a:p>
            <a:p>
              <a:pPr marL="228611" indent="-228611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hu-HU" sz="1867" b="1" dirty="0">
                  <a:solidFill>
                    <a:srgbClr val="1B693C"/>
                  </a:solidFill>
                  <a:latin typeface="Nunito Sans"/>
                  <a:sym typeface="Calibri"/>
                </a:rPr>
                <a:t>Support for local values and traditions, use of local knowledge</a:t>
              </a:r>
            </a:p>
            <a:p>
              <a:pPr marL="228611" indent="-228611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hu-HU" sz="1867" b="1" dirty="0">
                  <a:solidFill>
                    <a:srgbClr val="1B693C"/>
                  </a:solidFill>
                  <a:latin typeface="Nunito Sans"/>
                  <a:sym typeface="Calibri"/>
                </a:rPr>
                <a:t>High-quality products!</a:t>
              </a:r>
            </a:p>
            <a:p>
              <a:pPr>
                <a:lnSpc>
                  <a:spcPct val="150000"/>
                </a:lnSpc>
              </a:pPr>
              <a:endParaRPr lang="hu-HU" sz="1867" b="1" dirty="0">
                <a:solidFill>
                  <a:srgbClr val="1B693C"/>
                </a:solidFill>
                <a:latin typeface="Nunito Sans"/>
                <a:sym typeface="Calibri"/>
              </a:endParaRPr>
            </a:p>
          </p:txBody>
        </p:sp>
      </p:grpSp>
      <p:grpSp>
        <p:nvGrpSpPr>
          <p:cNvPr id="91" name="Google Shape;91;p1">
            <a:extLst>
              <a:ext uri="{FF2B5EF4-FFF2-40B4-BE49-F238E27FC236}">
                <a16:creationId xmlns:a16="http://schemas.microsoft.com/office/drawing/2014/main" id="{232062B0-E14E-2C3A-1C9D-E5C9A6F3EA55}"/>
              </a:ext>
            </a:extLst>
          </p:cNvPr>
          <p:cNvGrpSpPr/>
          <p:nvPr/>
        </p:nvGrpSpPr>
        <p:grpSpPr>
          <a:xfrm>
            <a:off x="886231" y="24324"/>
            <a:ext cx="6089192" cy="1277231"/>
            <a:chOff x="-176986" y="-76200"/>
            <a:chExt cx="2008231" cy="292679"/>
          </a:xfrm>
        </p:grpSpPr>
        <p:sp>
          <p:nvSpPr>
            <p:cNvPr id="92" name="Google Shape;92;p1">
              <a:extLst>
                <a:ext uri="{FF2B5EF4-FFF2-40B4-BE49-F238E27FC236}">
                  <a16:creationId xmlns:a16="http://schemas.microsoft.com/office/drawing/2014/main" id="{BE7AE275-64D3-1C39-440D-C25C832A2EAC}"/>
                </a:ext>
              </a:extLst>
            </p:cNvPr>
            <p:cNvSpPr/>
            <p:nvPr/>
          </p:nvSpPr>
          <p:spPr>
            <a:xfrm>
              <a:off x="-96417" y="0"/>
              <a:ext cx="1927662" cy="216479"/>
            </a:xfrm>
            <a:custGeom>
              <a:avLst/>
              <a:gdLst/>
              <a:ahLst/>
              <a:cxnLst/>
              <a:rect l="l" t="t" r="r" b="b"/>
              <a:pathLst>
                <a:path w="1927662" h="216479" extrusionOk="0">
                  <a:moveTo>
                    <a:pt x="0" y="0"/>
                  </a:moveTo>
                  <a:lnTo>
                    <a:pt x="1927662" y="0"/>
                  </a:lnTo>
                  <a:lnTo>
                    <a:pt x="1927662" y="216479"/>
                  </a:lnTo>
                  <a:lnTo>
                    <a:pt x="0" y="216479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  <a:ln>
              <a:noFill/>
            </a:ln>
          </p:spPr>
          <p:txBody>
            <a:bodyPr/>
            <a:lstStyle/>
            <a:p>
              <a:endParaRPr lang="hu-HU" sz="1200"/>
            </a:p>
          </p:txBody>
        </p:sp>
        <p:sp>
          <p:nvSpPr>
            <p:cNvPr id="93" name="Google Shape;93;p1">
              <a:extLst>
                <a:ext uri="{FF2B5EF4-FFF2-40B4-BE49-F238E27FC236}">
                  <a16:creationId xmlns:a16="http://schemas.microsoft.com/office/drawing/2014/main" id="{9F817497-713F-08D7-5E5A-CE1A0AD2B4BD}"/>
                </a:ext>
              </a:extLst>
            </p:cNvPr>
            <p:cNvSpPr txBox="1"/>
            <p:nvPr/>
          </p:nvSpPr>
          <p:spPr>
            <a:xfrm>
              <a:off x="-176986" y="-76200"/>
              <a:ext cx="1927662" cy="2926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201333"/>
                </a:lnSpc>
              </a:pPr>
              <a:endParaRPr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6" name="Google Shape;96;p1">
            <a:extLst>
              <a:ext uri="{FF2B5EF4-FFF2-40B4-BE49-F238E27FC236}">
                <a16:creationId xmlns:a16="http://schemas.microsoft.com/office/drawing/2014/main" id="{4B1E8BC0-B149-B35B-48EC-DFB25E59D6BE}"/>
              </a:ext>
            </a:extLst>
          </p:cNvPr>
          <p:cNvSpPr txBox="1"/>
          <p:nvPr/>
        </p:nvSpPr>
        <p:spPr>
          <a:xfrm>
            <a:off x="1016148" y="480188"/>
            <a:ext cx="5765658" cy="560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600" b="1" dirty="0">
                <a:solidFill>
                  <a:srgbClr val="1B693C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hu-HU" sz="2600" b="1" dirty="0">
                <a:solidFill>
                  <a:srgbClr val="1B693C"/>
                </a:solidFill>
                <a:latin typeface="Nunito Sans"/>
                <a:ea typeface="Nunito Sans"/>
                <a:cs typeface="Nunito Sans"/>
                <a:sym typeface="Nunito Sans"/>
              </a:rPr>
              <a:t>Sustainable livestock farming 1.</a:t>
            </a:r>
            <a:endParaRPr sz="1200" dirty="0"/>
          </a:p>
        </p:txBody>
      </p:sp>
      <p:cxnSp>
        <p:nvCxnSpPr>
          <p:cNvPr id="98" name="Google Shape;98;p1">
            <a:extLst>
              <a:ext uri="{FF2B5EF4-FFF2-40B4-BE49-F238E27FC236}">
                <a16:creationId xmlns:a16="http://schemas.microsoft.com/office/drawing/2014/main" id="{570A7A1E-1770-7D8B-DFDD-29CD7F9AC0A9}"/>
              </a:ext>
            </a:extLst>
          </p:cNvPr>
          <p:cNvCxnSpPr/>
          <p:nvPr/>
        </p:nvCxnSpPr>
        <p:spPr>
          <a:xfrm>
            <a:off x="6776188" y="6563007"/>
            <a:ext cx="4730012" cy="0"/>
          </a:xfrm>
          <a:prstGeom prst="straightConnector1">
            <a:avLst/>
          </a:prstGeom>
          <a:noFill/>
          <a:ln w="47625" cap="rnd" cmpd="sng">
            <a:solidFill>
              <a:srgbClr val="000000">
                <a:alpha val="4705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Google Shape;94;p1">
            <a:extLst>
              <a:ext uri="{FF2B5EF4-FFF2-40B4-BE49-F238E27FC236}">
                <a16:creationId xmlns:a16="http://schemas.microsoft.com/office/drawing/2014/main" id="{2B56F70B-BA5C-8EB2-E979-3FADC1C5830C}"/>
              </a:ext>
            </a:extLst>
          </p:cNvPr>
          <p:cNvSpPr/>
          <p:nvPr/>
        </p:nvSpPr>
        <p:spPr>
          <a:xfrm>
            <a:off x="9658223" y="194691"/>
            <a:ext cx="2266959" cy="483618"/>
          </a:xfrm>
          <a:custGeom>
            <a:avLst/>
            <a:gdLst/>
            <a:ahLst/>
            <a:cxnLst/>
            <a:rect l="l" t="t" r="r" b="b"/>
            <a:pathLst>
              <a:path w="3400439" h="725427" extrusionOk="0">
                <a:moveTo>
                  <a:pt x="0" y="0"/>
                </a:moveTo>
                <a:lnTo>
                  <a:pt x="3400439" y="0"/>
                </a:lnTo>
                <a:lnTo>
                  <a:pt x="3400439" y="725427"/>
                </a:lnTo>
                <a:lnTo>
                  <a:pt x="0" y="7254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</p:spTree>
    <p:extLst>
      <p:ext uri="{BB962C8B-B14F-4D97-AF65-F5344CB8AC3E}">
        <p14:creationId xmlns:p14="http://schemas.microsoft.com/office/powerpoint/2010/main" val="12462010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49A38736-FA0E-E757-BC10-4AD1B7F00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>
            <a:extLst>
              <a:ext uri="{FF2B5EF4-FFF2-40B4-BE49-F238E27FC236}">
                <a16:creationId xmlns:a16="http://schemas.microsoft.com/office/drawing/2014/main" id="{87091736-00F0-4BC0-0FB9-50E86896A06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21739" t="-92061" r="-2285" b="-46402"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  <p:grpSp>
        <p:nvGrpSpPr>
          <p:cNvPr id="88" name="Google Shape;88;p1">
            <a:extLst>
              <a:ext uri="{FF2B5EF4-FFF2-40B4-BE49-F238E27FC236}">
                <a16:creationId xmlns:a16="http://schemas.microsoft.com/office/drawing/2014/main" id="{2F667318-348E-EF77-CF03-1CE11ADFD3C2}"/>
              </a:ext>
            </a:extLst>
          </p:cNvPr>
          <p:cNvGrpSpPr/>
          <p:nvPr/>
        </p:nvGrpSpPr>
        <p:grpSpPr>
          <a:xfrm>
            <a:off x="1124619" y="1391219"/>
            <a:ext cx="10398965" cy="4457981"/>
            <a:chOff x="-7896" y="266896"/>
            <a:chExt cx="4108234" cy="1273800"/>
          </a:xfrm>
        </p:grpSpPr>
        <p:sp>
          <p:nvSpPr>
            <p:cNvPr id="89" name="Google Shape;89;p1">
              <a:extLst>
                <a:ext uri="{FF2B5EF4-FFF2-40B4-BE49-F238E27FC236}">
                  <a16:creationId xmlns:a16="http://schemas.microsoft.com/office/drawing/2014/main" id="{7A45DBC4-5751-9E4A-53C4-D63EA727DBDE}"/>
                </a:ext>
              </a:extLst>
            </p:cNvPr>
            <p:cNvSpPr/>
            <p:nvPr/>
          </p:nvSpPr>
          <p:spPr>
            <a:xfrm>
              <a:off x="-7896" y="266896"/>
              <a:ext cx="4103133" cy="1273800"/>
            </a:xfrm>
            <a:custGeom>
              <a:avLst/>
              <a:gdLst/>
              <a:ahLst/>
              <a:cxnLst/>
              <a:rect l="l" t="t" r="r" b="b"/>
              <a:pathLst>
                <a:path w="3131904" h="1008813" extrusionOk="0">
                  <a:moveTo>
                    <a:pt x="0" y="0"/>
                  </a:moveTo>
                  <a:lnTo>
                    <a:pt x="3131904" y="0"/>
                  </a:lnTo>
                  <a:lnTo>
                    <a:pt x="3131904" y="1008813"/>
                  </a:lnTo>
                  <a:lnTo>
                    <a:pt x="0" y="1008813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  <a:ln>
              <a:noFill/>
            </a:ln>
          </p:spPr>
          <p:txBody>
            <a:bodyPr/>
            <a:lstStyle/>
            <a:p>
              <a:endParaRPr lang="hu-HU" sz="1200"/>
            </a:p>
          </p:txBody>
        </p:sp>
        <p:sp>
          <p:nvSpPr>
            <p:cNvPr id="90" name="Google Shape;90;p1">
              <a:extLst>
                <a:ext uri="{FF2B5EF4-FFF2-40B4-BE49-F238E27FC236}">
                  <a16:creationId xmlns:a16="http://schemas.microsoft.com/office/drawing/2014/main" id="{5C1F9A75-85FE-EA5F-7237-17FC0F406449}"/>
                </a:ext>
              </a:extLst>
            </p:cNvPr>
            <p:cNvSpPr txBox="1"/>
            <p:nvPr/>
          </p:nvSpPr>
          <p:spPr>
            <a:xfrm>
              <a:off x="122387" y="418581"/>
              <a:ext cx="3977951" cy="10850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r>
                <a:rPr lang="hu-HU" sz="1867" b="1" u="sng" dirty="0">
                  <a:solidFill>
                    <a:srgbClr val="1B693C"/>
                  </a:solidFill>
                  <a:latin typeface="Nunito Sans"/>
                  <a:sym typeface="Calibri"/>
                </a:rPr>
                <a:t>Animal welfare:</a:t>
              </a:r>
            </a:p>
            <a:p>
              <a:endParaRPr lang="hu-HU" sz="1867" b="1" u="sng" dirty="0">
                <a:solidFill>
                  <a:srgbClr val="1B693C"/>
                </a:solidFill>
                <a:latin typeface="Nunito Sans"/>
                <a:sym typeface="Calibri"/>
              </a:endParaRPr>
            </a:p>
            <a:p>
              <a:pPr marL="228611" indent="-228611">
                <a:buFont typeface="Arial" panose="020B0604020202020204" pitchFamily="34" charset="0"/>
                <a:buChar char="•"/>
              </a:pPr>
              <a:r>
                <a:rPr lang="hu-HU" sz="1867" b="1" dirty="0">
                  <a:solidFill>
                    <a:srgbClr val="1B693C"/>
                  </a:solidFill>
                  <a:latin typeface="Nunito Sans"/>
                  <a:sym typeface="Calibri"/>
                </a:rPr>
                <a:t>Meeting basic needs</a:t>
              </a:r>
            </a:p>
            <a:p>
              <a:pPr marL="228611" indent="-228611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hu-HU" sz="1867" b="1" dirty="0">
                  <a:solidFill>
                    <a:srgbClr val="1B693C"/>
                  </a:solidFill>
                  <a:latin typeface="Nunito Sans"/>
                  <a:sym typeface="Calibri"/>
                </a:rPr>
                <a:t>Preventing boredom, injury and disease</a:t>
              </a:r>
            </a:p>
            <a:p>
              <a:pPr marL="228611" indent="-228611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hu-HU" sz="1867" b="1" dirty="0">
                  <a:solidFill>
                    <a:srgbClr val="1B693C"/>
                  </a:solidFill>
                  <a:latin typeface="Nunito Sans"/>
                  <a:sym typeface="Calibri"/>
                </a:rPr>
                <a:t>Providing a suitable environment</a:t>
              </a:r>
            </a:p>
            <a:p>
              <a:pPr marL="228611" indent="-228611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hu-HU" sz="1867" b="1" dirty="0">
                  <a:solidFill>
                    <a:srgbClr val="1B693C"/>
                  </a:solidFill>
                  <a:latin typeface="Nunito Sans"/>
                  <a:sym typeface="Calibri"/>
                </a:rPr>
                <a:t>Expression of natural behaviour</a:t>
              </a:r>
            </a:p>
            <a:p>
              <a:pPr marL="228611" indent="-228611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hu-HU" sz="1867" b="1" dirty="0">
                  <a:solidFill>
                    <a:srgbClr val="1B693C"/>
                  </a:solidFill>
                  <a:latin typeface="Nunito Sans"/>
                  <a:sym typeface="Calibri"/>
                </a:rPr>
                <a:t>Preventing stress and fear</a:t>
              </a:r>
            </a:p>
            <a:p>
              <a:pPr marL="228611" indent="-228611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hu-HU" sz="1867" b="1" dirty="0">
                  <a:solidFill>
                    <a:srgbClr val="1B693C"/>
                  </a:solidFill>
                  <a:latin typeface="Nunito Sans"/>
                  <a:sym typeface="Calibri"/>
                </a:rPr>
                <a:t>Animals are sentient beings; animal welfare concerns not only their physical but also their emotional well-being!</a:t>
              </a:r>
            </a:p>
            <a:p>
              <a:pPr>
                <a:lnSpc>
                  <a:spcPct val="150000"/>
                </a:lnSpc>
              </a:pPr>
              <a:endParaRPr lang="hu-HU" sz="1867" b="1" dirty="0">
                <a:solidFill>
                  <a:srgbClr val="1B693C"/>
                </a:solidFill>
                <a:latin typeface="Nunito Sans"/>
                <a:sym typeface="Calibri"/>
              </a:endParaRPr>
            </a:p>
          </p:txBody>
        </p:sp>
      </p:grpSp>
      <p:grpSp>
        <p:nvGrpSpPr>
          <p:cNvPr id="91" name="Google Shape;91;p1">
            <a:extLst>
              <a:ext uri="{FF2B5EF4-FFF2-40B4-BE49-F238E27FC236}">
                <a16:creationId xmlns:a16="http://schemas.microsoft.com/office/drawing/2014/main" id="{1CE547C3-B57D-7E87-5B49-B90DCA64BC6E}"/>
              </a:ext>
            </a:extLst>
          </p:cNvPr>
          <p:cNvGrpSpPr/>
          <p:nvPr/>
        </p:nvGrpSpPr>
        <p:grpSpPr>
          <a:xfrm>
            <a:off x="886231" y="24324"/>
            <a:ext cx="6089192" cy="1277231"/>
            <a:chOff x="-176986" y="-76200"/>
            <a:chExt cx="2008231" cy="292679"/>
          </a:xfrm>
        </p:grpSpPr>
        <p:sp>
          <p:nvSpPr>
            <p:cNvPr id="92" name="Google Shape;92;p1">
              <a:extLst>
                <a:ext uri="{FF2B5EF4-FFF2-40B4-BE49-F238E27FC236}">
                  <a16:creationId xmlns:a16="http://schemas.microsoft.com/office/drawing/2014/main" id="{3E428264-EF7F-F64C-D61F-229EE4108C28}"/>
                </a:ext>
              </a:extLst>
            </p:cNvPr>
            <p:cNvSpPr/>
            <p:nvPr/>
          </p:nvSpPr>
          <p:spPr>
            <a:xfrm>
              <a:off x="-96417" y="0"/>
              <a:ext cx="1927662" cy="216479"/>
            </a:xfrm>
            <a:custGeom>
              <a:avLst/>
              <a:gdLst/>
              <a:ahLst/>
              <a:cxnLst/>
              <a:rect l="l" t="t" r="r" b="b"/>
              <a:pathLst>
                <a:path w="1927662" h="216479" extrusionOk="0">
                  <a:moveTo>
                    <a:pt x="0" y="0"/>
                  </a:moveTo>
                  <a:lnTo>
                    <a:pt x="1927662" y="0"/>
                  </a:lnTo>
                  <a:lnTo>
                    <a:pt x="1927662" y="216479"/>
                  </a:lnTo>
                  <a:lnTo>
                    <a:pt x="0" y="216479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  <a:ln>
              <a:noFill/>
            </a:ln>
          </p:spPr>
          <p:txBody>
            <a:bodyPr/>
            <a:lstStyle/>
            <a:p>
              <a:endParaRPr lang="hu-HU" sz="1200"/>
            </a:p>
          </p:txBody>
        </p:sp>
        <p:sp>
          <p:nvSpPr>
            <p:cNvPr id="93" name="Google Shape;93;p1">
              <a:extLst>
                <a:ext uri="{FF2B5EF4-FFF2-40B4-BE49-F238E27FC236}">
                  <a16:creationId xmlns:a16="http://schemas.microsoft.com/office/drawing/2014/main" id="{D990B2D7-F1D1-69CF-5DCA-452624E0FFDB}"/>
                </a:ext>
              </a:extLst>
            </p:cNvPr>
            <p:cNvSpPr txBox="1"/>
            <p:nvPr/>
          </p:nvSpPr>
          <p:spPr>
            <a:xfrm>
              <a:off x="-176986" y="-76200"/>
              <a:ext cx="1927662" cy="2926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201333"/>
                </a:lnSpc>
              </a:pPr>
              <a:endParaRPr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6" name="Google Shape;96;p1">
            <a:extLst>
              <a:ext uri="{FF2B5EF4-FFF2-40B4-BE49-F238E27FC236}">
                <a16:creationId xmlns:a16="http://schemas.microsoft.com/office/drawing/2014/main" id="{C1A05F18-0AFE-9021-FF99-65E452E73484}"/>
              </a:ext>
            </a:extLst>
          </p:cNvPr>
          <p:cNvSpPr txBox="1"/>
          <p:nvPr/>
        </p:nvSpPr>
        <p:spPr>
          <a:xfrm>
            <a:off x="1016148" y="480188"/>
            <a:ext cx="5765658" cy="560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600" b="1" dirty="0">
                <a:solidFill>
                  <a:srgbClr val="1B693C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hu-HU" sz="2600" b="1" dirty="0">
                <a:solidFill>
                  <a:srgbClr val="1B693C"/>
                </a:solidFill>
                <a:latin typeface="Nunito Sans"/>
                <a:ea typeface="Nunito Sans"/>
                <a:cs typeface="Nunito Sans"/>
                <a:sym typeface="Nunito Sans"/>
              </a:rPr>
              <a:t>Sustainable animal husbandry 2.</a:t>
            </a:r>
            <a:endParaRPr sz="1200" dirty="0"/>
          </a:p>
        </p:txBody>
      </p:sp>
      <p:cxnSp>
        <p:nvCxnSpPr>
          <p:cNvPr id="98" name="Google Shape;98;p1">
            <a:extLst>
              <a:ext uri="{FF2B5EF4-FFF2-40B4-BE49-F238E27FC236}">
                <a16:creationId xmlns:a16="http://schemas.microsoft.com/office/drawing/2014/main" id="{EA2A5782-E878-6CEC-4F11-52A28D9F3164}"/>
              </a:ext>
            </a:extLst>
          </p:cNvPr>
          <p:cNvCxnSpPr/>
          <p:nvPr/>
        </p:nvCxnSpPr>
        <p:spPr>
          <a:xfrm>
            <a:off x="6776188" y="6563007"/>
            <a:ext cx="4730012" cy="0"/>
          </a:xfrm>
          <a:prstGeom prst="straightConnector1">
            <a:avLst/>
          </a:prstGeom>
          <a:noFill/>
          <a:ln w="47625" cap="rnd" cmpd="sng">
            <a:solidFill>
              <a:srgbClr val="000000">
                <a:alpha val="4705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Google Shape;94;p1">
            <a:extLst>
              <a:ext uri="{FF2B5EF4-FFF2-40B4-BE49-F238E27FC236}">
                <a16:creationId xmlns:a16="http://schemas.microsoft.com/office/drawing/2014/main" id="{BEB32B0F-85C9-A3B8-D1A9-D56BCAF5F2E2}"/>
              </a:ext>
            </a:extLst>
          </p:cNvPr>
          <p:cNvSpPr/>
          <p:nvPr/>
        </p:nvSpPr>
        <p:spPr>
          <a:xfrm>
            <a:off x="9805707" y="179321"/>
            <a:ext cx="2266959" cy="483618"/>
          </a:xfrm>
          <a:custGeom>
            <a:avLst/>
            <a:gdLst/>
            <a:ahLst/>
            <a:cxnLst/>
            <a:rect l="l" t="t" r="r" b="b"/>
            <a:pathLst>
              <a:path w="3400439" h="725427" extrusionOk="0">
                <a:moveTo>
                  <a:pt x="0" y="0"/>
                </a:moveTo>
                <a:lnTo>
                  <a:pt x="3400439" y="0"/>
                </a:lnTo>
                <a:lnTo>
                  <a:pt x="3400439" y="725427"/>
                </a:lnTo>
                <a:lnTo>
                  <a:pt x="0" y="7254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</p:spTree>
    <p:extLst>
      <p:ext uri="{BB962C8B-B14F-4D97-AF65-F5344CB8AC3E}">
        <p14:creationId xmlns:p14="http://schemas.microsoft.com/office/powerpoint/2010/main" val="10555310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B520AA70-ECAA-6B2F-02B0-44D49403E6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>
            <a:extLst>
              <a:ext uri="{FF2B5EF4-FFF2-40B4-BE49-F238E27FC236}">
                <a16:creationId xmlns:a16="http://schemas.microsoft.com/office/drawing/2014/main" id="{A9510EEA-47A6-99ED-7B22-72E7B9F985D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21739" t="-92061" r="-2285" b="-46402"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  <p:grpSp>
        <p:nvGrpSpPr>
          <p:cNvPr id="88" name="Google Shape;88;p1">
            <a:extLst>
              <a:ext uri="{FF2B5EF4-FFF2-40B4-BE49-F238E27FC236}">
                <a16:creationId xmlns:a16="http://schemas.microsoft.com/office/drawing/2014/main" id="{91795ECD-3800-DD38-1D38-974519499088}"/>
              </a:ext>
            </a:extLst>
          </p:cNvPr>
          <p:cNvGrpSpPr/>
          <p:nvPr/>
        </p:nvGrpSpPr>
        <p:grpSpPr>
          <a:xfrm>
            <a:off x="1124619" y="1391219"/>
            <a:ext cx="10398965" cy="5076257"/>
            <a:chOff x="-7896" y="266896"/>
            <a:chExt cx="4108234" cy="1273800"/>
          </a:xfrm>
        </p:grpSpPr>
        <p:sp>
          <p:nvSpPr>
            <p:cNvPr id="89" name="Google Shape;89;p1">
              <a:extLst>
                <a:ext uri="{FF2B5EF4-FFF2-40B4-BE49-F238E27FC236}">
                  <a16:creationId xmlns:a16="http://schemas.microsoft.com/office/drawing/2014/main" id="{1765B6F2-D5FB-A1DA-A60E-5C775FA93344}"/>
                </a:ext>
              </a:extLst>
            </p:cNvPr>
            <p:cNvSpPr/>
            <p:nvPr/>
          </p:nvSpPr>
          <p:spPr>
            <a:xfrm>
              <a:off x="-7896" y="266896"/>
              <a:ext cx="4103133" cy="1273800"/>
            </a:xfrm>
            <a:custGeom>
              <a:avLst/>
              <a:gdLst/>
              <a:ahLst/>
              <a:cxnLst/>
              <a:rect l="l" t="t" r="r" b="b"/>
              <a:pathLst>
                <a:path w="3131904" h="1008813" extrusionOk="0">
                  <a:moveTo>
                    <a:pt x="0" y="0"/>
                  </a:moveTo>
                  <a:lnTo>
                    <a:pt x="3131904" y="0"/>
                  </a:lnTo>
                  <a:lnTo>
                    <a:pt x="3131904" y="1008813"/>
                  </a:lnTo>
                  <a:lnTo>
                    <a:pt x="0" y="1008813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  <a:ln>
              <a:noFill/>
            </a:ln>
          </p:spPr>
          <p:txBody>
            <a:bodyPr/>
            <a:lstStyle/>
            <a:p>
              <a:endParaRPr lang="hu-HU" sz="1200"/>
            </a:p>
          </p:txBody>
        </p:sp>
        <p:sp>
          <p:nvSpPr>
            <p:cNvPr id="90" name="Google Shape;90;p1">
              <a:extLst>
                <a:ext uri="{FF2B5EF4-FFF2-40B4-BE49-F238E27FC236}">
                  <a16:creationId xmlns:a16="http://schemas.microsoft.com/office/drawing/2014/main" id="{D5D19D29-089C-F4FF-48F5-4CB454431A03}"/>
                </a:ext>
              </a:extLst>
            </p:cNvPr>
            <p:cNvSpPr txBox="1"/>
            <p:nvPr/>
          </p:nvSpPr>
          <p:spPr>
            <a:xfrm>
              <a:off x="122387" y="418581"/>
              <a:ext cx="3977951" cy="10850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r>
                <a:rPr lang="hu-HU" sz="1867" b="1" u="sng" dirty="0">
                  <a:solidFill>
                    <a:srgbClr val="1B693C"/>
                  </a:solidFill>
                  <a:latin typeface="Nunito Sans"/>
                  <a:sym typeface="Calibri"/>
                </a:rPr>
                <a:t>Feeding:</a:t>
              </a:r>
            </a:p>
            <a:p>
              <a:endParaRPr lang="hu-HU" sz="1867" b="1" u="sng" dirty="0">
                <a:solidFill>
                  <a:srgbClr val="1B693C"/>
                </a:solidFill>
                <a:latin typeface="Nunito Sans"/>
                <a:sym typeface="Calibri"/>
              </a:endParaRPr>
            </a:p>
            <a:p>
              <a:pPr marL="228611" indent="-228611">
                <a:buFont typeface="Arial" panose="020B0604020202020204" pitchFamily="34" charset="0"/>
                <a:buChar char="•"/>
              </a:pPr>
              <a:r>
                <a:rPr lang="hu-HU" sz="1867" b="1" dirty="0">
                  <a:solidFill>
                    <a:srgbClr val="1B693C"/>
                  </a:solidFill>
                  <a:latin typeface="Nunito Sans"/>
                  <a:sym typeface="Calibri"/>
                </a:rPr>
                <a:t>Food produced locally (or nearby) where possible</a:t>
              </a:r>
            </a:p>
            <a:p>
              <a:pPr marL="228611" indent="-228611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hu-HU" sz="1867" b="1" dirty="0">
                  <a:solidFill>
                    <a:srgbClr val="1B693C"/>
                  </a:solidFill>
                  <a:latin typeface="Nunito Sans"/>
                  <a:sym typeface="Calibri"/>
                </a:rPr>
                <a:t>Food production must also be sustainable – NO GMOs!</a:t>
              </a:r>
            </a:p>
            <a:p>
              <a:pPr marL="228611" indent="-228611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hu-HU" sz="1867" b="1" dirty="0">
                  <a:solidFill>
                    <a:srgbClr val="1B693C"/>
                  </a:solidFill>
                  <a:latin typeface="Nunito Sans"/>
                  <a:sym typeface="Calibri"/>
                </a:rPr>
                <a:t>Food should not compete with food intended for human consumption</a:t>
              </a:r>
              <a:r>
                <a:rPr lang="hu-HU" sz="1867" b="1" dirty="0">
                  <a:solidFill>
                    <a:srgbClr val="1B693C"/>
                  </a:solidFill>
                  <a:latin typeface="Nunito Sans"/>
                  <a:sym typeface="Wingdings" panose="05000000000000000000" pitchFamily="2" charset="2"/>
                </a:rPr>
                <a:t> </a:t>
              </a:r>
              <a:br>
                <a:rPr lang="hu-HU" sz="1867" b="1" dirty="0">
                  <a:solidFill>
                    <a:srgbClr val="1B693C"/>
                  </a:solidFill>
                  <a:latin typeface="Nunito Sans"/>
                  <a:sym typeface="Wingdings" panose="05000000000000000000" pitchFamily="2" charset="2"/>
                </a:rPr>
              </a:br>
              <a:r>
                <a:rPr lang="hu-HU" sz="1867" b="1" dirty="0">
                  <a:solidFill>
                    <a:srgbClr val="1B693C"/>
                  </a:solidFill>
                  <a:latin typeface="Nunito Sans"/>
                  <a:sym typeface="Wingdings" panose="05000000000000000000" pitchFamily="2" charset="2"/>
                </a:rPr>
                <a:t>Good practices: grazing, by-products, food waste, utilisation of surplus</a:t>
              </a:r>
              <a:endParaRPr lang="hu-HU" sz="1867" b="1" dirty="0">
                <a:solidFill>
                  <a:srgbClr val="1B693C"/>
                </a:solidFill>
                <a:latin typeface="Nunito Sans"/>
                <a:sym typeface="Calibri"/>
              </a:endParaRPr>
            </a:p>
            <a:p>
              <a:pPr marL="228611" indent="-228611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hu-HU" sz="1867" b="1" dirty="0">
                  <a:solidFill>
                    <a:srgbClr val="1B693C"/>
                  </a:solidFill>
                  <a:latin typeface="Nunito Sans"/>
                  <a:sym typeface="Calibri"/>
                </a:rPr>
                <a:t>Proper feeding</a:t>
              </a:r>
              <a:r>
                <a:rPr lang="hu-HU" sz="1867" b="1" dirty="0">
                  <a:solidFill>
                    <a:srgbClr val="1B693C"/>
                  </a:solidFill>
                  <a:latin typeface="Nunito Sans"/>
                  <a:sym typeface="Wingdings" panose="05000000000000000000" pitchFamily="2" charset="2"/>
                </a:rPr>
                <a:t>  better digestion  less methane, e.g. in the case of cattle</a:t>
              </a:r>
            </a:p>
            <a:p>
              <a:pPr marL="228611" indent="-228611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hu-HU" sz="1867" b="1" dirty="0">
                  <a:solidFill>
                    <a:srgbClr val="1B693C"/>
                  </a:solidFill>
                  <a:latin typeface="Nunito Sans"/>
                  <a:sym typeface="Calibri"/>
                </a:rPr>
                <a:t>A balanced, healthy diet</a:t>
              </a:r>
              <a:br>
                <a:rPr lang="hu-HU" sz="1867" b="1" dirty="0">
                  <a:solidFill>
                    <a:srgbClr val="1B693C"/>
                  </a:solidFill>
                  <a:latin typeface="Nunito Sans"/>
                  <a:sym typeface="Calibri"/>
                </a:rPr>
              </a:br>
              <a:r>
                <a:rPr lang="hu-HU" sz="1867" b="1" dirty="0">
                  <a:solidFill>
                    <a:srgbClr val="1B693C"/>
                  </a:solidFill>
                  <a:latin typeface="Nunito Sans"/>
                  <a:sym typeface="Wingdings" panose="05000000000000000000" pitchFamily="2" charset="2"/>
                </a:rPr>
                <a:t> more resilient animals </a:t>
              </a:r>
              <a:br>
                <a:rPr lang="hu-HU" sz="1867" b="1" dirty="0">
                  <a:solidFill>
                    <a:srgbClr val="1B693C"/>
                  </a:solidFill>
                  <a:latin typeface="Nunito Sans"/>
                  <a:sym typeface="Wingdings" panose="05000000000000000000" pitchFamily="2" charset="2"/>
                </a:rPr>
              </a:br>
              <a:r>
                <a:rPr lang="hu-HU" sz="1867" b="1" dirty="0">
                  <a:solidFill>
                    <a:srgbClr val="1B693C"/>
                  </a:solidFill>
                  <a:latin typeface="Nunito Sans"/>
                  <a:sym typeface="Wingdings" panose="05000000000000000000" pitchFamily="2" charset="2"/>
                </a:rPr>
                <a:t> more efficient production</a:t>
              </a:r>
              <a:br>
                <a:rPr lang="hu-HU" sz="1867" b="1" dirty="0">
                  <a:solidFill>
                    <a:srgbClr val="1B693C"/>
                  </a:solidFill>
                  <a:latin typeface="Nunito Sans"/>
                  <a:sym typeface="Wingdings" panose="05000000000000000000" pitchFamily="2" charset="2"/>
                </a:rPr>
              </a:br>
              <a:r>
                <a:rPr lang="hu-HU" sz="1867" b="1" dirty="0">
                  <a:solidFill>
                    <a:srgbClr val="1B693C"/>
                  </a:solidFill>
                  <a:latin typeface="Nunito Sans"/>
                  <a:sym typeface="Wingdings" panose="05000000000000000000" pitchFamily="2" charset="2"/>
                </a:rPr>
                <a:t> lower veterinary and medication costs</a:t>
              </a:r>
              <a:endParaRPr lang="hu-HU" sz="1867" b="1" dirty="0">
                <a:solidFill>
                  <a:srgbClr val="1B693C"/>
                </a:solidFill>
                <a:latin typeface="Nunito Sans"/>
                <a:sym typeface="Calibri"/>
              </a:endParaRPr>
            </a:p>
            <a:p>
              <a:pPr>
                <a:lnSpc>
                  <a:spcPct val="150000"/>
                </a:lnSpc>
              </a:pPr>
              <a:endParaRPr lang="hu-HU" sz="1867" b="1" dirty="0">
                <a:solidFill>
                  <a:srgbClr val="1B693C"/>
                </a:solidFill>
                <a:latin typeface="Nunito Sans"/>
                <a:sym typeface="Calibri"/>
              </a:endParaRPr>
            </a:p>
          </p:txBody>
        </p:sp>
      </p:grpSp>
      <p:grpSp>
        <p:nvGrpSpPr>
          <p:cNvPr id="91" name="Google Shape;91;p1">
            <a:extLst>
              <a:ext uri="{FF2B5EF4-FFF2-40B4-BE49-F238E27FC236}">
                <a16:creationId xmlns:a16="http://schemas.microsoft.com/office/drawing/2014/main" id="{8A810DC7-25B7-841F-8301-1B7ECABC829C}"/>
              </a:ext>
            </a:extLst>
          </p:cNvPr>
          <p:cNvGrpSpPr/>
          <p:nvPr/>
        </p:nvGrpSpPr>
        <p:grpSpPr>
          <a:xfrm>
            <a:off x="886231" y="24324"/>
            <a:ext cx="6089192" cy="1277231"/>
            <a:chOff x="-176986" y="-76200"/>
            <a:chExt cx="2008231" cy="292679"/>
          </a:xfrm>
        </p:grpSpPr>
        <p:sp>
          <p:nvSpPr>
            <p:cNvPr id="92" name="Google Shape;92;p1">
              <a:extLst>
                <a:ext uri="{FF2B5EF4-FFF2-40B4-BE49-F238E27FC236}">
                  <a16:creationId xmlns:a16="http://schemas.microsoft.com/office/drawing/2014/main" id="{1B40677C-457F-08BD-1CB9-530B3868B847}"/>
                </a:ext>
              </a:extLst>
            </p:cNvPr>
            <p:cNvSpPr/>
            <p:nvPr/>
          </p:nvSpPr>
          <p:spPr>
            <a:xfrm>
              <a:off x="-96417" y="0"/>
              <a:ext cx="1927662" cy="216479"/>
            </a:xfrm>
            <a:custGeom>
              <a:avLst/>
              <a:gdLst/>
              <a:ahLst/>
              <a:cxnLst/>
              <a:rect l="l" t="t" r="r" b="b"/>
              <a:pathLst>
                <a:path w="1927662" h="216479" extrusionOk="0">
                  <a:moveTo>
                    <a:pt x="0" y="0"/>
                  </a:moveTo>
                  <a:lnTo>
                    <a:pt x="1927662" y="0"/>
                  </a:lnTo>
                  <a:lnTo>
                    <a:pt x="1927662" y="216479"/>
                  </a:lnTo>
                  <a:lnTo>
                    <a:pt x="0" y="216479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  <a:ln>
              <a:noFill/>
            </a:ln>
          </p:spPr>
          <p:txBody>
            <a:bodyPr/>
            <a:lstStyle/>
            <a:p>
              <a:endParaRPr lang="hu-HU" sz="1200"/>
            </a:p>
          </p:txBody>
        </p:sp>
        <p:sp>
          <p:nvSpPr>
            <p:cNvPr id="93" name="Google Shape;93;p1">
              <a:extLst>
                <a:ext uri="{FF2B5EF4-FFF2-40B4-BE49-F238E27FC236}">
                  <a16:creationId xmlns:a16="http://schemas.microsoft.com/office/drawing/2014/main" id="{9E416194-8D0C-D677-4321-C367AB4F6B6A}"/>
                </a:ext>
              </a:extLst>
            </p:cNvPr>
            <p:cNvSpPr txBox="1"/>
            <p:nvPr/>
          </p:nvSpPr>
          <p:spPr>
            <a:xfrm>
              <a:off x="-176986" y="-76200"/>
              <a:ext cx="1927662" cy="2926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201333"/>
                </a:lnSpc>
              </a:pPr>
              <a:endParaRPr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6" name="Google Shape;96;p1">
            <a:extLst>
              <a:ext uri="{FF2B5EF4-FFF2-40B4-BE49-F238E27FC236}">
                <a16:creationId xmlns:a16="http://schemas.microsoft.com/office/drawing/2014/main" id="{2968BBBE-1429-1A30-FA80-444CEE854772}"/>
              </a:ext>
            </a:extLst>
          </p:cNvPr>
          <p:cNvSpPr txBox="1"/>
          <p:nvPr/>
        </p:nvSpPr>
        <p:spPr>
          <a:xfrm>
            <a:off x="1016148" y="480188"/>
            <a:ext cx="5765658" cy="560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600" b="1" dirty="0">
                <a:solidFill>
                  <a:srgbClr val="1B693C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hu-HU" sz="2600" b="1" dirty="0">
                <a:solidFill>
                  <a:srgbClr val="1B693C"/>
                </a:solidFill>
                <a:latin typeface="Nunito Sans"/>
                <a:ea typeface="Nunito Sans"/>
                <a:cs typeface="Nunito Sans"/>
                <a:sym typeface="Nunito Sans"/>
              </a:rPr>
              <a:t>Sustainable livestock farming 3.</a:t>
            </a:r>
            <a:endParaRPr sz="1200" dirty="0"/>
          </a:p>
        </p:txBody>
      </p:sp>
      <p:cxnSp>
        <p:nvCxnSpPr>
          <p:cNvPr id="98" name="Google Shape;98;p1">
            <a:extLst>
              <a:ext uri="{FF2B5EF4-FFF2-40B4-BE49-F238E27FC236}">
                <a16:creationId xmlns:a16="http://schemas.microsoft.com/office/drawing/2014/main" id="{556E9464-D569-6AE2-5EC5-959DA81F1286}"/>
              </a:ext>
            </a:extLst>
          </p:cNvPr>
          <p:cNvCxnSpPr/>
          <p:nvPr/>
        </p:nvCxnSpPr>
        <p:spPr>
          <a:xfrm>
            <a:off x="6776188" y="6563007"/>
            <a:ext cx="4730012" cy="0"/>
          </a:xfrm>
          <a:prstGeom prst="straightConnector1">
            <a:avLst/>
          </a:prstGeom>
          <a:noFill/>
          <a:ln w="47625" cap="rnd" cmpd="sng">
            <a:solidFill>
              <a:srgbClr val="000000">
                <a:alpha val="4705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Google Shape;94;p1">
            <a:extLst>
              <a:ext uri="{FF2B5EF4-FFF2-40B4-BE49-F238E27FC236}">
                <a16:creationId xmlns:a16="http://schemas.microsoft.com/office/drawing/2014/main" id="{5B01439B-FC3B-3B07-2A06-406954CA9E40}"/>
              </a:ext>
            </a:extLst>
          </p:cNvPr>
          <p:cNvSpPr/>
          <p:nvPr/>
        </p:nvSpPr>
        <p:spPr>
          <a:xfrm>
            <a:off x="9854868" y="211992"/>
            <a:ext cx="2266959" cy="483618"/>
          </a:xfrm>
          <a:custGeom>
            <a:avLst/>
            <a:gdLst/>
            <a:ahLst/>
            <a:cxnLst/>
            <a:rect l="l" t="t" r="r" b="b"/>
            <a:pathLst>
              <a:path w="3400439" h="725427" extrusionOk="0">
                <a:moveTo>
                  <a:pt x="0" y="0"/>
                </a:moveTo>
                <a:lnTo>
                  <a:pt x="3400439" y="0"/>
                </a:lnTo>
                <a:lnTo>
                  <a:pt x="3400439" y="725427"/>
                </a:lnTo>
                <a:lnTo>
                  <a:pt x="0" y="7254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</p:spTree>
    <p:extLst>
      <p:ext uri="{BB962C8B-B14F-4D97-AF65-F5344CB8AC3E}">
        <p14:creationId xmlns:p14="http://schemas.microsoft.com/office/powerpoint/2010/main" val="26126272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70;p38">
            <a:extLst>
              <a:ext uri="{FF2B5EF4-FFF2-40B4-BE49-F238E27FC236}">
                <a16:creationId xmlns:a16="http://schemas.microsoft.com/office/drawing/2014/main" id="{3859A056-C913-0523-C8A2-C0223D7440A4}"/>
              </a:ext>
            </a:extLst>
          </p:cNvPr>
          <p:cNvSpPr/>
          <p:nvPr/>
        </p:nvSpPr>
        <p:spPr>
          <a:xfrm>
            <a:off x="0" y="1499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l="-13700" t="-34822" r="-699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35;p3">
            <a:extLst>
              <a:ext uri="{FF2B5EF4-FFF2-40B4-BE49-F238E27FC236}">
                <a16:creationId xmlns:a16="http://schemas.microsoft.com/office/drawing/2014/main" id="{91DDA137-010D-BADB-4E78-C0F9ADB30711}"/>
              </a:ext>
            </a:extLst>
          </p:cNvPr>
          <p:cNvSpPr/>
          <p:nvPr/>
        </p:nvSpPr>
        <p:spPr>
          <a:xfrm>
            <a:off x="15107496" y="-287949"/>
            <a:ext cx="3546335" cy="3424048"/>
          </a:xfrm>
          <a:custGeom>
            <a:avLst/>
            <a:gdLst/>
            <a:ahLst/>
            <a:cxnLst/>
            <a:rect l="l" t="t" r="r" b="b"/>
            <a:pathLst>
              <a:path w="5319503" h="5136072" extrusionOk="0">
                <a:moveTo>
                  <a:pt x="0" y="0"/>
                </a:moveTo>
                <a:lnTo>
                  <a:pt x="5319503" y="0"/>
                </a:lnTo>
                <a:lnTo>
                  <a:pt x="5319503" y="5136072"/>
                </a:lnTo>
                <a:lnTo>
                  <a:pt x="0" y="51360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  <p:sp>
        <p:nvSpPr>
          <p:cNvPr id="5" name="Google Shape;94;p1">
            <a:extLst>
              <a:ext uri="{FF2B5EF4-FFF2-40B4-BE49-F238E27FC236}">
                <a16:creationId xmlns:a16="http://schemas.microsoft.com/office/drawing/2014/main" id="{D796BBCD-C583-8EB2-6B76-F63E11046A04}"/>
              </a:ext>
            </a:extLst>
          </p:cNvPr>
          <p:cNvSpPr/>
          <p:nvPr/>
        </p:nvSpPr>
        <p:spPr>
          <a:xfrm>
            <a:off x="710868" y="411497"/>
            <a:ext cx="2266959" cy="483618"/>
          </a:xfrm>
          <a:custGeom>
            <a:avLst/>
            <a:gdLst/>
            <a:ahLst/>
            <a:cxnLst/>
            <a:rect l="l" t="t" r="r" b="b"/>
            <a:pathLst>
              <a:path w="3400439" h="725427" extrusionOk="0">
                <a:moveTo>
                  <a:pt x="0" y="0"/>
                </a:moveTo>
                <a:lnTo>
                  <a:pt x="3400439" y="0"/>
                </a:lnTo>
                <a:lnTo>
                  <a:pt x="3400439" y="725427"/>
                </a:lnTo>
                <a:lnTo>
                  <a:pt x="0" y="7254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75BA3C-72D9-C5FD-8FCC-B8A4B46F38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483" y="1005381"/>
            <a:ext cx="10100161" cy="888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9378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>
          <a:extLst>
            <a:ext uri="{FF2B5EF4-FFF2-40B4-BE49-F238E27FC236}">
              <a16:creationId xmlns:a16="http://schemas.microsoft.com/office/drawing/2014/main" id="{018C4F05-F4B2-FE3E-7569-9A6950F3C9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">
            <a:extLst>
              <a:ext uri="{FF2B5EF4-FFF2-40B4-BE49-F238E27FC236}">
                <a16:creationId xmlns:a16="http://schemas.microsoft.com/office/drawing/2014/main" id="{7EE910AB-1C80-6899-6C48-C4E783D27B57}"/>
              </a:ext>
            </a:extLst>
          </p:cNvPr>
          <p:cNvSpPr/>
          <p:nvPr/>
        </p:nvSpPr>
        <p:spPr>
          <a:xfrm>
            <a:off x="0" y="5470411"/>
            <a:ext cx="12192000" cy="1387589"/>
          </a:xfrm>
          <a:custGeom>
            <a:avLst/>
            <a:gdLst/>
            <a:ahLst/>
            <a:cxnLst/>
            <a:rect l="l" t="t" r="r" b="b"/>
            <a:pathLst>
              <a:path w="18288000" h="2081384" extrusionOk="0">
                <a:moveTo>
                  <a:pt x="0" y="0"/>
                </a:moveTo>
                <a:lnTo>
                  <a:pt x="18288000" y="0"/>
                </a:lnTo>
                <a:lnTo>
                  <a:pt x="18288000" y="2081384"/>
                </a:lnTo>
                <a:lnTo>
                  <a:pt x="0" y="20813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91868" b="-360191"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  <p:sp>
        <p:nvSpPr>
          <p:cNvPr id="119" name="Google Shape;119;p3">
            <a:extLst>
              <a:ext uri="{FF2B5EF4-FFF2-40B4-BE49-F238E27FC236}">
                <a16:creationId xmlns:a16="http://schemas.microsoft.com/office/drawing/2014/main" id="{0F4FB6BB-FA8C-8064-C663-276DFCE22EAA}"/>
              </a:ext>
            </a:extLst>
          </p:cNvPr>
          <p:cNvSpPr/>
          <p:nvPr/>
        </p:nvSpPr>
        <p:spPr>
          <a:xfrm>
            <a:off x="5609645" y="4984055"/>
            <a:ext cx="972711" cy="972711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C1AC30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cxnSp>
        <p:nvCxnSpPr>
          <p:cNvPr id="120" name="Google Shape;120;p3">
            <a:extLst>
              <a:ext uri="{FF2B5EF4-FFF2-40B4-BE49-F238E27FC236}">
                <a16:creationId xmlns:a16="http://schemas.microsoft.com/office/drawing/2014/main" id="{9FC2D403-4E4B-1CD8-9878-12012C8F5456}"/>
              </a:ext>
            </a:extLst>
          </p:cNvPr>
          <p:cNvCxnSpPr/>
          <p:nvPr/>
        </p:nvCxnSpPr>
        <p:spPr>
          <a:xfrm rot="5400000">
            <a:off x="5905498" y="5445011"/>
            <a:ext cx="381005" cy="0"/>
          </a:xfrm>
          <a:prstGeom prst="straightConnector1">
            <a:avLst/>
          </a:prstGeom>
          <a:noFill/>
          <a:ln w="76200" cap="rnd" cmpd="sng">
            <a:solidFill>
              <a:srgbClr val="FFFFFF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21" name="Google Shape;121;p3">
            <a:extLst>
              <a:ext uri="{FF2B5EF4-FFF2-40B4-BE49-F238E27FC236}">
                <a16:creationId xmlns:a16="http://schemas.microsoft.com/office/drawing/2014/main" id="{80D628B4-FC18-3774-5E4B-5B781F70DA37}"/>
              </a:ext>
            </a:extLst>
          </p:cNvPr>
          <p:cNvSpPr/>
          <p:nvPr/>
        </p:nvSpPr>
        <p:spPr>
          <a:xfrm>
            <a:off x="640894" y="2067230"/>
            <a:ext cx="3049387" cy="1233854"/>
          </a:xfrm>
          <a:custGeom>
            <a:avLst/>
            <a:gdLst/>
            <a:ahLst/>
            <a:cxnLst/>
            <a:rect l="l" t="t" r="r" b="b"/>
            <a:pathLst>
              <a:path w="1934102" h="782583" extrusionOk="0">
                <a:moveTo>
                  <a:pt x="1809642" y="782582"/>
                </a:moveTo>
                <a:lnTo>
                  <a:pt x="124460" y="782582"/>
                </a:lnTo>
                <a:cubicBezTo>
                  <a:pt x="55880" y="782582"/>
                  <a:pt x="0" y="726702"/>
                  <a:pt x="0" y="658122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809642" y="0"/>
                </a:lnTo>
                <a:cubicBezTo>
                  <a:pt x="1878222" y="0"/>
                  <a:pt x="1934102" y="55880"/>
                  <a:pt x="1934102" y="124460"/>
                </a:cubicBezTo>
                <a:lnTo>
                  <a:pt x="1934102" y="658123"/>
                </a:lnTo>
                <a:cubicBezTo>
                  <a:pt x="1934102" y="726702"/>
                  <a:pt x="1878222" y="782583"/>
                  <a:pt x="1809642" y="782583"/>
                </a:cubicBezTo>
                <a:close/>
              </a:path>
            </a:pathLst>
          </a:custGeom>
          <a:solidFill>
            <a:srgbClr val="487307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sp>
        <p:nvSpPr>
          <p:cNvPr id="122" name="Google Shape;122;p3">
            <a:extLst>
              <a:ext uri="{FF2B5EF4-FFF2-40B4-BE49-F238E27FC236}">
                <a16:creationId xmlns:a16="http://schemas.microsoft.com/office/drawing/2014/main" id="{BBC68E0D-894A-31F6-0137-1D8E547C2CC4}"/>
              </a:ext>
            </a:extLst>
          </p:cNvPr>
          <p:cNvSpPr/>
          <p:nvPr/>
        </p:nvSpPr>
        <p:spPr>
          <a:xfrm>
            <a:off x="5900705" y="2067230"/>
            <a:ext cx="3049387" cy="1233854"/>
          </a:xfrm>
          <a:custGeom>
            <a:avLst/>
            <a:gdLst/>
            <a:ahLst/>
            <a:cxnLst/>
            <a:rect l="l" t="t" r="r" b="b"/>
            <a:pathLst>
              <a:path w="1934102" h="782583" extrusionOk="0">
                <a:moveTo>
                  <a:pt x="1809642" y="782582"/>
                </a:moveTo>
                <a:lnTo>
                  <a:pt x="124460" y="782582"/>
                </a:lnTo>
                <a:cubicBezTo>
                  <a:pt x="55880" y="782582"/>
                  <a:pt x="0" y="726702"/>
                  <a:pt x="0" y="658122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809642" y="0"/>
                </a:lnTo>
                <a:cubicBezTo>
                  <a:pt x="1878222" y="0"/>
                  <a:pt x="1934102" y="55880"/>
                  <a:pt x="1934102" y="124460"/>
                </a:cubicBezTo>
                <a:lnTo>
                  <a:pt x="1934102" y="658123"/>
                </a:lnTo>
                <a:cubicBezTo>
                  <a:pt x="1934102" y="726702"/>
                  <a:pt x="1878222" y="782583"/>
                  <a:pt x="1809642" y="782583"/>
                </a:cubicBezTo>
                <a:close/>
              </a:path>
            </a:pathLst>
          </a:custGeom>
          <a:solidFill>
            <a:srgbClr val="487307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sp>
        <p:nvSpPr>
          <p:cNvPr id="123" name="Google Shape;123;p3">
            <a:extLst>
              <a:ext uri="{FF2B5EF4-FFF2-40B4-BE49-F238E27FC236}">
                <a16:creationId xmlns:a16="http://schemas.microsoft.com/office/drawing/2014/main" id="{E44F3C3C-2876-341E-1334-9FCBF9A0D189}"/>
              </a:ext>
            </a:extLst>
          </p:cNvPr>
          <p:cNvSpPr/>
          <p:nvPr/>
        </p:nvSpPr>
        <p:spPr>
          <a:xfrm>
            <a:off x="8588937" y="3446990"/>
            <a:ext cx="3049387" cy="1233854"/>
          </a:xfrm>
          <a:custGeom>
            <a:avLst/>
            <a:gdLst/>
            <a:ahLst/>
            <a:cxnLst/>
            <a:rect l="l" t="t" r="r" b="b"/>
            <a:pathLst>
              <a:path w="1934102" h="782583" extrusionOk="0">
                <a:moveTo>
                  <a:pt x="1809642" y="782582"/>
                </a:moveTo>
                <a:lnTo>
                  <a:pt x="124460" y="782582"/>
                </a:lnTo>
                <a:cubicBezTo>
                  <a:pt x="55880" y="782582"/>
                  <a:pt x="0" y="726702"/>
                  <a:pt x="0" y="658122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809642" y="0"/>
                </a:lnTo>
                <a:cubicBezTo>
                  <a:pt x="1878222" y="0"/>
                  <a:pt x="1934102" y="55880"/>
                  <a:pt x="1934102" y="124460"/>
                </a:cubicBezTo>
                <a:lnTo>
                  <a:pt x="1934102" y="658123"/>
                </a:lnTo>
                <a:cubicBezTo>
                  <a:pt x="1934102" y="726702"/>
                  <a:pt x="1878222" y="782583"/>
                  <a:pt x="1809642" y="782583"/>
                </a:cubicBezTo>
                <a:close/>
              </a:path>
            </a:pathLst>
          </a:custGeom>
          <a:solidFill>
            <a:srgbClr val="487307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 dirty="0"/>
          </a:p>
        </p:txBody>
      </p:sp>
      <p:sp>
        <p:nvSpPr>
          <p:cNvPr id="124" name="Google Shape;124;p3">
            <a:extLst>
              <a:ext uri="{FF2B5EF4-FFF2-40B4-BE49-F238E27FC236}">
                <a16:creationId xmlns:a16="http://schemas.microsoft.com/office/drawing/2014/main" id="{E323A66A-FD52-1F0C-3702-3136705CA821}"/>
              </a:ext>
            </a:extLst>
          </p:cNvPr>
          <p:cNvSpPr/>
          <p:nvPr/>
        </p:nvSpPr>
        <p:spPr>
          <a:xfrm>
            <a:off x="2482782" y="3539777"/>
            <a:ext cx="3049387" cy="1233854"/>
          </a:xfrm>
          <a:custGeom>
            <a:avLst/>
            <a:gdLst/>
            <a:ahLst/>
            <a:cxnLst/>
            <a:rect l="l" t="t" r="r" b="b"/>
            <a:pathLst>
              <a:path w="1934102" h="782583" extrusionOk="0">
                <a:moveTo>
                  <a:pt x="1809642" y="782582"/>
                </a:moveTo>
                <a:lnTo>
                  <a:pt x="124460" y="782582"/>
                </a:lnTo>
                <a:cubicBezTo>
                  <a:pt x="55880" y="782582"/>
                  <a:pt x="0" y="726702"/>
                  <a:pt x="0" y="658122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809642" y="0"/>
                </a:lnTo>
                <a:cubicBezTo>
                  <a:pt x="1878222" y="0"/>
                  <a:pt x="1934102" y="55880"/>
                  <a:pt x="1934102" y="124460"/>
                </a:cubicBezTo>
                <a:lnTo>
                  <a:pt x="1934102" y="658123"/>
                </a:lnTo>
                <a:cubicBezTo>
                  <a:pt x="1934102" y="726702"/>
                  <a:pt x="1878222" y="782583"/>
                  <a:pt x="1809642" y="782583"/>
                </a:cubicBezTo>
                <a:close/>
              </a:path>
            </a:pathLst>
          </a:custGeom>
          <a:solidFill>
            <a:srgbClr val="487307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sp>
        <p:nvSpPr>
          <p:cNvPr id="125" name="Google Shape;125;p3">
            <a:extLst>
              <a:ext uri="{FF2B5EF4-FFF2-40B4-BE49-F238E27FC236}">
                <a16:creationId xmlns:a16="http://schemas.microsoft.com/office/drawing/2014/main" id="{13EF47E6-2071-1A35-082E-5A40ADDD2BEB}"/>
              </a:ext>
            </a:extLst>
          </p:cNvPr>
          <p:cNvSpPr txBox="1"/>
          <p:nvPr/>
        </p:nvSpPr>
        <p:spPr>
          <a:xfrm>
            <a:off x="-327093" y="1168709"/>
            <a:ext cx="8487009" cy="467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hu-HU" sz="3200" b="1" dirty="0">
                <a:solidFill>
                  <a:srgbClr val="141414"/>
                </a:solidFill>
                <a:latin typeface="Nunito Sans Black"/>
                <a:sym typeface="Nunito Sans Black"/>
              </a:rPr>
              <a:t>Housing methods</a:t>
            </a:r>
            <a:endParaRPr sz="3200" dirty="0"/>
          </a:p>
        </p:txBody>
      </p:sp>
      <p:sp>
        <p:nvSpPr>
          <p:cNvPr id="127" name="Google Shape;127;p3">
            <a:extLst>
              <a:ext uri="{FF2B5EF4-FFF2-40B4-BE49-F238E27FC236}">
                <a16:creationId xmlns:a16="http://schemas.microsoft.com/office/drawing/2014/main" id="{C08B5C09-108A-EFE5-C83F-7B7F2DADB288}"/>
              </a:ext>
            </a:extLst>
          </p:cNvPr>
          <p:cNvSpPr txBox="1"/>
          <p:nvPr/>
        </p:nvSpPr>
        <p:spPr>
          <a:xfrm>
            <a:off x="6148020" y="3687805"/>
            <a:ext cx="1948397" cy="552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lnSpc>
                <a:spcPct val="117003"/>
              </a:lnSpc>
            </a:pPr>
            <a:r>
              <a:rPr lang="en-US" sz="3066" b="1">
                <a:solidFill>
                  <a:srgbClr val="FFFFFF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04.</a:t>
            </a:r>
            <a:endParaRPr sz="1200"/>
          </a:p>
        </p:txBody>
      </p:sp>
      <p:sp>
        <p:nvSpPr>
          <p:cNvPr id="128" name="Google Shape;128;p3">
            <a:extLst>
              <a:ext uri="{FF2B5EF4-FFF2-40B4-BE49-F238E27FC236}">
                <a16:creationId xmlns:a16="http://schemas.microsoft.com/office/drawing/2014/main" id="{3F877266-F39A-6177-4C49-9628C4DF9466}"/>
              </a:ext>
            </a:extLst>
          </p:cNvPr>
          <p:cNvSpPr txBox="1"/>
          <p:nvPr/>
        </p:nvSpPr>
        <p:spPr>
          <a:xfrm>
            <a:off x="2165587" y="3964696"/>
            <a:ext cx="2698737" cy="384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16999"/>
              </a:lnSpc>
            </a:pPr>
            <a:r>
              <a:rPr lang="hu-HU" sz="2133" b="1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1 - Free-range</a:t>
            </a:r>
            <a:endParaRPr sz="1200" dirty="0"/>
          </a:p>
        </p:txBody>
      </p:sp>
      <p:sp>
        <p:nvSpPr>
          <p:cNvPr id="131" name="Google Shape;131;p3">
            <a:extLst>
              <a:ext uri="{FF2B5EF4-FFF2-40B4-BE49-F238E27FC236}">
                <a16:creationId xmlns:a16="http://schemas.microsoft.com/office/drawing/2014/main" id="{B05ED411-85FA-3FBA-1E2F-65E3656B7332}"/>
              </a:ext>
            </a:extLst>
          </p:cNvPr>
          <p:cNvSpPr txBox="1"/>
          <p:nvPr/>
        </p:nvSpPr>
        <p:spPr>
          <a:xfrm>
            <a:off x="924656" y="2492149"/>
            <a:ext cx="2971350" cy="384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6999"/>
              </a:lnSpc>
            </a:pPr>
            <a:r>
              <a:rPr lang="hu-HU" sz="2133" b="1" dirty="0">
                <a:solidFill>
                  <a:srgbClr val="FFFFFF"/>
                </a:solidFill>
                <a:latin typeface="Nunito Sans"/>
                <a:sym typeface="Nunito Sans"/>
              </a:rPr>
              <a:t>0 – </a:t>
            </a:r>
            <a:r>
              <a:rPr lang="hu-HU" sz="2133" b="1" dirty="0" err="1">
                <a:solidFill>
                  <a:srgbClr val="FFFFFF"/>
                </a:solidFill>
                <a:latin typeface="Nunito Sans"/>
                <a:sym typeface="Nunito Sans"/>
              </a:rPr>
              <a:t>Organic farming</a:t>
            </a:r>
            <a:endParaRPr sz="1200" dirty="0"/>
          </a:p>
        </p:txBody>
      </p:sp>
      <p:sp>
        <p:nvSpPr>
          <p:cNvPr id="132" name="Google Shape;132;p3">
            <a:extLst>
              <a:ext uri="{FF2B5EF4-FFF2-40B4-BE49-F238E27FC236}">
                <a16:creationId xmlns:a16="http://schemas.microsoft.com/office/drawing/2014/main" id="{F4CAE74B-8E2C-0F37-C1A0-708BECAFA26C}"/>
              </a:ext>
            </a:extLst>
          </p:cNvPr>
          <p:cNvSpPr txBox="1"/>
          <p:nvPr/>
        </p:nvSpPr>
        <p:spPr>
          <a:xfrm>
            <a:off x="6075391" y="2147811"/>
            <a:ext cx="2698737" cy="768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6999"/>
              </a:lnSpc>
            </a:pPr>
            <a:r>
              <a:rPr lang="hu-HU" sz="2133" b="1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2 – Alternative housing</a:t>
            </a:r>
            <a:br>
              <a:rPr lang="hu-HU" sz="2133" b="1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r>
              <a:rPr lang="hu-HU" sz="2133" b="1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(deep litter)</a:t>
            </a:r>
            <a:endParaRPr sz="1200" dirty="0"/>
          </a:p>
        </p:txBody>
      </p:sp>
      <p:sp>
        <p:nvSpPr>
          <p:cNvPr id="135" name="Google Shape;135;p3">
            <a:extLst>
              <a:ext uri="{FF2B5EF4-FFF2-40B4-BE49-F238E27FC236}">
                <a16:creationId xmlns:a16="http://schemas.microsoft.com/office/drawing/2014/main" id="{8B34DD40-FF11-A85B-1A6C-179BA01AA274}"/>
              </a:ext>
            </a:extLst>
          </p:cNvPr>
          <p:cNvSpPr/>
          <p:nvPr/>
        </p:nvSpPr>
        <p:spPr>
          <a:xfrm>
            <a:off x="9388340" y="-271323"/>
            <a:ext cx="3546335" cy="3424048"/>
          </a:xfrm>
          <a:custGeom>
            <a:avLst/>
            <a:gdLst/>
            <a:ahLst/>
            <a:cxnLst/>
            <a:rect l="l" t="t" r="r" b="b"/>
            <a:pathLst>
              <a:path w="5319503" h="5136072" extrusionOk="0">
                <a:moveTo>
                  <a:pt x="0" y="0"/>
                </a:moveTo>
                <a:lnTo>
                  <a:pt x="5319503" y="0"/>
                </a:lnTo>
                <a:lnTo>
                  <a:pt x="5319503" y="5136072"/>
                </a:lnTo>
                <a:lnTo>
                  <a:pt x="0" y="51360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  <p:sp>
        <p:nvSpPr>
          <p:cNvPr id="2" name="Google Shape;132;p3">
            <a:extLst>
              <a:ext uri="{FF2B5EF4-FFF2-40B4-BE49-F238E27FC236}">
                <a16:creationId xmlns:a16="http://schemas.microsoft.com/office/drawing/2014/main" id="{529AD535-BD17-EE2E-4FA5-5720B6695514}"/>
              </a:ext>
            </a:extLst>
          </p:cNvPr>
          <p:cNvSpPr txBox="1"/>
          <p:nvPr/>
        </p:nvSpPr>
        <p:spPr>
          <a:xfrm>
            <a:off x="8880860" y="3843550"/>
            <a:ext cx="2698737" cy="600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6999"/>
              </a:lnSpc>
            </a:pPr>
            <a:r>
              <a:rPr lang="hu-HU" sz="2133" b="1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3 – Cage rearing</a:t>
            </a:r>
            <a:br>
              <a:rPr lang="hu-HU" sz="2133" b="1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endParaRPr sz="1200" dirty="0"/>
          </a:p>
        </p:txBody>
      </p:sp>
      <p:sp>
        <p:nvSpPr>
          <p:cNvPr id="3" name="Google Shape;94;p1">
            <a:extLst>
              <a:ext uri="{FF2B5EF4-FFF2-40B4-BE49-F238E27FC236}">
                <a16:creationId xmlns:a16="http://schemas.microsoft.com/office/drawing/2014/main" id="{BFBF6D82-9E18-8DC1-5358-0F0BF597D451}"/>
              </a:ext>
            </a:extLst>
          </p:cNvPr>
          <p:cNvSpPr/>
          <p:nvPr/>
        </p:nvSpPr>
        <p:spPr>
          <a:xfrm>
            <a:off x="329297" y="209839"/>
            <a:ext cx="2266959" cy="483618"/>
          </a:xfrm>
          <a:custGeom>
            <a:avLst/>
            <a:gdLst/>
            <a:ahLst/>
            <a:cxnLst/>
            <a:rect l="l" t="t" r="r" b="b"/>
            <a:pathLst>
              <a:path w="3400439" h="725427" extrusionOk="0">
                <a:moveTo>
                  <a:pt x="0" y="0"/>
                </a:moveTo>
                <a:lnTo>
                  <a:pt x="3400439" y="0"/>
                </a:lnTo>
                <a:lnTo>
                  <a:pt x="3400439" y="725427"/>
                </a:lnTo>
                <a:lnTo>
                  <a:pt x="0" y="7254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</p:spTree>
    <p:extLst>
      <p:ext uri="{BB962C8B-B14F-4D97-AF65-F5344CB8AC3E}">
        <p14:creationId xmlns:p14="http://schemas.microsoft.com/office/powerpoint/2010/main" val="17636504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>
          <a:extLst>
            <a:ext uri="{FF2B5EF4-FFF2-40B4-BE49-F238E27FC236}">
              <a16:creationId xmlns:a16="http://schemas.microsoft.com/office/drawing/2014/main" id="{316CEE46-20C7-98F1-B581-A7CF11974B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>
            <a:extLst>
              <a:ext uri="{FF2B5EF4-FFF2-40B4-BE49-F238E27FC236}">
                <a16:creationId xmlns:a16="http://schemas.microsoft.com/office/drawing/2014/main" id="{8957BBC5-5A3E-8BC2-2C84-6DD625A3726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3700" t="-34821" r="-6996"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  <p:sp>
        <p:nvSpPr>
          <p:cNvPr id="105" name="Google Shape;105;p2">
            <a:extLst>
              <a:ext uri="{FF2B5EF4-FFF2-40B4-BE49-F238E27FC236}">
                <a16:creationId xmlns:a16="http://schemas.microsoft.com/office/drawing/2014/main" id="{9E0E7D41-947B-A0F9-98B4-181CB2999E2C}"/>
              </a:ext>
            </a:extLst>
          </p:cNvPr>
          <p:cNvSpPr/>
          <p:nvPr/>
        </p:nvSpPr>
        <p:spPr>
          <a:xfrm>
            <a:off x="685800" y="990334"/>
            <a:ext cx="10820400" cy="4877333"/>
          </a:xfrm>
          <a:custGeom>
            <a:avLst/>
            <a:gdLst/>
            <a:ahLst/>
            <a:cxnLst/>
            <a:rect l="l" t="t" r="r" b="b"/>
            <a:pathLst>
              <a:path w="6862939" h="3093494" extrusionOk="0">
                <a:moveTo>
                  <a:pt x="6738479" y="3093494"/>
                </a:moveTo>
                <a:lnTo>
                  <a:pt x="124460" y="3093494"/>
                </a:lnTo>
                <a:cubicBezTo>
                  <a:pt x="55880" y="3093494"/>
                  <a:pt x="0" y="3037614"/>
                  <a:pt x="0" y="2969034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6738479" y="0"/>
                </a:lnTo>
                <a:cubicBezTo>
                  <a:pt x="6807059" y="0"/>
                  <a:pt x="6862939" y="55880"/>
                  <a:pt x="6862939" y="124460"/>
                </a:cubicBezTo>
                <a:lnTo>
                  <a:pt x="6862939" y="2969034"/>
                </a:lnTo>
                <a:cubicBezTo>
                  <a:pt x="6862939" y="3037614"/>
                  <a:pt x="6807059" y="3093494"/>
                  <a:pt x="6738479" y="3093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lang="hu-HU" sz="1200" dirty="0"/>
          </a:p>
        </p:txBody>
      </p:sp>
      <p:sp>
        <p:nvSpPr>
          <p:cNvPr id="106" name="Google Shape;106;p2">
            <a:extLst>
              <a:ext uri="{FF2B5EF4-FFF2-40B4-BE49-F238E27FC236}">
                <a16:creationId xmlns:a16="http://schemas.microsoft.com/office/drawing/2014/main" id="{CDCAF91A-35EB-905F-C99F-D6DF484F6F9C}"/>
              </a:ext>
            </a:extLst>
          </p:cNvPr>
          <p:cNvSpPr/>
          <p:nvPr/>
        </p:nvSpPr>
        <p:spPr>
          <a:xfrm>
            <a:off x="9909427" y="5150502"/>
            <a:ext cx="972711" cy="972711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487307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cxnSp>
        <p:nvCxnSpPr>
          <p:cNvPr id="107" name="Google Shape;107;p2">
            <a:extLst>
              <a:ext uri="{FF2B5EF4-FFF2-40B4-BE49-F238E27FC236}">
                <a16:creationId xmlns:a16="http://schemas.microsoft.com/office/drawing/2014/main" id="{4B069AD8-E510-3679-4DBA-58EBDC25DB0F}"/>
              </a:ext>
            </a:extLst>
          </p:cNvPr>
          <p:cNvCxnSpPr/>
          <p:nvPr/>
        </p:nvCxnSpPr>
        <p:spPr>
          <a:xfrm rot="5400000">
            <a:off x="10205280" y="5611457"/>
            <a:ext cx="381005" cy="0"/>
          </a:xfrm>
          <a:prstGeom prst="straightConnector1">
            <a:avLst/>
          </a:prstGeom>
          <a:noFill/>
          <a:ln w="76200" cap="rnd" cmpd="sng">
            <a:solidFill>
              <a:srgbClr val="FFFFFF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10" name="Google Shape;110;p2">
            <a:extLst>
              <a:ext uri="{FF2B5EF4-FFF2-40B4-BE49-F238E27FC236}">
                <a16:creationId xmlns:a16="http://schemas.microsoft.com/office/drawing/2014/main" id="{EE3D0D29-B003-AA40-EB65-F0DC4F959561}"/>
              </a:ext>
            </a:extLst>
          </p:cNvPr>
          <p:cNvSpPr/>
          <p:nvPr/>
        </p:nvSpPr>
        <p:spPr>
          <a:xfrm>
            <a:off x="9388340" y="-271323"/>
            <a:ext cx="3546335" cy="3424048"/>
          </a:xfrm>
          <a:custGeom>
            <a:avLst/>
            <a:gdLst/>
            <a:ahLst/>
            <a:cxnLst/>
            <a:rect l="l" t="t" r="r" b="b"/>
            <a:pathLst>
              <a:path w="5319503" h="5136072" extrusionOk="0">
                <a:moveTo>
                  <a:pt x="0" y="0"/>
                </a:moveTo>
                <a:lnTo>
                  <a:pt x="5319503" y="0"/>
                </a:lnTo>
                <a:lnTo>
                  <a:pt x="5319503" y="5136072"/>
                </a:lnTo>
                <a:lnTo>
                  <a:pt x="0" y="51360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  <p:sp>
        <p:nvSpPr>
          <p:cNvPr id="113" name="Google Shape;113;p2">
            <a:extLst>
              <a:ext uri="{FF2B5EF4-FFF2-40B4-BE49-F238E27FC236}">
                <a16:creationId xmlns:a16="http://schemas.microsoft.com/office/drawing/2014/main" id="{77070FAC-4E24-73B8-2267-EBA55A4CFBB8}"/>
              </a:ext>
            </a:extLst>
          </p:cNvPr>
          <p:cNvSpPr txBox="1"/>
          <p:nvPr/>
        </p:nvSpPr>
        <p:spPr>
          <a:xfrm>
            <a:off x="1866076" y="1408533"/>
            <a:ext cx="7024758" cy="467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4972"/>
              </a:lnSpc>
            </a:pPr>
            <a:r>
              <a:rPr lang="hu-HU" sz="3200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3. Sustainable packaging</a:t>
            </a:r>
            <a:endParaRPr sz="3200" dirty="0"/>
          </a:p>
        </p:txBody>
      </p:sp>
      <p:sp>
        <p:nvSpPr>
          <p:cNvPr id="5" name="Google Shape;113;p2">
            <a:extLst>
              <a:ext uri="{FF2B5EF4-FFF2-40B4-BE49-F238E27FC236}">
                <a16:creationId xmlns:a16="http://schemas.microsoft.com/office/drawing/2014/main" id="{687275EC-B14F-BBDF-9312-54C23A497E61}"/>
              </a:ext>
            </a:extLst>
          </p:cNvPr>
          <p:cNvSpPr txBox="1"/>
          <p:nvPr/>
        </p:nvSpPr>
        <p:spPr>
          <a:xfrm>
            <a:off x="7827056" y="2751558"/>
            <a:ext cx="7024758" cy="2461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2133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What does</a:t>
            </a:r>
          </a:p>
          <a:p>
            <a:pPr marL="304815" indent="-30481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133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separately collectable</a:t>
            </a:r>
          </a:p>
          <a:p>
            <a:pPr marL="304815" indent="-30481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133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recyclable</a:t>
            </a:r>
          </a:p>
          <a:p>
            <a:pPr marL="304815" indent="-30481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133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reusable</a:t>
            </a:r>
          </a:p>
          <a:p>
            <a:pPr marL="304815" indent="-30481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133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compostable mean?</a:t>
            </a:r>
          </a:p>
        </p:txBody>
      </p:sp>
      <p:pic>
        <p:nvPicPr>
          <p:cNvPr id="12290" name="Picture 2" descr="Mi a fenntartható csomagolás jövője?">
            <a:extLst>
              <a:ext uri="{FF2B5EF4-FFF2-40B4-BE49-F238E27FC236}">
                <a16:creationId xmlns:a16="http://schemas.microsoft.com/office/drawing/2014/main" id="{F935AE59-0F7A-219C-0CF8-DE4382528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957" y="2181226"/>
            <a:ext cx="5968896" cy="3127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94;p1">
            <a:extLst>
              <a:ext uri="{FF2B5EF4-FFF2-40B4-BE49-F238E27FC236}">
                <a16:creationId xmlns:a16="http://schemas.microsoft.com/office/drawing/2014/main" id="{7F65CC34-8454-2411-A097-D6868E13597A}"/>
              </a:ext>
            </a:extLst>
          </p:cNvPr>
          <p:cNvSpPr/>
          <p:nvPr/>
        </p:nvSpPr>
        <p:spPr>
          <a:xfrm>
            <a:off x="542188" y="329469"/>
            <a:ext cx="2266959" cy="483618"/>
          </a:xfrm>
          <a:custGeom>
            <a:avLst/>
            <a:gdLst/>
            <a:ahLst/>
            <a:cxnLst/>
            <a:rect l="l" t="t" r="r" b="b"/>
            <a:pathLst>
              <a:path w="3400439" h="725427" extrusionOk="0">
                <a:moveTo>
                  <a:pt x="0" y="0"/>
                </a:moveTo>
                <a:lnTo>
                  <a:pt x="3400439" y="0"/>
                </a:lnTo>
                <a:lnTo>
                  <a:pt x="3400439" y="725427"/>
                </a:lnTo>
                <a:lnTo>
                  <a:pt x="0" y="7254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</p:spTree>
    <p:extLst>
      <p:ext uri="{BB962C8B-B14F-4D97-AF65-F5344CB8AC3E}">
        <p14:creationId xmlns:p14="http://schemas.microsoft.com/office/powerpoint/2010/main" val="3105593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"/>
          <p:cNvSpPr/>
          <p:nvPr/>
        </p:nvSpPr>
        <p:spPr>
          <a:xfrm>
            <a:off x="0" y="5470411"/>
            <a:ext cx="12192000" cy="1387589"/>
          </a:xfrm>
          <a:custGeom>
            <a:avLst/>
            <a:gdLst/>
            <a:ahLst/>
            <a:cxnLst/>
            <a:rect l="l" t="t" r="r" b="b"/>
            <a:pathLst>
              <a:path w="18288000" h="2081384" extrusionOk="0">
                <a:moveTo>
                  <a:pt x="0" y="0"/>
                </a:moveTo>
                <a:lnTo>
                  <a:pt x="18288000" y="0"/>
                </a:lnTo>
                <a:lnTo>
                  <a:pt x="18288000" y="2081384"/>
                </a:lnTo>
                <a:lnTo>
                  <a:pt x="0" y="20813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91868" b="-360191"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  <p:sp>
        <p:nvSpPr>
          <p:cNvPr id="119" name="Google Shape;119;p3"/>
          <p:cNvSpPr/>
          <p:nvPr/>
        </p:nvSpPr>
        <p:spPr>
          <a:xfrm>
            <a:off x="5609645" y="4984055"/>
            <a:ext cx="972711" cy="972711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C1AC30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cxnSp>
        <p:nvCxnSpPr>
          <p:cNvPr id="120" name="Google Shape;120;p3"/>
          <p:cNvCxnSpPr/>
          <p:nvPr/>
        </p:nvCxnSpPr>
        <p:spPr>
          <a:xfrm rot="5400000">
            <a:off x="5905498" y="5445011"/>
            <a:ext cx="381005" cy="0"/>
          </a:xfrm>
          <a:prstGeom prst="straightConnector1">
            <a:avLst/>
          </a:prstGeom>
          <a:noFill/>
          <a:ln w="76200" cap="rnd" cmpd="sng">
            <a:solidFill>
              <a:srgbClr val="FFFFFF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21" name="Google Shape;121;p3"/>
          <p:cNvSpPr/>
          <p:nvPr/>
        </p:nvSpPr>
        <p:spPr>
          <a:xfrm>
            <a:off x="2459698" y="2067230"/>
            <a:ext cx="3049387" cy="1233854"/>
          </a:xfrm>
          <a:custGeom>
            <a:avLst/>
            <a:gdLst/>
            <a:ahLst/>
            <a:cxnLst/>
            <a:rect l="l" t="t" r="r" b="b"/>
            <a:pathLst>
              <a:path w="1934102" h="782583" extrusionOk="0">
                <a:moveTo>
                  <a:pt x="1809642" y="782582"/>
                </a:moveTo>
                <a:lnTo>
                  <a:pt x="124460" y="782582"/>
                </a:lnTo>
                <a:cubicBezTo>
                  <a:pt x="55880" y="782582"/>
                  <a:pt x="0" y="726702"/>
                  <a:pt x="0" y="658122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809642" y="0"/>
                </a:lnTo>
                <a:cubicBezTo>
                  <a:pt x="1878222" y="0"/>
                  <a:pt x="1934102" y="55880"/>
                  <a:pt x="1934102" y="124460"/>
                </a:cubicBezTo>
                <a:lnTo>
                  <a:pt x="1934102" y="658123"/>
                </a:lnTo>
                <a:cubicBezTo>
                  <a:pt x="1934102" y="726702"/>
                  <a:pt x="1878222" y="782583"/>
                  <a:pt x="1809642" y="782583"/>
                </a:cubicBezTo>
                <a:close/>
              </a:path>
            </a:pathLst>
          </a:custGeom>
          <a:solidFill>
            <a:srgbClr val="487307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sp>
        <p:nvSpPr>
          <p:cNvPr id="122" name="Google Shape;122;p3"/>
          <p:cNvSpPr/>
          <p:nvPr/>
        </p:nvSpPr>
        <p:spPr>
          <a:xfrm>
            <a:off x="5900705" y="2067230"/>
            <a:ext cx="3049387" cy="1233854"/>
          </a:xfrm>
          <a:custGeom>
            <a:avLst/>
            <a:gdLst/>
            <a:ahLst/>
            <a:cxnLst/>
            <a:rect l="l" t="t" r="r" b="b"/>
            <a:pathLst>
              <a:path w="1934102" h="782583" extrusionOk="0">
                <a:moveTo>
                  <a:pt x="1809642" y="782582"/>
                </a:moveTo>
                <a:lnTo>
                  <a:pt x="124460" y="782582"/>
                </a:lnTo>
                <a:cubicBezTo>
                  <a:pt x="55880" y="782582"/>
                  <a:pt x="0" y="726702"/>
                  <a:pt x="0" y="658122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809642" y="0"/>
                </a:lnTo>
                <a:cubicBezTo>
                  <a:pt x="1878222" y="0"/>
                  <a:pt x="1934102" y="55880"/>
                  <a:pt x="1934102" y="124460"/>
                </a:cubicBezTo>
                <a:lnTo>
                  <a:pt x="1934102" y="658123"/>
                </a:lnTo>
                <a:cubicBezTo>
                  <a:pt x="1934102" y="726702"/>
                  <a:pt x="1878222" y="782583"/>
                  <a:pt x="1809642" y="782583"/>
                </a:cubicBezTo>
                <a:close/>
              </a:path>
            </a:pathLst>
          </a:custGeom>
          <a:solidFill>
            <a:srgbClr val="487307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sp>
        <p:nvSpPr>
          <p:cNvPr id="123" name="Google Shape;123;p3"/>
          <p:cNvSpPr/>
          <p:nvPr/>
        </p:nvSpPr>
        <p:spPr>
          <a:xfrm>
            <a:off x="5900705" y="3556918"/>
            <a:ext cx="3049387" cy="1233854"/>
          </a:xfrm>
          <a:custGeom>
            <a:avLst/>
            <a:gdLst/>
            <a:ahLst/>
            <a:cxnLst/>
            <a:rect l="l" t="t" r="r" b="b"/>
            <a:pathLst>
              <a:path w="1934102" h="782583" extrusionOk="0">
                <a:moveTo>
                  <a:pt x="1809642" y="782582"/>
                </a:moveTo>
                <a:lnTo>
                  <a:pt x="124460" y="782582"/>
                </a:lnTo>
                <a:cubicBezTo>
                  <a:pt x="55880" y="782582"/>
                  <a:pt x="0" y="726702"/>
                  <a:pt x="0" y="658122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809642" y="0"/>
                </a:lnTo>
                <a:cubicBezTo>
                  <a:pt x="1878222" y="0"/>
                  <a:pt x="1934102" y="55880"/>
                  <a:pt x="1934102" y="124460"/>
                </a:cubicBezTo>
                <a:lnTo>
                  <a:pt x="1934102" y="658123"/>
                </a:lnTo>
                <a:cubicBezTo>
                  <a:pt x="1934102" y="726702"/>
                  <a:pt x="1878222" y="782583"/>
                  <a:pt x="1809642" y="782583"/>
                </a:cubicBezTo>
                <a:close/>
              </a:path>
            </a:pathLst>
          </a:custGeom>
          <a:solidFill>
            <a:srgbClr val="487307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sp>
        <p:nvSpPr>
          <p:cNvPr id="124" name="Google Shape;124;p3"/>
          <p:cNvSpPr/>
          <p:nvPr/>
        </p:nvSpPr>
        <p:spPr>
          <a:xfrm>
            <a:off x="2459698" y="3556918"/>
            <a:ext cx="3049387" cy="1233854"/>
          </a:xfrm>
          <a:custGeom>
            <a:avLst/>
            <a:gdLst/>
            <a:ahLst/>
            <a:cxnLst/>
            <a:rect l="l" t="t" r="r" b="b"/>
            <a:pathLst>
              <a:path w="1934102" h="782583" extrusionOk="0">
                <a:moveTo>
                  <a:pt x="1809642" y="782582"/>
                </a:moveTo>
                <a:lnTo>
                  <a:pt x="124460" y="782582"/>
                </a:lnTo>
                <a:cubicBezTo>
                  <a:pt x="55880" y="782582"/>
                  <a:pt x="0" y="726702"/>
                  <a:pt x="0" y="658122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809642" y="0"/>
                </a:lnTo>
                <a:cubicBezTo>
                  <a:pt x="1878222" y="0"/>
                  <a:pt x="1934102" y="55880"/>
                  <a:pt x="1934102" y="124460"/>
                </a:cubicBezTo>
                <a:lnTo>
                  <a:pt x="1934102" y="658123"/>
                </a:lnTo>
                <a:cubicBezTo>
                  <a:pt x="1934102" y="726702"/>
                  <a:pt x="1878222" y="782583"/>
                  <a:pt x="1809642" y="782583"/>
                </a:cubicBezTo>
                <a:close/>
              </a:path>
            </a:pathLst>
          </a:custGeom>
          <a:solidFill>
            <a:srgbClr val="487307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sp>
        <p:nvSpPr>
          <p:cNvPr id="125" name="Google Shape;125;p3"/>
          <p:cNvSpPr txBox="1"/>
          <p:nvPr/>
        </p:nvSpPr>
        <p:spPr>
          <a:xfrm>
            <a:off x="-327093" y="1168710"/>
            <a:ext cx="8487009" cy="779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5334" b="1">
                <a:solidFill>
                  <a:srgbClr val="141414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Contents</a:t>
            </a:r>
            <a:endParaRPr sz="1200"/>
          </a:p>
        </p:txBody>
      </p:sp>
      <p:sp>
        <p:nvSpPr>
          <p:cNvPr id="126" name="Google Shape;126;p3"/>
          <p:cNvSpPr txBox="1"/>
          <p:nvPr/>
        </p:nvSpPr>
        <p:spPr>
          <a:xfrm>
            <a:off x="2503926" y="2105651"/>
            <a:ext cx="1935528" cy="552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lnSpc>
                <a:spcPct val="116999"/>
              </a:lnSpc>
            </a:pPr>
            <a:r>
              <a:rPr lang="en-US" sz="3067" b="1" dirty="0">
                <a:solidFill>
                  <a:srgbClr val="FFFFFF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01.</a:t>
            </a:r>
            <a:endParaRPr sz="1200" dirty="0"/>
          </a:p>
        </p:txBody>
      </p:sp>
      <p:sp>
        <p:nvSpPr>
          <p:cNvPr id="127" name="Google Shape;127;p3"/>
          <p:cNvSpPr txBox="1"/>
          <p:nvPr/>
        </p:nvSpPr>
        <p:spPr>
          <a:xfrm>
            <a:off x="5977357" y="3549207"/>
            <a:ext cx="1948397" cy="552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lnSpc>
                <a:spcPct val="117003"/>
              </a:lnSpc>
            </a:pPr>
            <a:r>
              <a:rPr lang="en-US" sz="3066" b="1" dirty="0">
                <a:solidFill>
                  <a:srgbClr val="FFFFFF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04.</a:t>
            </a:r>
            <a:endParaRPr sz="1200" dirty="0"/>
          </a:p>
        </p:txBody>
      </p:sp>
      <p:sp>
        <p:nvSpPr>
          <p:cNvPr id="128" name="Google Shape;128;p3"/>
          <p:cNvSpPr txBox="1"/>
          <p:nvPr/>
        </p:nvSpPr>
        <p:spPr>
          <a:xfrm>
            <a:off x="2068078" y="3855750"/>
            <a:ext cx="3441007" cy="768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6999"/>
              </a:lnSpc>
            </a:pPr>
            <a:r>
              <a:rPr lang="hu-HU" sz="2133" b="1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Footprints</a:t>
            </a:r>
          </a:p>
          <a:p>
            <a:pPr algn="r">
              <a:lnSpc>
                <a:spcPct val="116999"/>
              </a:lnSpc>
            </a:pPr>
            <a:r>
              <a:rPr lang="en-GB" sz="2133" b="1" dirty="0">
                <a:solidFill>
                  <a:srgbClr val="FFFFFF"/>
                </a:solidFill>
                <a:latin typeface="Nunito Sans"/>
                <a:sym typeface="Nunito Sans"/>
              </a:rPr>
              <a:t>  </a:t>
            </a:r>
            <a:r>
              <a:rPr lang="hu-HU" sz="2133" b="1" dirty="0">
                <a:solidFill>
                  <a:srgbClr val="FFFFFF"/>
                </a:solidFill>
                <a:latin typeface="Nunito Sans"/>
                <a:sym typeface="Nunito Sans"/>
              </a:rPr>
              <a:t>(environmental impacts)</a:t>
            </a:r>
            <a:endParaRPr sz="1200" dirty="0"/>
          </a:p>
        </p:txBody>
      </p:sp>
      <p:sp>
        <p:nvSpPr>
          <p:cNvPr id="129" name="Google Shape;129;p3"/>
          <p:cNvSpPr txBox="1"/>
          <p:nvPr/>
        </p:nvSpPr>
        <p:spPr>
          <a:xfrm>
            <a:off x="2517754" y="3508710"/>
            <a:ext cx="1935528" cy="552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lnSpc>
                <a:spcPct val="117003"/>
              </a:lnSpc>
            </a:pPr>
            <a:r>
              <a:rPr lang="en-US" sz="3066" b="1" dirty="0">
                <a:solidFill>
                  <a:srgbClr val="FFFFFF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02.</a:t>
            </a:r>
            <a:endParaRPr sz="1200" dirty="0"/>
          </a:p>
        </p:txBody>
      </p:sp>
      <p:sp>
        <p:nvSpPr>
          <p:cNvPr id="130" name="Google Shape;130;p3"/>
          <p:cNvSpPr txBox="1"/>
          <p:nvPr/>
        </p:nvSpPr>
        <p:spPr>
          <a:xfrm>
            <a:off x="5977358" y="2079426"/>
            <a:ext cx="1948397" cy="552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lnSpc>
                <a:spcPct val="117003"/>
              </a:lnSpc>
            </a:pPr>
            <a:r>
              <a:rPr lang="en-US" sz="3066" b="1" dirty="0">
                <a:solidFill>
                  <a:srgbClr val="FFFFFF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03.</a:t>
            </a:r>
            <a:endParaRPr sz="1200" dirty="0"/>
          </a:p>
        </p:txBody>
      </p:sp>
      <p:sp>
        <p:nvSpPr>
          <p:cNvPr id="131" name="Google Shape;131;p3"/>
          <p:cNvSpPr txBox="1"/>
          <p:nvPr/>
        </p:nvSpPr>
        <p:spPr>
          <a:xfrm>
            <a:off x="2517754" y="2733965"/>
            <a:ext cx="2971350" cy="384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6999"/>
              </a:lnSpc>
            </a:pPr>
            <a:r>
              <a:rPr lang="hu-HU" sz="2133" b="1" dirty="0">
                <a:solidFill>
                  <a:srgbClr val="FFFFFF"/>
                </a:solidFill>
                <a:latin typeface="Nunito Sans"/>
                <a:sym typeface="Nunito Sans"/>
              </a:rPr>
              <a:t>Sustainability goals</a:t>
            </a:r>
            <a:endParaRPr sz="1200" dirty="0"/>
          </a:p>
        </p:txBody>
      </p:sp>
      <p:sp>
        <p:nvSpPr>
          <p:cNvPr id="132" name="Google Shape;132;p3"/>
          <p:cNvSpPr txBox="1"/>
          <p:nvPr/>
        </p:nvSpPr>
        <p:spPr>
          <a:xfrm>
            <a:off x="6810548" y="2143002"/>
            <a:ext cx="2698737" cy="115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6999"/>
              </a:lnSpc>
            </a:pPr>
            <a:r>
              <a:rPr lang="hu-HU" sz="2133" b="1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Sustainable management </a:t>
            </a:r>
            <a:br>
              <a:rPr lang="hu-HU" sz="2133" b="1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r>
              <a:rPr lang="hu-HU" sz="2133" b="1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and packaging</a:t>
            </a:r>
            <a:endParaRPr sz="1200" dirty="0"/>
          </a:p>
        </p:txBody>
      </p:sp>
      <p:sp>
        <p:nvSpPr>
          <p:cNvPr id="133" name="Google Shape;133;p3"/>
          <p:cNvSpPr txBox="1"/>
          <p:nvPr/>
        </p:nvSpPr>
        <p:spPr>
          <a:xfrm>
            <a:off x="6107779" y="4251508"/>
            <a:ext cx="2842312" cy="384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6999"/>
              </a:lnSpc>
            </a:pPr>
            <a:r>
              <a:rPr lang="hu-HU" sz="2133" b="1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Certification schemes</a:t>
            </a:r>
            <a:endParaRPr sz="1200" dirty="0"/>
          </a:p>
        </p:txBody>
      </p:sp>
      <p:sp>
        <p:nvSpPr>
          <p:cNvPr id="134" name="Google Shape;134;p3"/>
          <p:cNvSpPr/>
          <p:nvPr/>
        </p:nvSpPr>
        <p:spPr>
          <a:xfrm>
            <a:off x="323757" y="202182"/>
            <a:ext cx="2266959" cy="483618"/>
          </a:xfrm>
          <a:custGeom>
            <a:avLst/>
            <a:gdLst/>
            <a:ahLst/>
            <a:cxnLst/>
            <a:rect l="l" t="t" r="r" b="b"/>
            <a:pathLst>
              <a:path w="3400439" h="725427" extrusionOk="0">
                <a:moveTo>
                  <a:pt x="0" y="0"/>
                </a:moveTo>
                <a:lnTo>
                  <a:pt x="3400439" y="0"/>
                </a:lnTo>
                <a:lnTo>
                  <a:pt x="3400439" y="725427"/>
                </a:lnTo>
                <a:lnTo>
                  <a:pt x="0" y="7254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  <p:sp>
        <p:nvSpPr>
          <p:cNvPr id="135" name="Google Shape;135;p3"/>
          <p:cNvSpPr/>
          <p:nvPr/>
        </p:nvSpPr>
        <p:spPr>
          <a:xfrm>
            <a:off x="9388340" y="-271323"/>
            <a:ext cx="3546335" cy="3424048"/>
          </a:xfrm>
          <a:custGeom>
            <a:avLst/>
            <a:gdLst/>
            <a:ahLst/>
            <a:cxnLst/>
            <a:rect l="l" t="t" r="r" b="b"/>
            <a:pathLst>
              <a:path w="5319503" h="5136072" extrusionOk="0">
                <a:moveTo>
                  <a:pt x="0" y="0"/>
                </a:moveTo>
                <a:lnTo>
                  <a:pt x="5319503" y="0"/>
                </a:lnTo>
                <a:lnTo>
                  <a:pt x="5319503" y="5136072"/>
                </a:lnTo>
                <a:lnTo>
                  <a:pt x="0" y="51360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>
          <a:extLst>
            <a:ext uri="{FF2B5EF4-FFF2-40B4-BE49-F238E27FC236}">
              <a16:creationId xmlns:a16="http://schemas.microsoft.com/office/drawing/2014/main" id="{D94F0EDF-F216-F0BE-673F-006EDD8EF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>
            <a:extLst>
              <a:ext uri="{FF2B5EF4-FFF2-40B4-BE49-F238E27FC236}">
                <a16:creationId xmlns:a16="http://schemas.microsoft.com/office/drawing/2014/main" id="{CE3E046B-D120-5EF0-D0A0-73545D667D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3700" t="-34821" r="-6996"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  <p:sp>
        <p:nvSpPr>
          <p:cNvPr id="105" name="Google Shape;105;p2">
            <a:extLst>
              <a:ext uri="{FF2B5EF4-FFF2-40B4-BE49-F238E27FC236}">
                <a16:creationId xmlns:a16="http://schemas.microsoft.com/office/drawing/2014/main" id="{81F401E6-6AA6-E74C-DBF9-6F4D055C513A}"/>
              </a:ext>
            </a:extLst>
          </p:cNvPr>
          <p:cNvSpPr/>
          <p:nvPr/>
        </p:nvSpPr>
        <p:spPr>
          <a:xfrm>
            <a:off x="236095" y="957539"/>
            <a:ext cx="10820400" cy="5541591"/>
          </a:xfrm>
          <a:custGeom>
            <a:avLst/>
            <a:gdLst/>
            <a:ahLst/>
            <a:cxnLst/>
            <a:rect l="l" t="t" r="r" b="b"/>
            <a:pathLst>
              <a:path w="6862939" h="3093494" extrusionOk="0">
                <a:moveTo>
                  <a:pt x="6738479" y="3093494"/>
                </a:moveTo>
                <a:lnTo>
                  <a:pt x="124460" y="3093494"/>
                </a:lnTo>
                <a:cubicBezTo>
                  <a:pt x="55880" y="3093494"/>
                  <a:pt x="0" y="3037614"/>
                  <a:pt x="0" y="2969034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6738479" y="0"/>
                </a:lnTo>
                <a:cubicBezTo>
                  <a:pt x="6807059" y="0"/>
                  <a:pt x="6862939" y="55880"/>
                  <a:pt x="6862939" y="124460"/>
                </a:cubicBezTo>
                <a:lnTo>
                  <a:pt x="6862939" y="2969034"/>
                </a:lnTo>
                <a:cubicBezTo>
                  <a:pt x="6862939" y="3037614"/>
                  <a:pt x="6807059" y="3093494"/>
                  <a:pt x="6738479" y="3093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lang="hu-HU" sz="1200" dirty="0"/>
          </a:p>
        </p:txBody>
      </p:sp>
      <p:pic>
        <p:nvPicPr>
          <p:cNvPr id="13318" name="Picture 6">
            <a:extLst>
              <a:ext uri="{FF2B5EF4-FFF2-40B4-BE49-F238E27FC236}">
                <a16:creationId xmlns:a16="http://schemas.microsoft.com/office/drawing/2014/main" id="{F240D6F1-AE2D-544B-E3EC-919492F53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277" y="1371148"/>
            <a:ext cx="6046339" cy="453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113;p2">
            <a:extLst>
              <a:ext uri="{FF2B5EF4-FFF2-40B4-BE49-F238E27FC236}">
                <a16:creationId xmlns:a16="http://schemas.microsoft.com/office/drawing/2014/main" id="{71ED805B-B722-38AC-055D-1ADA179B0214}"/>
              </a:ext>
            </a:extLst>
          </p:cNvPr>
          <p:cNvSpPr txBox="1"/>
          <p:nvPr/>
        </p:nvSpPr>
        <p:spPr>
          <a:xfrm>
            <a:off x="534780" y="1440701"/>
            <a:ext cx="3570496" cy="4636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2133" b="1" u="sng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What is the difference?</a:t>
            </a:r>
          </a:p>
          <a:p>
            <a:pPr marL="304815" indent="-304815">
              <a:buFont typeface="Arial" panose="020B0604020202020204" pitchFamily="34" charset="0"/>
              <a:buChar char="•"/>
            </a:pPr>
            <a:r>
              <a:rPr lang="hu-HU" sz="2133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biodegradable</a:t>
            </a:r>
          </a:p>
          <a:p>
            <a:pPr marL="304815" indent="-304815">
              <a:buFont typeface="Arial" panose="020B0604020202020204" pitchFamily="34" charset="0"/>
              <a:buChar char="•"/>
            </a:pPr>
            <a:r>
              <a:rPr lang="hu-HU" sz="2133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compostable</a:t>
            </a:r>
          </a:p>
          <a:p>
            <a:pPr>
              <a:lnSpc>
                <a:spcPct val="150000"/>
              </a:lnSpc>
            </a:pPr>
            <a:r>
              <a:rPr lang="hu-HU" sz="1600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      (breaks down in 12 weeks)</a:t>
            </a:r>
            <a:endParaRPr lang="hu-HU" sz="2133" b="1" dirty="0">
              <a:solidFill>
                <a:srgbClr val="487307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>
              <a:lnSpc>
                <a:spcPct val="150000"/>
              </a:lnSpc>
            </a:pPr>
            <a:endParaRPr lang="hu-HU" sz="2133" b="1" dirty="0">
              <a:solidFill>
                <a:srgbClr val="487307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>
              <a:lnSpc>
                <a:spcPct val="150000"/>
              </a:lnSpc>
            </a:pPr>
            <a:endParaRPr lang="hu-HU" sz="2133" b="1" dirty="0">
              <a:solidFill>
                <a:srgbClr val="487307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r>
              <a:rPr lang="hu-HU" sz="2133" b="1" u="sng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Where can it be composted?</a:t>
            </a:r>
          </a:p>
          <a:p>
            <a:pPr marL="304815" indent="-304815">
              <a:buFont typeface="Arial" panose="020B0604020202020204" pitchFamily="34" charset="0"/>
              <a:buChar char="•"/>
            </a:pPr>
            <a:r>
              <a:rPr lang="hu-HU" sz="2133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at home</a:t>
            </a:r>
          </a:p>
          <a:p>
            <a:pPr marL="304815" indent="-304815">
              <a:buFont typeface="Arial" panose="020B0604020202020204" pitchFamily="34" charset="0"/>
              <a:buChar char="•"/>
            </a:pPr>
            <a:r>
              <a:rPr lang="hu-HU" sz="2133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under industrial conditions</a:t>
            </a:r>
          </a:p>
          <a:p>
            <a:pPr>
              <a:lnSpc>
                <a:spcPct val="150000"/>
              </a:lnSpc>
            </a:pPr>
            <a:endParaRPr lang="hu-HU" sz="2133" b="1" dirty="0">
              <a:solidFill>
                <a:srgbClr val="487307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10" name="Google Shape;110;p2">
            <a:extLst>
              <a:ext uri="{FF2B5EF4-FFF2-40B4-BE49-F238E27FC236}">
                <a16:creationId xmlns:a16="http://schemas.microsoft.com/office/drawing/2014/main" id="{7BB1C3C1-FCE6-0868-0962-63E0DBC1C672}"/>
              </a:ext>
            </a:extLst>
          </p:cNvPr>
          <p:cNvSpPr/>
          <p:nvPr/>
        </p:nvSpPr>
        <p:spPr>
          <a:xfrm>
            <a:off x="9388340" y="-271323"/>
            <a:ext cx="3546335" cy="3424048"/>
          </a:xfrm>
          <a:custGeom>
            <a:avLst/>
            <a:gdLst/>
            <a:ahLst/>
            <a:cxnLst/>
            <a:rect l="l" t="t" r="r" b="b"/>
            <a:pathLst>
              <a:path w="5319503" h="5136072" extrusionOk="0">
                <a:moveTo>
                  <a:pt x="0" y="0"/>
                </a:moveTo>
                <a:lnTo>
                  <a:pt x="5319503" y="0"/>
                </a:lnTo>
                <a:lnTo>
                  <a:pt x="5319503" y="5136072"/>
                </a:lnTo>
                <a:lnTo>
                  <a:pt x="0" y="51360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  <p:sp>
        <p:nvSpPr>
          <p:cNvPr id="106" name="Google Shape;106;p2">
            <a:extLst>
              <a:ext uri="{FF2B5EF4-FFF2-40B4-BE49-F238E27FC236}">
                <a16:creationId xmlns:a16="http://schemas.microsoft.com/office/drawing/2014/main" id="{EF81BB54-84FC-0E01-1DC5-37321BCB5C53}"/>
              </a:ext>
            </a:extLst>
          </p:cNvPr>
          <p:cNvSpPr/>
          <p:nvPr/>
        </p:nvSpPr>
        <p:spPr>
          <a:xfrm>
            <a:off x="9909427" y="5150502"/>
            <a:ext cx="972711" cy="972711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487307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cxnSp>
        <p:nvCxnSpPr>
          <p:cNvPr id="107" name="Google Shape;107;p2">
            <a:extLst>
              <a:ext uri="{FF2B5EF4-FFF2-40B4-BE49-F238E27FC236}">
                <a16:creationId xmlns:a16="http://schemas.microsoft.com/office/drawing/2014/main" id="{CD8AD8A5-F017-97A3-849E-8D00F9412158}"/>
              </a:ext>
            </a:extLst>
          </p:cNvPr>
          <p:cNvCxnSpPr/>
          <p:nvPr/>
        </p:nvCxnSpPr>
        <p:spPr>
          <a:xfrm rot="5400000">
            <a:off x="10205280" y="5611457"/>
            <a:ext cx="381005" cy="0"/>
          </a:xfrm>
          <a:prstGeom prst="straightConnector1">
            <a:avLst/>
          </a:prstGeom>
          <a:noFill/>
          <a:ln w="76200" cap="rnd" cmpd="sng">
            <a:solidFill>
              <a:srgbClr val="FFFFFF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2" name="Google Shape;94;p1">
            <a:extLst>
              <a:ext uri="{FF2B5EF4-FFF2-40B4-BE49-F238E27FC236}">
                <a16:creationId xmlns:a16="http://schemas.microsoft.com/office/drawing/2014/main" id="{AC0DB544-C5D5-BEE5-E0DF-985CCD321F8C}"/>
              </a:ext>
            </a:extLst>
          </p:cNvPr>
          <p:cNvSpPr/>
          <p:nvPr/>
        </p:nvSpPr>
        <p:spPr>
          <a:xfrm>
            <a:off x="351990" y="236961"/>
            <a:ext cx="2266959" cy="483618"/>
          </a:xfrm>
          <a:custGeom>
            <a:avLst/>
            <a:gdLst/>
            <a:ahLst/>
            <a:cxnLst/>
            <a:rect l="l" t="t" r="r" b="b"/>
            <a:pathLst>
              <a:path w="3400439" h="725427" extrusionOk="0">
                <a:moveTo>
                  <a:pt x="0" y="0"/>
                </a:moveTo>
                <a:lnTo>
                  <a:pt x="3400439" y="0"/>
                </a:lnTo>
                <a:lnTo>
                  <a:pt x="3400439" y="725427"/>
                </a:lnTo>
                <a:lnTo>
                  <a:pt x="0" y="7254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</p:spTree>
    <p:extLst>
      <p:ext uri="{BB962C8B-B14F-4D97-AF65-F5344CB8AC3E}">
        <p14:creationId xmlns:p14="http://schemas.microsoft.com/office/powerpoint/2010/main" val="65235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>
          <a:extLst>
            <a:ext uri="{FF2B5EF4-FFF2-40B4-BE49-F238E27FC236}">
              <a16:creationId xmlns:a16="http://schemas.microsoft.com/office/drawing/2014/main" id="{AE9D6A2B-4C98-AC16-6DA5-AECC7D2FD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>
            <a:extLst>
              <a:ext uri="{FF2B5EF4-FFF2-40B4-BE49-F238E27FC236}">
                <a16:creationId xmlns:a16="http://schemas.microsoft.com/office/drawing/2014/main" id="{A75AFF02-286B-FB9A-E3D7-7E631533155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3700" t="-34821" r="-6996"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  <p:sp>
        <p:nvSpPr>
          <p:cNvPr id="105" name="Google Shape;105;p2">
            <a:extLst>
              <a:ext uri="{FF2B5EF4-FFF2-40B4-BE49-F238E27FC236}">
                <a16:creationId xmlns:a16="http://schemas.microsoft.com/office/drawing/2014/main" id="{3DB57594-EE08-C479-9EEA-76B0D1092C00}"/>
              </a:ext>
            </a:extLst>
          </p:cNvPr>
          <p:cNvSpPr/>
          <p:nvPr/>
        </p:nvSpPr>
        <p:spPr>
          <a:xfrm>
            <a:off x="145519" y="1158379"/>
            <a:ext cx="10820400" cy="5541591"/>
          </a:xfrm>
          <a:custGeom>
            <a:avLst/>
            <a:gdLst/>
            <a:ahLst/>
            <a:cxnLst/>
            <a:rect l="l" t="t" r="r" b="b"/>
            <a:pathLst>
              <a:path w="6862939" h="3093494" extrusionOk="0">
                <a:moveTo>
                  <a:pt x="6738479" y="3093494"/>
                </a:moveTo>
                <a:lnTo>
                  <a:pt x="124460" y="3093494"/>
                </a:lnTo>
                <a:cubicBezTo>
                  <a:pt x="55880" y="3093494"/>
                  <a:pt x="0" y="3037614"/>
                  <a:pt x="0" y="2969034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6738479" y="0"/>
                </a:lnTo>
                <a:cubicBezTo>
                  <a:pt x="6807059" y="0"/>
                  <a:pt x="6862939" y="55880"/>
                  <a:pt x="6862939" y="124460"/>
                </a:cubicBezTo>
                <a:lnTo>
                  <a:pt x="6862939" y="2969034"/>
                </a:lnTo>
                <a:cubicBezTo>
                  <a:pt x="6862939" y="3037614"/>
                  <a:pt x="6807059" y="3093494"/>
                  <a:pt x="6738479" y="3093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lang="hu-HU" sz="1200" dirty="0"/>
          </a:p>
        </p:txBody>
      </p:sp>
      <p:sp>
        <p:nvSpPr>
          <p:cNvPr id="110" name="Google Shape;110;p2">
            <a:extLst>
              <a:ext uri="{FF2B5EF4-FFF2-40B4-BE49-F238E27FC236}">
                <a16:creationId xmlns:a16="http://schemas.microsoft.com/office/drawing/2014/main" id="{EA732107-9096-559C-6497-80930AF73B5C}"/>
              </a:ext>
            </a:extLst>
          </p:cNvPr>
          <p:cNvSpPr/>
          <p:nvPr/>
        </p:nvSpPr>
        <p:spPr>
          <a:xfrm>
            <a:off x="9388340" y="-271323"/>
            <a:ext cx="3546335" cy="3424048"/>
          </a:xfrm>
          <a:custGeom>
            <a:avLst/>
            <a:gdLst/>
            <a:ahLst/>
            <a:cxnLst/>
            <a:rect l="l" t="t" r="r" b="b"/>
            <a:pathLst>
              <a:path w="5319503" h="5136072" extrusionOk="0">
                <a:moveTo>
                  <a:pt x="0" y="0"/>
                </a:moveTo>
                <a:lnTo>
                  <a:pt x="5319503" y="0"/>
                </a:lnTo>
                <a:lnTo>
                  <a:pt x="5319503" y="5136072"/>
                </a:lnTo>
                <a:lnTo>
                  <a:pt x="0" y="51360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  <p:cxnSp>
        <p:nvCxnSpPr>
          <p:cNvPr id="107" name="Google Shape;107;p2">
            <a:extLst>
              <a:ext uri="{FF2B5EF4-FFF2-40B4-BE49-F238E27FC236}">
                <a16:creationId xmlns:a16="http://schemas.microsoft.com/office/drawing/2014/main" id="{C381EFE5-B77E-276A-406E-E1E752AC773F}"/>
              </a:ext>
            </a:extLst>
          </p:cNvPr>
          <p:cNvCxnSpPr/>
          <p:nvPr/>
        </p:nvCxnSpPr>
        <p:spPr>
          <a:xfrm rot="5400000">
            <a:off x="10205280" y="5611457"/>
            <a:ext cx="381005" cy="0"/>
          </a:xfrm>
          <a:prstGeom prst="straightConnector1">
            <a:avLst/>
          </a:prstGeom>
          <a:noFill/>
          <a:ln w="76200" cap="rnd" cmpd="sng">
            <a:solidFill>
              <a:srgbClr val="FFFFFF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3" name="Szövegdoboz 2">
            <a:extLst>
              <a:ext uri="{FF2B5EF4-FFF2-40B4-BE49-F238E27FC236}">
                <a16:creationId xmlns:a16="http://schemas.microsoft.com/office/drawing/2014/main" id="{FAB8007C-D96E-4796-8DD1-5B2DCBFBE0C3}"/>
              </a:ext>
            </a:extLst>
          </p:cNvPr>
          <p:cNvSpPr txBox="1"/>
          <p:nvPr/>
        </p:nvSpPr>
        <p:spPr>
          <a:xfrm>
            <a:off x="454593" y="1438711"/>
            <a:ext cx="8317281" cy="2020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u-HU" sz="2133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Good practices for using reusable packaging:</a:t>
            </a:r>
          </a:p>
          <a:p>
            <a:pPr marL="304815" indent="-30481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133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The customer takes the container home</a:t>
            </a:r>
          </a:p>
          <a:p>
            <a:pPr marL="304815" indent="-30481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133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The producer collects the packaging material</a:t>
            </a:r>
          </a:p>
          <a:p>
            <a:pPr marL="304815" indent="-30481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133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Special </a:t>
            </a:r>
            <a:r>
              <a:rPr lang="hu-HU" sz="2133" b="1" dirty="0" err="1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reusable </a:t>
            </a:r>
            <a:r>
              <a:rPr lang="hu-HU" sz="2133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food containers, e.g. RAKUN</a:t>
            </a:r>
          </a:p>
        </p:txBody>
      </p:sp>
      <p:pic>
        <p:nvPicPr>
          <p:cNvPr id="14340" name="Picture 4" descr="Kezdőlap | Rakun Dobozközösség">
            <a:extLst>
              <a:ext uri="{FF2B5EF4-FFF2-40B4-BE49-F238E27FC236}">
                <a16:creationId xmlns:a16="http://schemas.microsoft.com/office/drawing/2014/main" id="{0E65A9CF-7994-90FF-A279-371F8AF1C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93" y="3827283"/>
            <a:ext cx="3584007" cy="238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OMME Termelői Mézesüveg – 730ml – 130Ft – Königin-Trade Kft">
            <a:extLst>
              <a:ext uri="{FF2B5EF4-FFF2-40B4-BE49-F238E27FC236}">
                <a16:creationId xmlns:a16="http://schemas.microsoft.com/office/drawing/2014/main" id="{E18BAD52-AB2B-9BA3-2765-E997CC9E1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789" y="3827283"/>
            <a:ext cx="2337861" cy="233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8" descr="Hosszúfülű vászontáska, 140g/m² | Spark Promotions reklámajándék">
            <a:extLst>
              <a:ext uri="{FF2B5EF4-FFF2-40B4-BE49-F238E27FC236}">
                <a16:creationId xmlns:a16="http://schemas.microsoft.com/office/drawing/2014/main" id="{C7A7BD6A-0C92-D9F4-542C-64530D2510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94400" y="3327400"/>
            <a:ext cx="2032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hu-HU" sz="1200"/>
          </a:p>
        </p:txBody>
      </p:sp>
      <p:sp>
        <p:nvSpPr>
          <p:cNvPr id="7" name="AutoShape 10" descr="Hosszúfülű vászontáska, 140g/m² | Spark Promotions reklámajándék">
            <a:extLst>
              <a:ext uri="{FF2B5EF4-FFF2-40B4-BE49-F238E27FC236}">
                <a16:creationId xmlns:a16="http://schemas.microsoft.com/office/drawing/2014/main" id="{B56731DE-CE47-A991-B8CD-B5951A94E02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282820" y="3738639"/>
            <a:ext cx="2032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hu-HU" sz="1200"/>
          </a:p>
        </p:txBody>
      </p:sp>
      <p:sp>
        <p:nvSpPr>
          <p:cNvPr id="8" name="AutoShape 12" descr="Fehér Hosszúfülű vászontáska, 140g/m² 0">
            <a:extLst>
              <a:ext uri="{FF2B5EF4-FFF2-40B4-BE49-F238E27FC236}">
                <a16:creationId xmlns:a16="http://schemas.microsoft.com/office/drawing/2014/main" id="{68E09EF5-10C9-13CD-9D6E-3B2C9F09FE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2032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hu-HU" sz="1200"/>
          </a:p>
        </p:txBody>
      </p:sp>
      <p:pic>
        <p:nvPicPr>
          <p:cNvPr id="14350" name="Picture 14" descr="Gyümölcsös/zöldséges vászonzsák (közepes)">
            <a:extLst>
              <a:ext uri="{FF2B5EF4-FFF2-40B4-BE49-F238E27FC236}">
                <a16:creationId xmlns:a16="http://schemas.microsoft.com/office/drawing/2014/main" id="{E4778DC4-BA7E-D458-017B-6187088D79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5"/>
          <a:stretch/>
        </p:blipFill>
        <p:spPr bwMode="auto">
          <a:xfrm>
            <a:off x="6960746" y="3840239"/>
            <a:ext cx="3435037" cy="2327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94;p1">
            <a:extLst>
              <a:ext uri="{FF2B5EF4-FFF2-40B4-BE49-F238E27FC236}">
                <a16:creationId xmlns:a16="http://schemas.microsoft.com/office/drawing/2014/main" id="{FB9DED7E-A140-B51A-6D5D-6193C4F8F549}"/>
              </a:ext>
            </a:extLst>
          </p:cNvPr>
          <p:cNvSpPr/>
          <p:nvPr/>
        </p:nvSpPr>
        <p:spPr>
          <a:xfrm>
            <a:off x="523419" y="262556"/>
            <a:ext cx="2266959" cy="483618"/>
          </a:xfrm>
          <a:custGeom>
            <a:avLst/>
            <a:gdLst/>
            <a:ahLst/>
            <a:cxnLst/>
            <a:rect l="l" t="t" r="r" b="b"/>
            <a:pathLst>
              <a:path w="3400439" h="725427" extrusionOk="0">
                <a:moveTo>
                  <a:pt x="0" y="0"/>
                </a:moveTo>
                <a:lnTo>
                  <a:pt x="3400439" y="0"/>
                </a:lnTo>
                <a:lnTo>
                  <a:pt x="3400439" y="725427"/>
                </a:lnTo>
                <a:lnTo>
                  <a:pt x="0" y="7254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</p:spTree>
    <p:extLst>
      <p:ext uri="{BB962C8B-B14F-4D97-AF65-F5344CB8AC3E}">
        <p14:creationId xmlns:p14="http://schemas.microsoft.com/office/powerpoint/2010/main" val="13560873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>
          <a:extLst>
            <a:ext uri="{FF2B5EF4-FFF2-40B4-BE49-F238E27FC236}">
              <a16:creationId xmlns:a16="http://schemas.microsoft.com/office/drawing/2014/main" id="{C8697CDA-C6E7-D7BA-29E8-6940F01A6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>
            <a:extLst>
              <a:ext uri="{FF2B5EF4-FFF2-40B4-BE49-F238E27FC236}">
                <a16:creationId xmlns:a16="http://schemas.microsoft.com/office/drawing/2014/main" id="{46F33FC3-6CE5-4F56-FDBC-EC819915E1F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3700" t="-34821" r="-6996"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  <p:sp>
        <p:nvSpPr>
          <p:cNvPr id="105" name="Google Shape;105;p2">
            <a:extLst>
              <a:ext uri="{FF2B5EF4-FFF2-40B4-BE49-F238E27FC236}">
                <a16:creationId xmlns:a16="http://schemas.microsoft.com/office/drawing/2014/main" id="{7ACFF596-1518-E272-B8F7-98D9DD208EF5}"/>
              </a:ext>
            </a:extLst>
          </p:cNvPr>
          <p:cNvSpPr/>
          <p:nvPr/>
        </p:nvSpPr>
        <p:spPr>
          <a:xfrm>
            <a:off x="236095" y="947379"/>
            <a:ext cx="10820400" cy="5541591"/>
          </a:xfrm>
          <a:custGeom>
            <a:avLst/>
            <a:gdLst/>
            <a:ahLst/>
            <a:cxnLst/>
            <a:rect l="l" t="t" r="r" b="b"/>
            <a:pathLst>
              <a:path w="6862939" h="3093494" extrusionOk="0">
                <a:moveTo>
                  <a:pt x="6738479" y="3093494"/>
                </a:moveTo>
                <a:lnTo>
                  <a:pt x="124460" y="3093494"/>
                </a:lnTo>
                <a:cubicBezTo>
                  <a:pt x="55880" y="3093494"/>
                  <a:pt x="0" y="3037614"/>
                  <a:pt x="0" y="2969034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6738479" y="0"/>
                </a:lnTo>
                <a:cubicBezTo>
                  <a:pt x="6807059" y="0"/>
                  <a:pt x="6862939" y="55880"/>
                  <a:pt x="6862939" y="124460"/>
                </a:cubicBezTo>
                <a:lnTo>
                  <a:pt x="6862939" y="2969034"/>
                </a:lnTo>
                <a:cubicBezTo>
                  <a:pt x="6862939" y="3037614"/>
                  <a:pt x="6807059" y="3093494"/>
                  <a:pt x="6738479" y="3093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lang="hu-HU" sz="1200" dirty="0"/>
          </a:p>
        </p:txBody>
      </p:sp>
      <p:sp>
        <p:nvSpPr>
          <p:cNvPr id="110" name="Google Shape;110;p2">
            <a:extLst>
              <a:ext uri="{FF2B5EF4-FFF2-40B4-BE49-F238E27FC236}">
                <a16:creationId xmlns:a16="http://schemas.microsoft.com/office/drawing/2014/main" id="{5C1DDA8F-9664-D326-DCC2-15EF7E95D8CF}"/>
              </a:ext>
            </a:extLst>
          </p:cNvPr>
          <p:cNvSpPr/>
          <p:nvPr/>
        </p:nvSpPr>
        <p:spPr>
          <a:xfrm>
            <a:off x="9388340" y="-271323"/>
            <a:ext cx="3546335" cy="3424048"/>
          </a:xfrm>
          <a:custGeom>
            <a:avLst/>
            <a:gdLst/>
            <a:ahLst/>
            <a:cxnLst/>
            <a:rect l="l" t="t" r="r" b="b"/>
            <a:pathLst>
              <a:path w="5319503" h="5136072" extrusionOk="0">
                <a:moveTo>
                  <a:pt x="0" y="0"/>
                </a:moveTo>
                <a:lnTo>
                  <a:pt x="5319503" y="0"/>
                </a:lnTo>
                <a:lnTo>
                  <a:pt x="5319503" y="5136072"/>
                </a:lnTo>
                <a:lnTo>
                  <a:pt x="0" y="51360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  <p:sp>
        <p:nvSpPr>
          <p:cNvPr id="106" name="Google Shape;106;p2">
            <a:extLst>
              <a:ext uri="{FF2B5EF4-FFF2-40B4-BE49-F238E27FC236}">
                <a16:creationId xmlns:a16="http://schemas.microsoft.com/office/drawing/2014/main" id="{C7EF781E-D6B2-0B23-D151-29E3067A883C}"/>
              </a:ext>
            </a:extLst>
          </p:cNvPr>
          <p:cNvSpPr/>
          <p:nvPr/>
        </p:nvSpPr>
        <p:spPr>
          <a:xfrm>
            <a:off x="9909427" y="5150502"/>
            <a:ext cx="972711" cy="972711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487307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cxnSp>
        <p:nvCxnSpPr>
          <p:cNvPr id="107" name="Google Shape;107;p2">
            <a:extLst>
              <a:ext uri="{FF2B5EF4-FFF2-40B4-BE49-F238E27FC236}">
                <a16:creationId xmlns:a16="http://schemas.microsoft.com/office/drawing/2014/main" id="{20D3062C-30C8-E76D-0ED3-903472326881}"/>
              </a:ext>
            </a:extLst>
          </p:cNvPr>
          <p:cNvCxnSpPr/>
          <p:nvPr/>
        </p:nvCxnSpPr>
        <p:spPr>
          <a:xfrm rot="5400000">
            <a:off x="10205280" y="5611457"/>
            <a:ext cx="381005" cy="0"/>
          </a:xfrm>
          <a:prstGeom prst="straightConnector1">
            <a:avLst/>
          </a:prstGeom>
          <a:noFill/>
          <a:ln w="76200" cap="rnd" cmpd="sng">
            <a:solidFill>
              <a:srgbClr val="FFFFFF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4" name="Szövegdoboz 3">
            <a:extLst>
              <a:ext uri="{FF2B5EF4-FFF2-40B4-BE49-F238E27FC236}">
                <a16:creationId xmlns:a16="http://schemas.microsoft.com/office/drawing/2014/main" id="{9F5C4965-5A85-F255-F019-37EB8F1129F7}"/>
              </a:ext>
            </a:extLst>
          </p:cNvPr>
          <p:cNvSpPr txBox="1"/>
          <p:nvPr/>
        </p:nvSpPr>
        <p:spPr>
          <a:xfrm>
            <a:off x="793525" y="1415899"/>
            <a:ext cx="7024758" cy="543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u-HU" sz="2133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Let’s avoid unnecessary packaging!</a:t>
            </a:r>
          </a:p>
        </p:txBody>
      </p:sp>
      <p:pic>
        <p:nvPicPr>
          <p:cNvPr id="14338" name="Picture 2" descr="Ez az agyatlan túlcsomagolás lesz a vesztünk?">
            <a:extLst>
              <a:ext uri="{FF2B5EF4-FFF2-40B4-BE49-F238E27FC236}">
                <a16:creationId xmlns:a16="http://schemas.microsoft.com/office/drawing/2014/main" id="{4A140777-060E-D5EB-1DD2-3AD22ED28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24" y="2397379"/>
            <a:ext cx="7598001" cy="3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94;p1">
            <a:extLst>
              <a:ext uri="{FF2B5EF4-FFF2-40B4-BE49-F238E27FC236}">
                <a16:creationId xmlns:a16="http://schemas.microsoft.com/office/drawing/2014/main" id="{13666AE5-F127-2BAD-7344-BA9E8D07FEF5}"/>
              </a:ext>
            </a:extLst>
          </p:cNvPr>
          <p:cNvSpPr/>
          <p:nvPr/>
        </p:nvSpPr>
        <p:spPr>
          <a:xfrm>
            <a:off x="519139" y="259790"/>
            <a:ext cx="2266959" cy="483618"/>
          </a:xfrm>
          <a:custGeom>
            <a:avLst/>
            <a:gdLst/>
            <a:ahLst/>
            <a:cxnLst/>
            <a:rect l="l" t="t" r="r" b="b"/>
            <a:pathLst>
              <a:path w="3400439" h="725427" extrusionOk="0">
                <a:moveTo>
                  <a:pt x="0" y="0"/>
                </a:moveTo>
                <a:lnTo>
                  <a:pt x="3400439" y="0"/>
                </a:lnTo>
                <a:lnTo>
                  <a:pt x="3400439" y="725427"/>
                </a:lnTo>
                <a:lnTo>
                  <a:pt x="0" y="7254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</p:spTree>
    <p:extLst>
      <p:ext uri="{BB962C8B-B14F-4D97-AF65-F5344CB8AC3E}">
        <p14:creationId xmlns:p14="http://schemas.microsoft.com/office/powerpoint/2010/main" val="12726502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>
          <a:extLst>
            <a:ext uri="{FF2B5EF4-FFF2-40B4-BE49-F238E27FC236}">
              <a16:creationId xmlns:a16="http://schemas.microsoft.com/office/drawing/2014/main" id="{A91FC0C9-B313-0A66-670F-DBFF471AF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>
            <a:extLst>
              <a:ext uri="{FF2B5EF4-FFF2-40B4-BE49-F238E27FC236}">
                <a16:creationId xmlns:a16="http://schemas.microsoft.com/office/drawing/2014/main" id="{BF374322-A405-1225-09AB-2CEA909E576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3700" t="-34821" r="-6996"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  <p:sp>
        <p:nvSpPr>
          <p:cNvPr id="105" name="Google Shape;105;p2">
            <a:extLst>
              <a:ext uri="{FF2B5EF4-FFF2-40B4-BE49-F238E27FC236}">
                <a16:creationId xmlns:a16="http://schemas.microsoft.com/office/drawing/2014/main" id="{0FB1139C-F567-709F-EC58-7422DACCA760}"/>
              </a:ext>
            </a:extLst>
          </p:cNvPr>
          <p:cNvSpPr/>
          <p:nvPr/>
        </p:nvSpPr>
        <p:spPr>
          <a:xfrm>
            <a:off x="979358" y="1009686"/>
            <a:ext cx="10526842" cy="4877333"/>
          </a:xfrm>
          <a:custGeom>
            <a:avLst/>
            <a:gdLst/>
            <a:ahLst/>
            <a:cxnLst/>
            <a:rect l="l" t="t" r="r" b="b"/>
            <a:pathLst>
              <a:path w="6862939" h="3093494" extrusionOk="0">
                <a:moveTo>
                  <a:pt x="6738479" y="3093494"/>
                </a:moveTo>
                <a:lnTo>
                  <a:pt x="124460" y="3093494"/>
                </a:lnTo>
                <a:cubicBezTo>
                  <a:pt x="55880" y="3093494"/>
                  <a:pt x="0" y="3037614"/>
                  <a:pt x="0" y="2969034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6738479" y="0"/>
                </a:lnTo>
                <a:cubicBezTo>
                  <a:pt x="6807059" y="0"/>
                  <a:pt x="6862939" y="55880"/>
                  <a:pt x="6862939" y="124460"/>
                </a:cubicBezTo>
                <a:lnTo>
                  <a:pt x="6862939" y="2969034"/>
                </a:lnTo>
                <a:cubicBezTo>
                  <a:pt x="6862939" y="3037614"/>
                  <a:pt x="6807059" y="3093494"/>
                  <a:pt x="6738479" y="3093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lang="hu-HU" sz="1200" dirty="0"/>
          </a:p>
        </p:txBody>
      </p:sp>
      <p:sp>
        <p:nvSpPr>
          <p:cNvPr id="106" name="Google Shape;106;p2">
            <a:extLst>
              <a:ext uri="{FF2B5EF4-FFF2-40B4-BE49-F238E27FC236}">
                <a16:creationId xmlns:a16="http://schemas.microsoft.com/office/drawing/2014/main" id="{F4F45D99-54EA-9B26-9EE0-AFCCD96983FF}"/>
              </a:ext>
            </a:extLst>
          </p:cNvPr>
          <p:cNvSpPr/>
          <p:nvPr/>
        </p:nvSpPr>
        <p:spPr>
          <a:xfrm>
            <a:off x="9909427" y="5150502"/>
            <a:ext cx="972711" cy="972711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487307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cxnSp>
        <p:nvCxnSpPr>
          <p:cNvPr id="107" name="Google Shape;107;p2">
            <a:extLst>
              <a:ext uri="{FF2B5EF4-FFF2-40B4-BE49-F238E27FC236}">
                <a16:creationId xmlns:a16="http://schemas.microsoft.com/office/drawing/2014/main" id="{A5AB002D-793B-0F2F-003B-F99584FA1708}"/>
              </a:ext>
            </a:extLst>
          </p:cNvPr>
          <p:cNvCxnSpPr/>
          <p:nvPr/>
        </p:nvCxnSpPr>
        <p:spPr>
          <a:xfrm rot="5400000">
            <a:off x="10205280" y="5611457"/>
            <a:ext cx="381005" cy="0"/>
          </a:xfrm>
          <a:prstGeom prst="straightConnector1">
            <a:avLst/>
          </a:prstGeom>
          <a:noFill/>
          <a:ln w="76200" cap="rnd" cmpd="sng">
            <a:solidFill>
              <a:srgbClr val="FFFFFF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10" name="Google Shape;110;p2">
            <a:extLst>
              <a:ext uri="{FF2B5EF4-FFF2-40B4-BE49-F238E27FC236}">
                <a16:creationId xmlns:a16="http://schemas.microsoft.com/office/drawing/2014/main" id="{F3D41CE5-2A2C-DE43-64CE-831B37DF9BA5}"/>
              </a:ext>
            </a:extLst>
          </p:cNvPr>
          <p:cNvSpPr/>
          <p:nvPr/>
        </p:nvSpPr>
        <p:spPr>
          <a:xfrm>
            <a:off x="9388340" y="-271323"/>
            <a:ext cx="3546335" cy="3424048"/>
          </a:xfrm>
          <a:custGeom>
            <a:avLst/>
            <a:gdLst/>
            <a:ahLst/>
            <a:cxnLst/>
            <a:rect l="l" t="t" r="r" b="b"/>
            <a:pathLst>
              <a:path w="5319503" h="5136072" extrusionOk="0">
                <a:moveTo>
                  <a:pt x="0" y="0"/>
                </a:moveTo>
                <a:lnTo>
                  <a:pt x="5319503" y="0"/>
                </a:lnTo>
                <a:lnTo>
                  <a:pt x="5319503" y="5136072"/>
                </a:lnTo>
                <a:lnTo>
                  <a:pt x="0" y="51360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  <p:sp>
        <p:nvSpPr>
          <p:cNvPr id="113" name="Google Shape;113;p2">
            <a:extLst>
              <a:ext uri="{FF2B5EF4-FFF2-40B4-BE49-F238E27FC236}">
                <a16:creationId xmlns:a16="http://schemas.microsoft.com/office/drawing/2014/main" id="{09979D33-D614-F4FD-C1BC-6534A0636661}"/>
              </a:ext>
            </a:extLst>
          </p:cNvPr>
          <p:cNvSpPr txBox="1"/>
          <p:nvPr/>
        </p:nvSpPr>
        <p:spPr>
          <a:xfrm>
            <a:off x="1426721" y="1458500"/>
            <a:ext cx="6955206" cy="350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4972"/>
              </a:lnSpc>
            </a:pPr>
            <a:r>
              <a:rPr lang="hu-HU" sz="2400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Packaging-free alternatives</a:t>
            </a:r>
            <a:endParaRPr sz="2400" dirty="0"/>
          </a:p>
        </p:txBody>
      </p:sp>
      <p:pic>
        <p:nvPicPr>
          <p:cNvPr id="11279" name="Picture 15" descr="Dunaszigeti zöldségközösség – harmóniában a természettel - Tudatos Vásárlók">
            <a:extLst>
              <a:ext uri="{FF2B5EF4-FFF2-40B4-BE49-F238E27FC236}">
                <a16:creationId xmlns:a16="http://schemas.microsoft.com/office/drawing/2014/main" id="{6A646739-9824-9D84-9E40-D79C7B6E1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573" y="2080382"/>
            <a:ext cx="4572831" cy="342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1" name="Picture 17" descr="A koronavírus sem akadályozta őket a csomagolásmentes bolt megnyitásában,  hiszen a Föld egészsége a cél - Mandiner">
            <a:extLst>
              <a:ext uri="{FF2B5EF4-FFF2-40B4-BE49-F238E27FC236}">
                <a16:creationId xmlns:a16="http://schemas.microsoft.com/office/drawing/2014/main" id="{F2D3CD89-473F-80A8-E145-3A57FDE1C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760" y="2080382"/>
            <a:ext cx="2568802" cy="342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94;p1">
            <a:extLst>
              <a:ext uri="{FF2B5EF4-FFF2-40B4-BE49-F238E27FC236}">
                <a16:creationId xmlns:a16="http://schemas.microsoft.com/office/drawing/2014/main" id="{CC139D14-A869-6012-0551-80EE980D9FD0}"/>
              </a:ext>
            </a:extLst>
          </p:cNvPr>
          <p:cNvSpPr/>
          <p:nvPr/>
        </p:nvSpPr>
        <p:spPr>
          <a:xfrm>
            <a:off x="351990" y="236961"/>
            <a:ext cx="2266959" cy="483618"/>
          </a:xfrm>
          <a:custGeom>
            <a:avLst/>
            <a:gdLst/>
            <a:ahLst/>
            <a:cxnLst/>
            <a:rect l="l" t="t" r="r" b="b"/>
            <a:pathLst>
              <a:path w="3400439" h="725427" extrusionOk="0">
                <a:moveTo>
                  <a:pt x="0" y="0"/>
                </a:moveTo>
                <a:lnTo>
                  <a:pt x="3400439" y="0"/>
                </a:lnTo>
                <a:lnTo>
                  <a:pt x="3400439" y="725427"/>
                </a:lnTo>
                <a:lnTo>
                  <a:pt x="0" y="7254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</p:spTree>
    <p:extLst>
      <p:ext uri="{BB962C8B-B14F-4D97-AF65-F5344CB8AC3E}">
        <p14:creationId xmlns:p14="http://schemas.microsoft.com/office/powerpoint/2010/main" val="280767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>
          <a:extLst>
            <a:ext uri="{FF2B5EF4-FFF2-40B4-BE49-F238E27FC236}">
              <a16:creationId xmlns:a16="http://schemas.microsoft.com/office/drawing/2014/main" id="{D8309E53-76D0-1527-3A99-62147D965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7">
            <a:extLst>
              <a:ext uri="{FF2B5EF4-FFF2-40B4-BE49-F238E27FC236}">
                <a16:creationId xmlns:a16="http://schemas.microsoft.com/office/drawing/2014/main" id="{CEB6DD0D-40C1-C217-A3A4-EA7FB55D7712}"/>
              </a:ext>
            </a:extLst>
          </p:cNvPr>
          <p:cNvSpPr/>
          <p:nvPr/>
        </p:nvSpPr>
        <p:spPr>
          <a:xfrm>
            <a:off x="-6350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3140" b="-5449"/>
            </a:stretch>
          </a:blipFill>
          <a:ln>
            <a:noFill/>
          </a:ln>
        </p:spPr>
        <p:txBody>
          <a:bodyPr/>
          <a:lstStyle/>
          <a:p>
            <a:endParaRPr lang="hu-HU" sz="1200" dirty="0"/>
          </a:p>
        </p:txBody>
      </p:sp>
      <p:sp>
        <p:nvSpPr>
          <p:cNvPr id="193" name="Google Shape;193;p7">
            <a:extLst>
              <a:ext uri="{FF2B5EF4-FFF2-40B4-BE49-F238E27FC236}">
                <a16:creationId xmlns:a16="http://schemas.microsoft.com/office/drawing/2014/main" id="{21219FC2-B607-8513-B27A-277FB047CFA3}"/>
              </a:ext>
            </a:extLst>
          </p:cNvPr>
          <p:cNvSpPr/>
          <p:nvPr/>
        </p:nvSpPr>
        <p:spPr>
          <a:xfrm>
            <a:off x="9786417" y="4418961"/>
            <a:ext cx="2769827" cy="2674316"/>
          </a:xfrm>
          <a:custGeom>
            <a:avLst/>
            <a:gdLst/>
            <a:ahLst/>
            <a:cxnLst/>
            <a:rect l="l" t="t" r="r" b="b"/>
            <a:pathLst>
              <a:path w="4154741" h="4011474" extrusionOk="0">
                <a:moveTo>
                  <a:pt x="0" y="0"/>
                </a:moveTo>
                <a:lnTo>
                  <a:pt x="4154742" y="0"/>
                </a:lnTo>
                <a:lnTo>
                  <a:pt x="4154742" y="4011475"/>
                </a:lnTo>
                <a:lnTo>
                  <a:pt x="0" y="40114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17A0E6E7-2C2F-67AB-AB0D-9BB9A80B778C}"/>
              </a:ext>
            </a:extLst>
          </p:cNvPr>
          <p:cNvSpPr txBox="1"/>
          <p:nvPr/>
        </p:nvSpPr>
        <p:spPr>
          <a:xfrm>
            <a:off x="5936343" y="2970590"/>
            <a:ext cx="6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sz="1200" dirty="0"/>
          </a:p>
        </p:txBody>
      </p:sp>
      <p:sp>
        <p:nvSpPr>
          <p:cNvPr id="4" name="Google Shape;121;p3">
            <a:extLst>
              <a:ext uri="{FF2B5EF4-FFF2-40B4-BE49-F238E27FC236}">
                <a16:creationId xmlns:a16="http://schemas.microsoft.com/office/drawing/2014/main" id="{0568DE1D-7B9D-B079-8BA8-71D67DF70E4B}"/>
              </a:ext>
            </a:extLst>
          </p:cNvPr>
          <p:cNvSpPr/>
          <p:nvPr/>
        </p:nvSpPr>
        <p:spPr>
          <a:xfrm>
            <a:off x="803904" y="2139819"/>
            <a:ext cx="10584193" cy="2065299"/>
          </a:xfrm>
          <a:custGeom>
            <a:avLst/>
            <a:gdLst/>
            <a:ahLst/>
            <a:cxnLst/>
            <a:rect l="l" t="t" r="r" b="b"/>
            <a:pathLst>
              <a:path w="1934102" h="782583" extrusionOk="0">
                <a:moveTo>
                  <a:pt x="1809642" y="782582"/>
                </a:moveTo>
                <a:lnTo>
                  <a:pt x="124460" y="782582"/>
                </a:lnTo>
                <a:cubicBezTo>
                  <a:pt x="55880" y="782582"/>
                  <a:pt x="0" y="726702"/>
                  <a:pt x="0" y="658122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809642" y="0"/>
                </a:lnTo>
                <a:cubicBezTo>
                  <a:pt x="1878222" y="0"/>
                  <a:pt x="1934102" y="55880"/>
                  <a:pt x="1934102" y="124460"/>
                </a:cubicBezTo>
                <a:lnTo>
                  <a:pt x="1934102" y="658123"/>
                </a:lnTo>
                <a:cubicBezTo>
                  <a:pt x="1934102" y="726702"/>
                  <a:pt x="1878222" y="782583"/>
                  <a:pt x="1809642" y="782583"/>
                </a:cubicBezTo>
                <a:close/>
              </a:path>
            </a:pathLst>
          </a:custGeom>
          <a:solidFill>
            <a:srgbClr val="487307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sp>
        <p:nvSpPr>
          <p:cNvPr id="5" name="Google Shape;126;p3">
            <a:extLst>
              <a:ext uri="{FF2B5EF4-FFF2-40B4-BE49-F238E27FC236}">
                <a16:creationId xmlns:a16="http://schemas.microsoft.com/office/drawing/2014/main" id="{79F2EA8C-1E17-254B-884B-D2B69FEE84F7}"/>
              </a:ext>
            </a:extLst>
          </p:cNvPr>
          <p:cNvSpPr txBox="1"/>
          <p:nvPr/>
        </p:nvSpPr>
        <p:spPr>
          <a:xfrm>
            <a:off x="1196979" y="2359497"/>
            <a:ext cx="9845775" cy="1536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16999"/>
              </a:lnSpc>
            </a:pPr>
            <a:r>
              <a:rPr lang="hu-HU" sz="2133" b="1" dirty="0">
                <a:solidFill>
                  <a:schemeClr val="bg1"/>
                </a:solidFill>
                <a:latin typeface="Nunito Sans Black" pitchFamily="2" charset="-18"/>
              </a:rPr>
              <a:t>Task: </a:t>
            </a:r>
          </a:p>
          <a:p>
            <a:pPr lvl="0" algn="ctr">
              <a:lnSpc>
                <a:spcPct val="116999"/>
              </a:lnSpc>
            </a:pPr>
            <a:r>
              <a:rPr lang="hu-HU" sz="2133" b="1" dirty="0">
                <a:solidFill>
                  <a:schemeClr val="bg1"/>
                </a:solidFill>
                <a:latin typeface="Nunito Sans Black" pitchFamily="2" charset="-18"/>
              </a:rPr>
              <a:t>When you buy a product (or use a service), where do you find out how sustainable that product (or service) is, and what sustainability criteria it meets? </a:t>
            </a:r>
            <a:endParaRPr sz="2133" dirty="0">
              <a:solidFill>
                <a:schemeClr val="bg1"/>
              </a:solidFill>
              <a:latin typeface="Nunito Sans Black" pitchFamily="2" charset="-18"/>
            </a:endParaRPr>
          </a:p>
        </p:txBody>
      </p:sp>
      <p:sp>
        <p:nvSpPr>
          <p:cNvPr id="3" name="Google Shape;94;p1">
            <a:extLst>
              <a:ext uri="{FF2B5EF4-FFF2-40B4-BE49-F238E27FC236}">
                <a16:creationId xmlns:a16="http://schemas.microsoft.com/office/drawing/2014/main" id="{471311A9-17A1-9042-FC45-4293F6C96199}"/>
              </a:ext>
            </a:extLst>
          </p:cNvPr>
          <p:cNvSpPr/>
          <p:nvPr/>
        </p:nvSpPr>
        <p:spPr>
          <a:xfrm>
            <a:off x="519139" y="259790"/>
            <a:ext cx="2266959" cy="483618"/>
          </a:xfrm>
          <a:custGeom>
            <a:avLst/>
            <a:gdLst/>
            <a:ahLst/>
            <a:cxnLst/>
            <a:rect l="l" t="t" r="r" b="b"/>
            <a:pathLst>
              <a:path w="3400439" h="725427" extrusionOk="0">
                <a:moveTo>
                  <a:pt x="0" y="0"/>
                </a:moveTo>
                <a:lnTo>
                  <a:pt x="3400439" y="0"/>
                </a:lnTo>
                <a:lnTo>
                  <a:pt x="3400439" y="725427"/>
                </a:lnTo>
                <a:lnTo>
                  <a:pt x="0" y="7254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</p:spTree>
    <p:extLst>
      <p:ext uri="{BB962C8B-B14F-4D97-AF65-F5344CB8AC3E}">
        <p14:creationId xmlns:p14="http://schemas.microsoft.com/office/powerpoint/2010/main" val="17248444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>
          <a:extLst>
            <a:ext uri="{FF2B5EF4-FFF2-40B4-BE49-F238E27FC236}">
              <a16:creationId xmlns:a16="http://schemas.microsoft.com/office/drawing/2014/main" id="{373E0134-E5F2-C12C-7691-543714BD7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>
            <a:extLst>
              <a:ext uri="{FF2B5EF4-FFF2-40B4-BE49-F238E27FC236}">
                <a16:creationId xmlns:a16="http://schemas.microsoft.com/office/drawing/2014/main" id="{23584C1D-61F9-4140-065C-5863ACD3C96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3700" t="-34821" r="-6996"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  <p:sp>
        <p:nvSpPr>
          <p:cNvPr id="105" name="Google Shape;105;p2">
            <a:extLst>
              <a:ext uri="{FF2B5EF4-FFF2-40B4-BE49-F238E27FC236}">
                <a16:creationId xmlns:a16="http://schemas.microsoft.com/office/drawing/2014/main" id="{1957F6C5-1BC6-359C-4789-205E3CED79FA}"/>
              </a:ext>
            </a:extLst>
          </p:cNvPr>
          <p:cNvSpPr/>
          <p:nvPr/>
        </p:nvSpPr>
        <p:spPr>
          <a:xfrm>
            <a:off x="685800" y="990334"/>
            <a:ext cx="10820400" cy="4877333"/>
          </a:xfrm>
          <a:custGeom>
            <a:avLst/>
            <a:gdLst/>
            <a:ahLst/>
            <a:cxnLst/>
            <a:rect l="l" t="t" r="r" b="b"/>
            <a:pathLst>
              <a:path w="6862939" h="3093494" extrusionOk="0">
                <a:moveTo>
                  <a:pt x="6738479" y="3093494"/>
                </a:moveTo>
                <a:lnTo>
                  <a:pt x="124460" y="3093494"/>
                </a:lnTo>
                <a:cubicBezTo>
                  <a:pt x="55880" y="3093494"/>
                  <a:pt x="0" y="3037614"/>
                  <a:pt x="0" y="2969034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6738479" y="0"/>
                </a:lnTo>
                <a:cubicBezTo>
                  <a:pt x="6807059" y="0"/>
                  <a:pt x="6862939" y="55880"/>
                  <a:pt x="6862939" y="124460"/>
                </a:cubicBezTo>
                <a:lnTo>
                  <a:pt x="6862939" y="2969034"/>
                </a:lnTo>
                <a:cubicBezTo>
                  <a:pt x="6862939" y="3037614"/>
                  <a:pt x="6807059" y="3093494"/>
                  <a:pt x="6738479" y="3093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lang="hu-HU" sz="1200" dirty="0"/>
          </a:p>
        </p:txBody>
      </p:sp>
      <p:sp>
        <p:nvSpPr>
          <p:cNvPr id="106" name="Google Shape;106;p2">
            <a:extLst>
              <a:ext uri="{FF2B5EF4-FFF2-40B4-BE49-F238E27FC236}">
                <a16:creationId xmlns:a16="http://schemas.microsoft.com/office/drawing/2014/main" id="{70004A10-E951-D348-0DD5-5D01B38350CA}"/>
              </a:ext>
            </a:extLst>
          </p:cNvPr>
          <p:cNvSpPr/>
          <p:nvPr/>
        </p:nvSpPr>
        <p:spPr>
          <a:xfrm>
            <a:off x="9909427" y="5150502"/>
            <a:ext cx="972711" cy="972711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487307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cxnSp>
        <p:nvCxnSpPr>
          <p:cNvPr id="107" name="Google Shape;107;p2">
            <a:extLst>
              <a:ext uri="{FF2B5EF4-FFF2-40B4-BE49-F238E27FC236}">
                <a16:creationId xmlns:a16="http://schemas.microsoft.com/office/drawing/2014/main" id="{B863CD24-56DB-BBDE-B49B-EE60AB2A1FA5}"/>
              </a:ext>
            </a:extLst>
          </p:cNvPr>
          <p:cNvCxnSpPr/>
          <p:nvPr/>
        </p:nvCxnSpPr>
        <p:spPr>
          <a:xfrm rot="5400000">
            <a:off x="10205280" y="5611457"/>
            <a:ext cx="381005" cy="0"/>
          </a:xfrm>
          <a:prstGeom prst="straightConnector1">
            <a:avLst/>
          </a:prstGeom>
          <a:noFill/>
          <a:ln w="76200" cap="rnd" cmpd="sng">
            <a:solidFill>
              <a:srgbClr val="FFFFFF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10" name="Google Shape;110;p2">
            <a:extLst>
              <a:ext uri="{FF2B5EF4-FFF2-40B4-BE49-F238E27FC236}">
                <a16:creationId xmlns:a16="http://schemas.microsoft.com/office/drawing/2014/main" id="{4E5F5154-7ECB-0447-61E7-1470F19C298C}"/>
              </a:ext>
            </a:extLst>
          </p:cNvPr>
          <p:cNvSpPr/>
          <p:nvPr/>
        </p:nvSpPr>
        <p:spPr>
          <a:xfrm>
            <a:off x="9388340" y="-271323"/>
            <a:ext cx="3546335" cy="3424048"/>
          </a:xfrm>
          <a:custGeom>
            <a:avLst/>
            <a:gdLst/>
            <a:ahLst/>
            <a:cxnLst/>
            <a:rect l="l" t="t" r="r" b="b"/>
            <a:pathLst>
              <a:path w="5319503" h="5136072" extrusionOk="0">
                <a:moveTo>
                  <a:pt x="0" y="0"/>
                </a:moveTo>
                <a:lnTo>
                  <a:pt x="5319503" y="0"/>
                </a:lnTo>
                <a:lnTo>
                  <a:pt x="5319503" y="5136072"/>
                </a:lnTo>
                <a:lnTo>
                  <a:pt x="0" y="51360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  <p:sp>
        <p:nvSpPr>
          <p:cNvPr id="113" name="Google Shape;113;p2">
            <a:extLst>
              <a:ext uri="{FF2B5EF4-FFF2-40B4-BE49-F238E27FC236}">
                <a16:creationId xmlns:a16="http://schemas.microsoft.com/office/drawing/2014/main" id="{AA21F254-BA67-1D52-DFEF-7DC336212B88}"/>
              </a:ext>
            </a:extLst>
          </p:cNvPr>
          <p:cNvSpPr txBox="1"/>
          <p:nvPr/>
        </p:nvSpPr>
        <p:spPr>
          <a:xfrm>
            <a:off x="1426368" y="1408533"/>
            <a:ext cx="9466488" cy="896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4972"/>
              </a:lnSpc>
            </a:pPr>
            <a:r>
              <a:rPr lang="hu-HU" sz="3200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4. Certification schemes</a:t>
            </a:r>
          </a:p>
          <a:p>
            <a:pPr>
              <a:lnSpc>
                <a:spcPct val="94972"/>
              </a:lnSpc>
            </a:pPr>
            <a:r>
              <a:rPr lang="hu-HU" sz="2933" b="1" dirty="0">
                <a:solidFill>
                  <a:srgbClr val="487307"/>
                </a:solidFill>
                <a:latin typeface="Nunito Sans"/>
                <a:sym typeface="Nunito Sans"/>
              </a:rPr>
              <a:t>Organic certification – applies to the entire process!</a:t>
            </a:r>
            <a:endParaRPr sz="3200" dirty="0"/>
          </a:p>
        </p:txBody>
      </p:sp>
      <p:pic>
        <p:nvPicPr>
          <p:cNvPr id="17410" name="Picture 2" descr="bio logok ">
            <a:extLst>
              <a:ext uri="{FF2B5EF4-FFF2-40B4-BE49-F238E27FC236}">
                <a16:creationId xmlns:a16="http://schemas.microsoft.com/office/drawing/2014/main" id="{77DEEC31-38D3-7455-1E69-5255EDF7F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718" y="2687765"/>
            <a:ext cx="6233333" cy="317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94;p1">
            <a:extLst>
              <a:ext uri="{FF2B5EF4-FFF2-40B4-BE49-F238E27FC236}">
                <a16:creationId xmlns:a16="http://schemas.microsoft.com/office/drawing/2014/main" id="{2C17E6E7-B871-5267-117A-F1F12D67E0CB}"/>
              </a:ext>
            </a:extLst>
          </p:cNvPr>
          <p:cNvSpPr/>
          <p:nvPr/>
        </p:nvSpPr>
        <p:spPr>
          <a:xfrm>
            <a:off x="351990" y="236961"/>
            <a:ext cx="2266959" cy="483618"/>
          </a:xfrm>
          <a:custGeom>
            <a:avLst/>
            <a:gdLst/>
            <a:ahLst/>
            <a:cxnLst/>
            <a:rect l="l" t="t" r="r" b="b"/>
            <a:pathLst>
              <a:path w="3400439" h="725427" extrusionOk="0">
                <a:moveTo>
                  <a:pt x="0" y="0"/>
                </a:moveTo>
                <a:lnTo>
                  <a:pt x="3400439" y="0"/>
                </a:lnTo>
                <a:lnTo>
                  <a:pt x="3400439" y="725427"/>
                </a:lnTo>
                <a:lnTo>
                  <a:pt x="0" y="7254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</p:spTree>
    <p:extLst>
      <p:ext uri="{BB962C8B-B14F-4D97-AF65-F5344CB8AC3E}">
        <p14:creationId xmlns:p14="http://schemas.microsoft.com/office/powerpoint/2010/main" val="27126112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>
          <a:extLst>
            <a:ext uri="{FF2B5EF4-FFF2-40B4-BE49-F238E27FC236}">
              <a16:creationId xmlns:a16="http://schemas.microsoft.com/office/drawing/2014/main" id="{7638EB38-8677-64A0-D03A-13949C0ACF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">
            <a:extLst>
              <a:ext uri="{FF2B5EF4-FFF2-40B4-BE49-F238E27FC236}">
                <a16:creationId xmlns:a16="http://schemas.microsoft.com/office/drawing/2014/main" id="{633F47D3-8280-6879-F6BA-7CCDB2332950}"/>
              </a:ext>
            </a:extLst>
          </p:cNvPr>
          <p:cNvSpPr/>
          <p:nvPr/>
        </p:nvSpPr>
        <p:spPr>
          <a:xfrm>
            <a:off x="0" y="5470411"/>
            <a:ext cx="12192000" cy="1387589"/>
          </a:xfrm>
          <a:custGeom>
            <a:avLst/>
            <a:gdLst/>
            <a:ahLst/>
            <a:cxnLst/>
            <a:rect l="l" t="t" r="r" b="b"/>
            <a:pathLst>
              <a:path w="18288000" h="2081384" extrusionOk="0">
                <a:moveTo>
                  <a:pt x="0" y="0"/>
                </a:moveTo>
                <a:lnTo>
                  <a:pt x="18288000" y="0"/>
                </a:lnTo>
                <a:lnTo>
                  <a:pt x="18288000" y="2081384"/>
                </a:lnTo>
                <a:lnTo>
                  <a:pt x="0" y="20813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91868" b="-360191"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  <p:sp>
        <p:nvSpPr>
          <p:cNvPr id="119" name="Google Shape;119;p3">
            <a:extLst>
              <a:ext uri="{FF2B5EF4-FFF2-40B4-BE49-F238E27FC236}">
                <a16:creationId xmlns:a16="http://schemas.microsoft.com/office/drawing/2014/main" id="{31E5CC15-F1EB-56E6-B681-CAB092F17ADC}"/>
              </a:ext>
            </a:extLst>
          </p:cNvPr>
          <p:cNvSpPr/>
          <p:nvPr/>
        </p:nvSpPr>
        <p:spPr>
          <a:xfrm>
            <a:off x="5609645" y="5776535"/>
            <a:ext cx="972711" cy="972711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C1AC30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cxnSp>
        <p:nvCxnSpPr>
          <p:cNvPr id="120" name="Google Shape;120;p3">
            <a:extLst>
              <a:ext uri="{FF2B5EF4-FFF2-40B4-BE49-F238E27FC236}">
                <a16:creationId xmlns:a16="http://schemas.microsoft.com/office/drawing/2014/main" id="{85311C72-249F-A7D3-8548-C156C6ACEA68}"/>
              </a:ext>
            </a:extLst>
          </p:cNvPr>
          <p:cNvCxnSpPr/>
          <p:nvPr/>
        </p:nvCxnSpPr>
        <p:spPr>
          <a:xfrm rot="5400000">
            <a:off x="5905498" y="6237491"/>
            <a:ext cx="381005" cy="0"/>
          </a:xfrm>
          <a:prstGeom prst="straightConnector1">
            <a:avLst/>
          </a:prstGeom>
          <a:noFill/>
          <a:ln w="76200" cap="rnd" cmpd="sng">
            <a:solidFill>
              <a:srgbClr val="FFFFFF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21" name="Google Shape;121;p3">
            <a:extLst>
              <a:ext uri="{FF2B5EF4-FFF2-40B4-BE49-F238E27FC236}">
                <a16:creationId xmlns:a16="http://schemas.microsoft.com/office/drawing/2014/main" id="{1CAA6D15-9B4F-23EB-6198-F36C099B62F3}"/>
              </a:ext>
            </a:extLst>
          </p:cNvPr>
          <p:cNvSpPr/>
          <p:nvPr/>
        </p:nvSpPr>
        <p:spPr>
          <a:xfrm>
            <a:off x="362429" y="891710"/>
            <a:ext cx="5309216" cy="5274245"/>
          </a:xfrm>
          <a:custGeom>
            <a:avLst/>
            <a:gdLst/>
            <a:ahLst/>
            <a:cxnLst/>
            <a:rect l="l" t="t" r="r" b="b"/>
            <a:pathLst>
              <a:path w="1934102" h="782583" extrusionOk="0">
                <a:moveTo>
                  <a:pt x="1809642" y="782582"/>
                </a:moveTo>
                <a:lnTo>
                  <a:pt x="124460" y="782582"/>
                </a:lnTo>
                <a:cubicBezTo>
                  <a:pt x="55880" y="782582"/>
                  <a:pt x="0" y="726702"/>
                  <a:pt x="0" y="658122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809642" y="0"/>
                </a:lnTo>
                <a:cubicBezTo>
                  <a:pt x="1878222" y="0"/>
                  <a:pt x="1934102" y="55880"/>
                  <a:pt x="1934102" y="124460"/>
                </a:cubicBezTo>
                <a:lnTo>
                  <a:pt x="1934102" y="658123"/>
                </a:lnTo>
                <a:cubicBezTo>
                  <a:pt x="1934102" y="726702"/>
                  <a:pt x="1878222" y="782583"/>
                  <a:pt x="1809642" y="782583"/>
                </a:cubicBezTo>
                <a:close/>
              </a:path>
            </a:pathLst>
          </a:custGeom>
          <a:solidFill>
            <a:srgbClr val="487307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sp>
        <p:nvSpPr>
          <p:cNvPr id="130" name="Google Shape;130;p3">
            <a:extLst>
              <a:ext uri="{FF2B5EF4-FFF2-40B4-BE49-F238E27FC236}">
                <a16:creationId xmlns:a16="http://schemas.microsoft.com/office/drawing/2014/main" id="{B2882827-8DC2-832F-C32C-234C88A4B761}"/>
              </a:ext>
            </a:extLst>
          </p:cNvPr>
          <p:cNvSpPr txBox="1"/>
          <p:nvPr/>
        </p:nvSpPr>
        <p:spPr>
          <a:xfrm>
            <a:off x="6089650" y="2222156"/>
            <a:ext cx="1948397" cy="552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lnSpc>
                <a:spcPct val="117003"/>
              </a:lnSpc>
            </a:pPr>
            <a:r>
              <a:rPr lang="en-US" sz="3066" b="1" dirty="0">
                <a:solidFill>
                  <a:srgbClr val="FFFFFF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03.</a:t>
            </a:r>
            <a:endParaRPr sz="1200" dirty="0"/>
          </a:p>
        </p:txBody>
      </p:sp>
      <p:sp>
        <p:nvSpPr>
          <p:cNvPr id="131" name="Google Shape;131;p3">
            <a:extLst>
              <a:ext uri="{FF2B5EF4-FFF2-40B4-BE49-F238E27FC236}">
                <a16:creationId xmlns:a16="http://schemas.microsoft.com/office/drawing/2014/main" id="{2144C618-3C78-2F85-4D54-635F62186E32}"/>
              </a:ext>
            </a:extLst>
          </p:cNvPr>
          <p:cNvSpPr txBox="1"/>
          <p:nvPr/>
        </p:nvSpPr>
        <p:spPr>
          <a:xfrm>
            <a:off x="571698" y="1418527"/>
            <a:ext cx="4968746" cy="4440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6999"/>
              </a:lnSpc>
            </a:pPr>
            <a:r>
              <a:rPr lang="hu-HU" sz="2133" b="1" dirty="0" err="1">
                <a:solidFill>
                  <a:srgbClr val="FFFFFF"/>
                </a:solidFill>
                <a:latin typeface="Nunito Sans"/>
                <a:sym typeface="Nunito Sans"/>
              </a:rPr>
              <a:t>Organic </a:t>
            </a:r>
            <a:r>
              <a:rPr lang="hu-HU" sz="2133" b="1" dirty="0">
                <a:solidFill>
                  <a:srgbClr val="FFFFFF"/>
                </a:solidFill>
                <a:latin typeface="Nunito Sans"/>
                <a:sym typeface="Nunito Sans"/>
              </a:rPr>
              <a:t>crop production</a:t>
            </a:r>
          </a:p>
          <a:p>
            <a:pPr>
              <a:lnSpc>
                <a:spcPct val="116999"/>
              </a:lnSpc>
            </a:pPr>
            <a:endParaRPr lang="hu-HU" sz="2133" b="1" dirty="0">
              <a:solidFill>
                <a:srgbClr val="FFFFFF"/>
              </a:solidFill>
              <a:latin typeface="Nunito Sans"/>
              <a:sym typeface="Nunito Sans"/>
            </a:endParaRPr>
          </a:p>
          <a:p>
            <a:pPr marL="190510" indent="-190510">
              <a:lnSpc>
                <a:spcPct val="116999"/>
              </a:lnSpc>
              <a:buFont typeface="Arial" panose="020B0604020202020204" pitchFamily="34" charset="0"/>
              <a:buChar char="•"/>
            </a:pPr>
            <a:r>
              <a:rPr lang="hu-HU" sz="2133" b="1" dirty="0">
                <a:solidFill>
                  <a:srgbClr val="FFFFFF"/>
                </a:solidFill>
                <a:latin typeface="Nunito Sans"/>
                <a:sym typeface="Nunito Sans"/>
              </a:rPr>
              <a:t>Avoiding artificial fertilisers and chemicals</a:t>
            </a:r>
          </a:p>
          <a:p>
            <a:pPr marL="190510" indent="-190510">
              <a:lnSpc>
                <a:spcPct val="116999"/>
              </a:lnSpc>
              <a:buFont typeface="Arial" panose="020B0604020202020204" pitchFamily="34" charset="0"/>
              <a:buChar char="•"/>
            </a:pPr>
            <a:r>
              <a:rPr lang="hu-HU" sz="2133" b="1" dirty="0">
                <a:solidFill>
                  <a:srgbClr val="FFFFFF"/>
                </a:solidFill>
                <a:latin typeface="Nunito Sans"/>
                <a:sym typeface="Nunito Sans"/>
              </a:rPr>
              <a:t>Nutrient replenishment with organic matter</a:t>
            </a:r>
          </a:p>
          <a:p>
            <a:pPr marL="190510" indent="-190510">
              <a:lnSpc>
                <a:spcPct val="116999"/>
              </a:lnSpc>
              <a:buFont typeface="Arial" panose="020B0604020202020204" pitchFamily="34" charset="0"/>
              <a:buChar char="•"/>
            </a:pPr>
            <a:r>
              <a:rPr lang="hu-HU" sz="2133" b="1" dirty="0">
                <a:solidFill>
                  <a:srgbClr val="FFFFFF"/>
                </a:solidFill>
                <a:latin typeface="Nunito Sans"/>
                <a:sym typeface="Nunito Sans"/>
              </a:rPr>
              <a:t>GMO-free</a:t>
            </a:r>
          </a:p>
          <a:p>
            <a:pPr marL="190510" indent="-190510">
              <a:lnSpc>
                <a:spcPct val="116999"/>
              </a:lnSpc>
              <a:buFont typeface="Arial" panose="020B0604020202020204" pitchFamily="34" charset="0"/>
              <a:buChar char="•"/>
            </a:pPr>
            <a:r>
              <a:rPr lang="hu-HU" sz="2133" b="1" dirty="0">
                <a:solidFill>
                  <a:srgbClr val="FFFFFF"/>
                </a:solidFill>
                <a:latin typeface="Nunito Sans"/>
                <a:sym typeface="Nunito Sans"/>
              </a:rPr>
              <a:t>Soil protection</a:t>
            </a:r>
          </a:p>
          <a:p>
            <a:pPr marL="190510" indent="-190510">
              <a:lnSpc>
                <a:spcPct val="116999"/>
              </a:lnSpc>
              <a:buFont typeface="Arial" panose="020B0604020202020204" pitchFamily="34" charset="0"/>
              <a:buChar char="•"/>
            </a:pPr>
            <a:r>
              <a:rPr lang="hu-HU" sz="2133" b="1" dirty="0">
                <a:solidFill>
                  <a:srgbClr val="FFFFFF"/>
                </a:solidFill>
                <a:latin typeface="Nunito Sans"/>
                <a:sym typeface="Nunito Sans"/>
              </a:rPr>
              <a:t>Water protection</a:t>
            </a:r>
          </a:p>
          <a:p>
            <a:pPr marL="190510" indent="-190510">
              <a:lnSpc>
                <a:spcPct val="116999"/>
              </a:lnSpc>
              <a:buFont typeface="Arial" panose="020B0604020202020204" pitchFamily="34" charset="0"/>
              <a:buChar char="•"/>
            </a:pPr>
            <a:r>
              <a:rPr lang="hu-HU" sz="2133" b="1" dirty="0">
                <a:solidFill>
                  <a:srgbClr val="FFFFFF"/>
                </a:solidFill>
                <a:latin typeface="Nunito Sans"/>
                <a:sym typeface="Nunito Sans"/>
              </a:rPr>
              <a:t>Biodiversity </a:t>
            </a:r>
          </a:p>
          <a:p>
            <a:pPr marL="190510" indent="-190510">
              <a:lnSpc>
                <a:spcPct val="116999"/>
              </a:lnSpc>
              <a:buFont typeface="Arial" panose="020B0604020202020204" pitchFamily="34" charset="0"/>
              <a:buChar char="•"/>
            </a:pPr>
            <a:r>
              <a:rPr lang="hu-HU" sz="2133" b="1" dirty="0">
                <a:solidFill>
                  <a:srgbClr val="FFFFFF"/>
                </a:solidFill>
                <a:latin typeface="Nunito Sans"/>
                <a:sym typeface="Nunito Sans"/>
              </a:rPr>
              <a:t>Crop rotation</a:t>
            </a:r>
          </a:p>
          <a:p>
            <a:pPr marL="190510" indent="-190510">
              <a:lnSpc>
                <a:spcPct val="116999"/>
              </a:lnSpc>
              <a:buFont typeface="Arial" panose="020B0604020202020204" pitchFamily="34" charset="0"/>
              <a:buChar char="•"/>
            </a:pPr>
            <a:r>
              <a:rPr lang="hu-HU" sz="2133" b="1" dirty="0">
                <a:solidFill>
                  <a:srgbClr val="FFFFFF"/>
                </a:solidFill>
                <a:latin typeface="Nunito Sans"/>
                <a:sym typeface="Nunito Sans"/>
              </a:rPr>
              <a:t>Adaptation to local conditions</a:t>
            </a:r>
          </a:p>
          <a:p>
            <a:pPr marL="190510" indent="-190510">
              <a:lnSpc>
                <a:spcPct val="116999"/>
              </a:lnSpc>
              <a:buFont typeface="Arial" panose="020B0604020202020204" pitchFamily="34" charset="0"/>
              <a:buChar char="•"/>
            </a:pPr>
            <a:endParaRPr sz="1200" dirty="0"/>
          </a:p>
        </p:txBody>
      </p:sp>
      <p:sp>
        <p:nvSpPr>
          <p:cNvPr id="133" name="Google Shape;133;p3">
            <a:extLst>
              <a:ext uri="{FF2B5EF4-FFF2-40B4-BE49-F238E27FC236}">
                <a16:creationId xmlns:a16="http://schemas.microsoft.com/office/drawing/2014/main" id="{46AF180C-34BF-6C46-EECC-E17F872DFF37}"/>
              </a:ext>
            </a:extLst>
          </p:cNvPr>
          <p:cNvSpPr txBox="1"/>
          <p:nvPr/>
        </p:nvSpPr>
        <p:spPr>
          <a:xfrm>
            <a:off x="6107779" y="4251508"/>
            <a:ext cx="2842312" cy="384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6999"/>
              </a:lnSpc>
            </a:pPr>
            <a:r>
              <a:rPr lang="hu-HU" sz="2133" b="1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Certification schemes</a:t>
            </a:r>
            <a:endParaRPr sz="1200" dirty="0"/>
          </a:p>
        </p:txBody>
      </p:sp>
      <p:sp>
        <p:nvSpPr>
          <p:cNvPr id="135" name="Google Shape;135;p3">
            <a:extLst>
              <a:ext uri="{FF2B5EF4-FFF2-40B4-BE49-F238E27FC236}">
                <a16:creationId xmlns:a16="http://schemas.microsoft.com/office/drawing/2014/main" id="{8E6A59CD-2022-24E6-8ADB-5D47E2F83616}"/>
              </a:ext>
            </a:extLst>
          </p:cNvPr>
          <p:cNvSpPr/>
          <p:nvPr/>
        </p:nvSpPr>
        <p:spPr>
          <a:xfrm>
            <a:off x="9388340" y="-271323"/>
            <a:ext cx="3546335" cy="3424048"/>
          </a:xfrm>
          <a:custGeom>
            <a:avLst/>
            <a:gdLst/>
            <a:ahLst/>
            <a:cxnLst/>
            <a:rect l="l" t="t" r="r" b="b"/>
            <a:pathLst>
              <a:path w="5319503" h="5136072" extrusionOk="0">
                <a:moveTo>
                  <a:pt x="0" y="0"/>
                </a:moveTo>
                <a:lnTo>
                  <a:pt x="5319503" y="0"/>
                </a:lnTo>
                <a:lnTo>
                  <a:pt x="5319503" y="5136072"/>
                </a:lnTo>
                <a:lnTo>
                  <a:pt x="0" y="51360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  <p:sp>
        <p:nvSpPr>
          <p:cNvPr id="123" name="Google Shape;123;p3">
            <a:extLst>
              <a:ext uri="{FF2B5EF4-FFF2-40B4-BE49-F238E27FC236}">
                <a16:creationId xmlns:a16="http://schemas.microsoft.com/office/drawing/2014/main" id="{B9D429FF-B951-6AAF-A914-008EBEF92AC3}"/>
              </a:ext>
            </a:extLst>
          </p:cNvPr>
          <p:cNvSpPr/>
          <p:nvPr/>
        </p:nvSpPr>
        <p:spPr>
          <a:xfrm>
            <a:off x="6477825" y="901234"/>
            <a:ext cx="5361907" cy="5274245"/>
          </a:xfrm>
          <a:custGeom>
            <a:avLst/>
            <a:gdLst/>
            <a:ahLst/>
            <a:cxnLst/>
            <a:rect l="l" t="t" r="r" b="b"/>
            <a:pathLst>
              <a:path w="1934102" h="782583" extrusionOk="0">
                <a:moveTo>
                  <a:pt x="1809642" y="782582"/>
                </a:moveTo>
                <a:lnTo>
                  <a:pt x="124460" y="782582"/>
                </a:lnTo>
                <a:cubicBezTo>
                  <a:pt x="55880" y="782582"/>
                  <a:pt x="0" y="726702"/>
                  <a:pt x="0" y="658122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809642" y="0"/>
                </a:lnTo>
                <a:cubicBezTo>
                  <a:pt x="1878222" y="0"/>
                  <a:pt x="1934102" y="55880"/>
                  <a:pt x="1934102" y="124460"/>
                </a:cubicBezTo>
                <a:lnTo>
                  <a:pt x="1934102" y="658123"/>
                </a:lnTo>
                <a:cubicBezTo>
                  <a:pt x="1934102" y="726702"/>
                  <a:pt x="1878222" y="782583"/>
                  <a:pt x="1809642" y="782583"/>
                </a:cubicBezTo>
                <a:close/>
              </a:path>
            </a:pathLst>
          </a:custGeom>
          <a:solidFill>
            <a:srgbClr val="487307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 dirty="0"/>
          </a:p>
        </p:txBody>
      </p:sp>
      <p:sp>
        <p:nvSpPr>
          <p:cNvPr id="4" name="Google Shape;131;p3">
            <a:extLst>
              <a:ext uri="{FF2B5EF4-FFF2-40B4-BE49-F238E27FC236}">
                <a16:creationId xmlns:a16="http://schemas.microsoft.com/office/drawing/2014/main" id="{8C71532A-13C3-6BCB-D4B6-A9E52E689F83}"/>
              </a:ext>
            </a:extLst>
          </p:cNvPr>
          <p:cNvSpPr txBox="1"/>
          <p:nvPr/>
        </p:nvSpPr>
        <p:spPr>
          <a:xfrm>
            <a:off x="6714176" y="1420194"/>
            <a:ext cx="4968746" cy="4056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6999"/>
              </a:lnSpc>
            </a:pPr>
            <a:r>
              <a:rPr lang="hu-HU" sz="2133" b="1" dirty="0" err="1">
                <a:solidFill>
                  <a:srgbClr val="FFFFFF"/>
                </a:solidFill>
                <a:latin typeface="Nunito Sans"/>
                <a:sym typeface="Nunito Sans"/>
              </a:rPr>
              <a:t>Organic </a:t>
            </a:r>
            <a:r>
              <a:rPr lang="hu-HU" sz="2133" b="1" dirty="0">
                <a:solidFill>
                  <a:srgbClr val="FFFFFF"/>
                </a:solidFill>
                <a:latin typeface="Nunito Sans"/>
                <a:sym typeface="Nunito Sans"/>
              </a:rPr>
              <a:t>livestock farming</a:t>
            </a:r>
          </a:p>
          <a:p>
            <a:pPr>
              <a:lnSpc>
                <a:spcPct val="116999"/>
              </a:lnSpc>
            </a:pPr>
            <a:endParaRPr lang="hu-HU" sz="2133" b="1" dirty="0">
              <a:solidFill>
                <a:srgbClr val="FFFFFF"/>
              </a:solidFill>
              <a:latin typeface="Nunito Sans"/>
              <a:sym typeface="Nunito Sans"/>
            </a:endParaRPr>
          </a:p>
          <a:p>
            <a:pPr marL="190510" indent="-190510">
              <a:lnSpc>
                <a:spcPct val="116999"/>
              </a:lnSpc>
              <a:buFont typeface="Arial" panose="020B0604020202020204" pitchFamily="34" charset="0"/>
              <a:buChar char="•"/>
            </a:pPr>
            <a:r>
              <a:rPr lang="hu-HU" sz="2133" b="1" dirty="0">
                <a:solidFill>
                  <a:srgbClr val="FFFFFF"/>
                </a:solidFill>
                <a:latin typeface="Nunito Sans"/>
                <a:sym typeface="Nunito Sans"/>
              </a:rPr>
              <a:t>Natural food,</a:t>
            </a:r>
            <a:br>
              <a:rPr lang="hu-HU" sz="2133" b="1" dirty="0">
                <a:solidFill>
                  <a:srgbClr val="FFFFFF"/>
                </a:solidFill>
                <a:latin typeface="Nunito Sans"/>
                <a:sym typeface="Nunito Sans"/>
              </a:rPr>
            </a:br>
            <a:r>
              <a:rPr lang="hu-HU" sz="2133" b="1" dirty="0">
                <a:solidFill>
                  <a:srgbClr val="FFFFFF"/>
                </a:solidFill>
                <a:latin typeface="Nunito Sans"/>
                <a:sym typeface="Nunito Sans"/>
              </a:rPr>
              <a:t>our organic-certified</a:t>
            </a:r>
          </a:p>
          <a:p>
            <a:pPr marL="190510" indent="-190510">
              <a:lnSpc>
                <a:spcPct val="116999"/>
              </a:lnSpc>
              <a:buFont typeface="Arial" panose="020B0604020202020204" pitchFamily="34" charset="0"/>
              <a:buChar char="•"/>
            </a:pPr>
            <a:r>
              <a:rPr lang="hu-HU" sz="2133" b="1" dirty="0">
                <a:solidFill>
                  <a:srgbClr val="FFFFFF"/>
                </a:solidFill>
                <a:latin typeface="Nunito Sans"/>
                <a:sym typeface="Nunito Sans"/>
              </a:rPr>
              <a:t>GMO-free feed</a:t>
            </a:r>
          </a:p>
          <a:p>
            <a:pPr marL="190510" indent="-190510">
              <a:lnSpc>
                <a:spcPct val="116999"/>
              </a:lnSpc>
              <a:buFont typeface="Arial" panose="020B0604020202020204" pitchFamily="34" charset="0"/>
              <a:buChar char="•"/>
            </a:pPr>
            <a:r>
              <a:rPr lang="hu-HU" sz="2133" b="1" dirty="0">
                <a:solidFill>
                  <a:srgbClr val="FFFFFF"/>
                </a:solidFill>
                <a:latin typeface="Nunito Sans"/>
                <a:sym typeface="Nunito Sans"/>
              </a:rPr>
              <a:t>Free-range and </a:t>
            </a:r>
            <a:br>
              <a:rPr lang="hu-HU" sz="2133" b="1" dirty="0">
                <a:solidFill>
                  <a:srgbClr val="FFFFFF"/>
                </a:solidFill>
                <a:latin typeface="Nunito Sans"/>
                <a:sym typeface="Nunito Sans"/>
              </a:rPr>
            </a:br>
            <a:r>
              <a:rPr lang="hu-HU" sz="2133" b="1" dirty="0">
                <a:solidFill>
                  <a:srgbClr val="FFFFFF"/>
                </a:solidFill>
                <a:latin typeface="Nunito Sans"/>
                <a:sym typeface="Nunito Sans"/>
              </a:rPr>
              <a:t>high animal welfare standards</a:t>
            </a:r>
          </a:p>
          <a:p>
            <a:pPr marL="190510" indent="-190510">
              <a:lnSpc>
                <a:spcPct val="116999"/>
              </a:lnSpc>
              <a:buFont typeface="Arial" panose="020B0604020202020204" pitchFamily="34" charset="0"/>
              <a:buChar char="•"/>
            </a:pPr>
            <a:r>
              <a:rPr lang="hu-HU" sz="2133" b="1" dirty="0">
                <a:solidFill>
                  <a:srgbClr val="FFFFFF"/>
                </a:solidFill>
                <a:latin typeface="Nunito Sans"/>
                <a:sym typeface="Nunito Sans"/>
              </a:rPr>
              <a:t>Antibiotics may not be used routinely, only where justified</a:t>
            </a:r>
          </a:p>
          <a:p>
            <a:pPr marL="190510" indent="-190510">
              <a:lnSpc>
                <a:spcPct val="116999"/>
              </a:lnSpc>
              <a:buFont typeface="Arial" panose="020B0604020202020204" pitchFamily="34" charset="0"/>
              <a:buChar char="•"/>
            </a:pPr>
            <a:r>
              <a:rPr lang="hu-HU" sz="2133" b="1" dirty="0">
                <a:solidFill>
                  <a:srgbClr val="FFFFFF"/>
                </a:solidFill>
                <a:latin typeface="Nunito Sans"/>
                <a:sym typeface="Nunito Sans"/>
              </a:rPr>
              <a:t>No use of hormones or chemicals</a:t>
            </a:r>
          </a:p>
          <a:p>
            <a:pPr marL="190510" indent="-190510">
              <a:lnSpc>
                <a:spcPct val="116999"/>
              </a:lnSpc>
              <a:buFont typeface="Arial" panose="020B0604020202020204" pitchFamily="34" charset="0"/>
              <a:buChar char="•"/>
            </a:pPr>
            <a:endParaRPr sz="1200" dirty="0"/>
          </a:p>
        </p:txBody>
      </p:sp>
      <p:sp>
        <p:nvSpPr>
          <p:cNvPr id="2" name="Google Shape;94;p1">
            <a:extLst>
              <a:ext uri="{FF2B5EF4-FFF2-40B4-BE49-F238E27FC236}">
                <a16:creationId xmlns:a16="http://schemas.microsoft.com/office/drawing/2014/main" id="{CEB65352-06DA-8DFC-EBA7-8B2EE9C0CD0A}"/>
              </a:ext>
            </a:extLst>
          </p:cNvPr>
          <p:cNvSpPr/>
          <p:nvPr/>
        </p:nvSpPr>
        <p:spPr>
          <a:xfrm>
            <a:off x="351990" y="236961"/>
            <a:ext cx="2266959" cy="483618"/>
          </a:xfrm>
          <a:custGeom>
            <a:avLst/>
            <a:gdLst/>
            <a:ahLst/>
            <a:cxnLst/>
            <a:rect l="l" t="t" r="r" b="b"/>
            <a:pathLst>
              <a:path w="3400439" h="725427" extrusionOk="0">
                <a:moveTo>
                  <a:pt x="0" y="0"/>
                </a:moveTo>
                <a:lnTo>
                  <a:pt x="3400439" y="0"/>
                </a:lnTo>
                <a:lnTo>
                  <a:pt x="3400439" y="725427"/>
                </a:lnTo>
                <a:lnTo>
                  <a:pt x="0" y="7254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</p:spTree>
    <p:extLst>
      <p:ext uri="{BB962C8B-B14F-4D97-AF65-F5344CB8AC3E}">
        <p14:creationId xmlns:p14="http://schemas.microsoft.com/office/powerpoint/2010/main" val="6774737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>
          <a:extLst>
            <a:ext uri="{FF2B5EF4-FFF2-40B4-BE49-F238E27FC236}">
              <a16:creationId xmlns:a16="http://schemas.microsoft.com/office/drawing/2014/main" id="{52E90FF8-5F67-8A5A-0702-FDB963DB3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>
            <a:extLst>
              <a:ext uri="{FF2B5EF4-FFF2-40B4-BE49-F238E27FC236}">
                <a16:creationId xmlns:a16="http://schemas.microsoft.com/office/drawing/2014/main" id="{C770E4E4-5449-64DD-706C-25DC0281CE2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3700" t="-34821" r="-6996"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  <p:sp>
        <p:nvSpPr>
          <p:cNvPr id="105" name="Google Shape;105;p2">
            <a:extLst>
              <a:ext uri="{FF2B5EF4-FFF2-40B4-BE49-F238E27FC236}">
                <a16:creationId xmlns:a16="http://schemas.microsoft.com/office/drawing/2014/main" id="{802FC16A-9084-04A6-255A-B4D950C2330C}"/>
              </a:ext>
            </a:extLst>
          </p:cNvPr>
          <p:cNvSpPr/>
          <p:nvPr/>
        </p:nvSpPr>
        <p:spPr>
          <a:xfrm>
            <a:off x="515816" y="990333"/>
            <a:ext cx="10990385" cy="5725224"/>
          </a:xfrm>
          <a:custGeom>
            <a:avLst/>
            <a:gdLst/>
            <a:ahLst/>
            <a:cxnLst/>
            <a:rect l="l" t="t" r="r" b="b"/>
            <a:pathLst>
              <a:path w="6862939" h="3093494" extrusionOk="0">
                <a:moveTo>
                  <a:pt x="6738479" y="3093494"/>
                </a:moveTo>
                <a:lnTo>
                  <a:pt x="124460" y="3093494"/>
                </a:lnTo>
                <a:cubicBezTo>
                  <a:pt x="55880" y="3093494"/>
                  <a:pt x="0" y="3037614"/>
                  <a:pt x="0" y="2969034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6738479" y="0"/>
                </a:lnTo>
                <a:cubicBezTo>
                  <a:pt x="6807059" y="0"/>
                  <a:pt x="6862939" y="55880"/>
                  <a:pt x="6862939" y="124460"/>
                </a:cubicBezTo>
                <a:lnTo>
                  <a:pt x="6862939" y="2969034"/>
                </a:lnTo>
                <a:cubicBezTo>
                  <a:pt x="6862939" y="3037614"/>
                  <a:pt x="6807059" y="3093494"/>
                  <a:pt x="6738479" y="3093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lang="hu-HU" sz="1200" dirty="0"/>
          </a:p>
        </p:txBody>
      </p:sp>
      <p:sp>
        <p:nvSpPr>
          <p:cNvPr id="106" name="Google Shape;106;p2">
            <a:extLst>
              <a:ext uri="{FF2B5EF4-FFF2-40B4-BE49-F238E27FC236}">
                <a16:creationId xmlns:a16="http://schemas.microsoft.com/office/drawing/2014/main" id="{35910202-7372-4DEA-66E2-A8A6C03D082B}"/>
              </a:ext>
            </a:extLst>
          </p:cNvPr>
          <p:cNvSpPr/>
          <p:nvPr/>
        </p:nvSpPr>
        <p:spPr>
          <a:xfrm>
            <a:off x="9909427" y="5150502"/>
            <a:ext cx="972711" cy="972711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487307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cxnSp>
        <p:nvCxnSpPr>
          <p:cNvPr id="107" name="Google Shape;107;p2">
            <a:extLst>
              <a:ext uri="{FF2B5EF4-FFF2-40B4-BE49-F238E27FC236}">
                <a16:creationId xmlns:a16="http://schemas.microsoft.com/office/drawing/2014/main" id="{178A869E-5010-5A84-4D79-571A4F085D0C}"/>
              </a:ext>
            </a:extLst>
          </p:cNvPr>
          <p:cNvCxnSpPr/>
          <p:nvPr/>
        </p:nvCxnSpPr>
        <p:spPr>
          <a:xfrm rot="5400000">
            <a:off x="10205280" y="5611457"/>
            <a:ext cx="381005" cy="0"/>
          </a:xfrm>
          <a:prstGeom prst="straightConnector1">
            <a:avLst/>
          </a:prstGeom>
          <a:noFill/>
          <a:ln w="76200" cap="rnd" cmpd="sng">
            <a:solidFill>
              <a:srgbClr val="FFFFFF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13" name="Google Shape;113;p2">
            <a:extLst>
              <a:ext uri="{FF2B5EF4-FFF2-40B4-BE49-F238E27FC236}">
                <a16:creationId xmlns:a16="http://schemas.microsoft.com/office/drawing/2014/main" id="{825C6C0E-3E94-3F74-D7FC-797C03165EBE}"/>
              </a:ext>
            </a:extLst>
          </p:cNvPr>
          <p:cNvSpPr txBox="1"/>
          <p:nvPr/>
        </p:nvSpPr>
        <p:spPr>
          <a:xfrm>
            <a:off x="422108" y="419118"/>
            <a:ext cx="9607478" cy="428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4972"/>
              </a:lnSpc>
            </a:pPr>
            <a:r>
              <a:rPr lang="hu-HU" sz="2933" b="1" dirty="0">
                <a:latin typeface="Nunito Sans"/>
                <a:ea typeface="Nunito Sans"/>
                <a:cs typeface="Nunito Sans"/>
                <a:sym typeface="Nunito Sans"/>
              </a:rPr>
              <a:t>Basket Community Product Certification Scheme (TMR)</a:t>
            </a:r>
          </a:p>
        </p:txBody>
      </p:sp>
      <p:sp>
        <p:nvSpPr>
          <p:cNvPr id="3" name="Google Shape;94;p1">
            <a:extLst>
              <a:ext uri="{FF2B5EF4-FFF2-40B4-BE49-F238E27FC236}">
                <a16:creationId xmlns:a16="http://schemas.microsoft.com/office/drawing/2014/main" id="{3B3E0F05-6025-2A92-951C-8BE637D2069E}"/>
              </a:ext>
            </a:extLst>
          </p:cNvPr>
          <p:cNvSpPr/>
          <p:nvPr/>
        </p:nvSpPr>
        <p:spPr>
          <a:xfrm>
            <a:off x="9034739" y="6224902"/>
            <a:ext cx="2266959" cy="483618"/>
          </a:xfrm>
          <a:custGeom>
            <a:avLst/>
            <a:gdLst/>
            <a:ahLst/>
            <a:cxnLst/>
            <a:rect l="l" t="t" r="r" b="b"/>
            <a:pathLst>
              <a:path w="3400439" h="725427" extrusionOk="0">
                <a:moveTo>
                  <a:pt x="0" y="0"/>
                </a:moveTo>
                <a:lnTo>
                  <a:pt x="3400439" y="0"/>
                </a:lnTo>
                <a:lnTo>
                  <a:pt x="3400439" y="725427"/>
                </a:lnTo>
                <a:lnTo>
                  <a:pt x="0" y="7254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  <p:sp>
        <p:nvSpPr>
          <p:cNvPr id="122" name="Google Shape;603;p48">
            <a:extLst>
              <a:ext uri="{FF2B5EF4-FFF2-40B4-BE49-F238E27FC236}">
                <a16:creationId xmlns:a16="http://schemas.microsoft.com/office/drawing/2014/main" id="{055396CF-045B-7EBC-8D48-34106499178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3700" t="-34822" r="-699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604;p48">
            <a:extLst>
              <a:ext uri="{FF2B5EF4-FFF2-40B4-BE49-F238E27FC236}">
                <a16:creationId xmlns:a16="http://schemas.microsoft.com/office/drawing/2014/main" id="{095E34F7-61E0-139F-9501-F27CA6644D2B}"/>
              </a:ext>
            </a:extLst>
          </p:cNvPr>
          <p:cNvSpPr/>
          <p:nvPr/>
        </p:nvSpPr>
        <p:spPr>
          <a:xfrm>
            <a:off x="768095" y="1208607"/>
            <a:ext cx="16485577" cy="8981376"/>
          </a:xfrm>
          <a:custGeom>
            <a:avLst/>
            <a:gdLst/>
            <a:ahLst/>
            <a:cxnLst/>
            <a:rect l="l" t="t" r="r" b="b"/>
            <a:pathLst>
              <a:path w="6862939" h="3093494" extrusionOk="0">
                <a:moveTo>
                  <a:pt x="6738479" y="3093494"/>
                </a:moveTo>
                <a:lnTo>
                  <a:pt x="124460" y="3093494"/>
                </a:lnTo>
                <a:cubicBezTo>
                  <a:pt x="55880" y="3093494"/>
                  <a:pt x="0" y="3037614"/>
                  <a:pt x="0" y="2969034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6738479" y="0"/>
                </a:lnTo>
                <a:cubicBezTo>
                  <a:pt x="6807059" y="0"/>
                  <a:pt x="6862939" y="55880"/>
                  <a:pt x="6862939" y="124460"/>
                </a:cubicBezTo>
                <a:lnTo>
                  <a:pt x="6862939" y="2969034"/>
                </a:lnTo>
                <a:cubicBezTo>
                  <a:pt x="6862939" y="3037614"/>
                  <a:pt x="6807059" y="3093494"/>
                  <a:pt x="6738479" y="3093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605;p48">
            <a:extLst>
              <a:ext uri="{FF2B5EF4-FFF2-40B4-BE49-F238E27FC236}">
                <a16:creationId xmlns:a16="http://schemas.microsoft.com/office/drawing/2014/main" id="{7D78F3A9-F3D7-3475-15DE-0FCCC367C9CB}"/>
              </a:ext>
            </a:extLst>
          </p:cNvPr>
          <p:cNvSpPr txBox="1"/>
          <p:nvPr/>
        </p:nvSpPr>
        <p:spPr>
          <a:xfrm>
            <a:off x="987122" y="565354"/>
            <a:ext cx="14411217" cy="643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94972"/>
              </a:lnSpc>
            </a:pPr>
            <a:r>
              <a:rPr lang="en-GB" sz="44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The “Basket Community” Product Rating System</a:t>
            </a:r>
            <a:endParaRPr sz="4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5" name="Google Shape;606;p48">
            <a:extLst>
              <a:ext uri="{FF2B5EF4-FFF2-40B4-BE49-F238E27FC236}">
                <a16:creationId xmlns:a16="http://schemas.microsoft.com/office/drawing/2014/main" id="{1A60A1F0-53B7-3E20-BF18-1EF4ABE6B409}"/>
              </a:ext>
            </a:extLst>
          </p:cNvPr>
          <p:cNvGrpSpPr/>
          <p:nvPr/>
        </p:nvGrpSpPr>
        <p:grpSpPr>
          <a:xfrm>
            <a:off x="2377422" y="3067283"/>
            <a:ext cx="2380570" cy="1423604"/>
            <a:chOff x="0" y="-38100"/>
            <a:chExt cx="789171" cy="422239"/>
          </a:xfrm>
        </p:grpSpPr>
        <p:sp>
          <p:nvSpPr>
            <p:cNvPr id="126" name="Google Shape;607;p48">
              <a:extLst>
                <a:ext uri="{FF2B5EF4-FFF2-40B4-BE49-F238E27FC236}">
                  <a16:creationId xmlns:a16="http://schemas.microsoft.com/office/drawing/2014/main" id="{3CD0BFEA-A9FE-AFAE-23AC-D369E38E5184}"/>
                </a:ext>
              </a:extLst>
            </p:cNvPr>
            <p:cNvSpPr/>
            <p:nvPr/>
          </p:nvSpPr>
          <p:spPr>
            <a:xfrm>
              <a:off x="0" y="0"/>
              <a:ext cx="789171" cy="384139"/>
            </a:xfrm>
            <a:custGeom>
              <a:avLst/>
              <a:gdLst/>
              <a:ahLst/>
              <a:cxnLst/>
              <a:rect l="l" t="t" r="r" b="b"/>
              <a:pathLst>
                <a:path w="789171" h="384139" extrusionOk="0">
                  <a:moveTo>
                    <a:pt x="0" y="0"/>
                  </a:moveTo>
                  <a:lnTo>
                    <a:pt x="789171" y="0"/>
                  </a:lnTo>
                  <a:lnTo>
                    <a:pt x="789171" y="384139"/>
                  </a:lnTo>
                  <a:lnTo>
                    <a:pt x="0" y="384139"/>
                  </a:lnTo>
                  <a:close/>
                </a:path>
              </a:pathLst>
            </a:custGeom>
            <a:solidFill>
              <a:srgbClr val="FFCA00"/>
            </a:solidFill>
            <a:ln>
              <a:noFill/>
            </a:ln>
          </p:spPr>
        </p:sp>
        <p:sp>
          <p:nvSpPr>
            <p:cNvPr id="127" name="Google Shape;608;p48">
              <a:extLst>
                <a:ext uri="{FF2B5EF4-FFF2-40B4-BE49-F238E27FC236}">
                  <a16:creationId xmlns:a16="http://schemas.microsoft.com/office/drawing/2014/main" id="{E56D900F-23DF-10CC-1982-256E5A8FAC0B}"/>
                </a:ext>
              </a:extLst>
            </p:cNvPr>
            <p:cNvSpPr txBox="1"/>
            <p:nvPr/>
          </p:nvSpPr>
          <p:spPr>
            <a:xfrm>
              <a:off x="0" y="-38100"/>
              <a:ext cx="789171" cy="4222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500" tIns="49500" rIns="49500" bIns="49500" anchor="ctr" anchorCtr="0">
              <a:noAutofit/>
            </a:bodyPr>
            <a:lstStyle/>
            <a:p>
              <a:pPr lvl="0" algn="ctr">
                <a:lnSpc>
                  <a:spcPct val="140000"/>
                </a:lnSpc>
              </a:pPr>
              <a:r>
                <a:rPr lang="en-GB" sz="19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....... </a:t>
              </a:r>
              <a:r>
                <a:rPr lang="en-GB" sz="1900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rPr>
                <a:t>(depending on the place of sale)county</a:t>
              </a:r>
              <a:endParaRPr sz="19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8" name="Google Shape;609;p48">
            <a:extLst>
              <a:ext uri="{FF2B5EF4-FFF2-40B4-BE49-F238E27FC236}">
                <a16:creationId xmlns:a16="http://schemas.microsoft.com/office/drawing/2014/main" id="{3C43D317-BD1B-A5A0-ADA5-D322C9C22DD2}"/>
              </a:ext>
            </a:extLst>
          </p:cNvPr>
          <p:cNvGrpSpPr/>
          <p:nvPr/>
        </p:nvGrpSpPr>
        <p:grpSpPr>
          <a:xfrm>
            <a:off x="2377422" y="4443524"/>
            <a:ext cx="2380570" cy="1423604"/>
            <a:chOff x="0" y="-38100"/>
            <a:chExt cx="789171" cy="422239"/>
          </a:xfrm>
        </p:grpSpPr>
        <p:sp>
          <p:nvSpPr>
            <p:cNvPr id="129" name="Google Shape;610;p48">
              <a:extLst>
                <a:ext uri="{FF2B5EF4-FFF2-40B4-BE49-F238E27FC236}">
                  <a16:creationId xmlns:a16="http://schemas.microsoft.com/office/drawing/2014/main" id="{30B97359-8515-125C-40AB-9B35FA78ADB9}"/>
                </a:ext>
              </a:extLst>
            </p:cNvPr>
            <p:cNvSpPr/>
            <p:nvPr/>
          </p:nvSpPr>
          <p:spPr>
            <a:xfrm>
              <a:off x="0" y="0"/>
              <a:ext cx="789171" cy="384139"/>
            </a:xfrm>
            <a:custGeom>
              <a:avLst/>
              <a:gdLst/>
              <a:ahLst/>
              <a:cxnLst/>
              <a:rect l="l" t="t" r="r" b="b"/>
              <a:pathLst>
                <a:path w="789171" h="384139" extrusionOk="0">
                  <a:moveTo>
                    <a:pt x="0" y="0"/>
                  </a:moveTo>
                  <a:lnTo>
                    <a:pt x="789171" y="0"/>
                  </a:lnTo>
                  <a:lnTo>
                    <a:pt x="789171" y="384139"/>
                  </a:lnTo>
                  <a:lnTo>
                    <a:pt x="0" y="384139"/>
                  </a:lnTo>
                  <a:close/>
                </a:path>
              </a:pathLst>
            </a:custGeom>
            <a:solidFill>
              <a:srgbClr val="FFCA00"/>
            </a:solidFill>
            <a:ln>
              <a:noFill/>
            </a:ln>
          </p:spPr>
        </p:sp>
        <p:sp>
          <p:nvSpPr>
            <p:cNvPr id="130" name="Google Shape;611;p48">
              <a:extLst>
                <a:ext uri="{FF2B5EF4-FFF2-40B4-BE49-F238E27FC236}">
                  <a16:creationId xmlns:a16="http://schemas.microsoft.com/office/drawing/2014/main" id="{5B3F3E4B-27C9-02AC-13BD-2A96072C85D9}"/>
                </a:ext>
              </a:extLst>
            </p:cNvPr>
            <p:cNvSpPr txBox="1"/>
            <p:nvPr/>
          </p:nvSpPr>
          <p:spPr>
            <a:xfrm>
              <a:off x="0" y="-38100"/>
              <a:ext cx="789171" cy="4222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500" tIns="49500" rIns="49500" bIns="49500" anchor="ctr" anchorCtr="0">
              <a:noAutofit/>
            </a:bodyPr>
            <a:lstStyle/>
            <a:p>
              <a:pPr marL="0" marR="0" lvl="0" indent="0" algn="ctr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9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Neighbouring counties</a:t>
              </a:r>
              <a:endParaRPr sz="19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1" name="Google Shape;612;p48">
            <a:extLst>
              <a:ext uri="{FF2B5EF4-FFF2-40B4-BE49-F238E27FC236}">
                <a16:creationId xmlns:a16="http://schemas.microsoft.com/office/drawing/2014/main" id="{7BE091C5-D750-EA18-9EA2-D9B39E5E4368}"/>
              </a:ext>
            </a:extLst>
          </p:cNvPr>
          <p:cNvGrpSpPr/>
          <p:nvPr/>
        </p:nvGrpSpPr>
        <p:grpSpPr>
          <a:xfrm>
            <a:off x="2286484" y="5819773"/>
            <a:ext cx="2485796" cy="1423604"/>
            <a:chOff x="-34883" y="-38100"/>
            <a:chExt cx="824054" cy="422239"/>
          </a:xfrm>
        </p:grpSpPr>
        <p:sp>
          <p:nvSpPr>
            <p:cNvPr id="132" name="Google Shape;613;p48">
              <a:extLst>
                <a:ext uri="{FF2B5EF4-FFF2-40B4-BE49-F238E27FC236}">
                  <a16:creationId xmlns:a16="http://schemas.microsoft.com/office/drawing/2014/main" id="{14F9543E-3EA7-7CDD-F1A1-C55168BAE91E}"/>
                </a:ext>
              </a:extLst>
            </p:cNvPr>
            <p:cNvSpPr/>
            <p:nvPr/>
          </p:nvSpPr>
          <p:spPr>
            <a:xfrm>
              <a:off x="0" y="0"/>
              <a:ext cx="789171" cy="384139"/>
            </a:xfrm>
            <a:custGeom>
              <a:avLst/>
              <a:gdLst/>
              <a:ahLst/>
              <a:cxnLst/>
              <a:rect l="l" t="t" r="r" b="b"/>
              <a:pathLst>
                <a:path w="789171" h="384139" extrusionOk="0">
                  <a:moveTo>
                    <a:pt x="0" y="0"/>
                  </a:moveTo>
                  <a:lnTo>
                    <a:pt x="789171" y="0"/>
                  </a:lnTo>
                  <a:lnTo>
                    <a:pt x="789171" y="384139"/>
                  </a:lnTo>
                  <a:lnTo>
                    <a:pt x="0" y="384139"/>
                  </a:lnTo>
                  <a:close/>
                </a:path>
              </a:pathLst>
            </a:custGeom>
            <a:solidFill>
              <a:srgbClr val="FFCA00"/>
            </a:solidFill>
            <a:ln>
              <a:noFill/>
            </a:ln>
          </p:spPr>
        </p:sp>
        <p:sp>
          <p:nvSpPr>
            <p:cNvPr id="133" name="Google Shape;614;p48">
              <a:extLst>
                <a:ext uri="{FF2B5EF4-FFF2-40B4-BE49-F238E27FC236}">
                  <a16:creationId xmlns:a16="http://schemas.microsoft.com/office/drawing/2014/main" id="{AC2CA871-6D3A-F842-3CF4-8AF8308342D2}"/>
                </a:ext>
              </a:extLst>
            </p:cNvPr>
            <p:cNvSpPr txBox="1"/>
            <p:nvPr/>
          </p:nvSpPr>
          <p:spPr>
            <a:xfrm>
              <a:off x="-34883" y="-38100"/>
              <a:ext cx="824054" cy="4222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500" tIns="49500" rIns="49500" bIns="49500" anchor="ctr" anchorCtr="0">
              <a:noAutofit/>
            </a:bodyPr>
            <a:lstStyle/>
            <a:p>
              <a:pPr lvl="0" algn="ctr">
                <a:lnSpc>
                  <a:spcPct val="140000"/>
                </a:lnSpc>
              </a:pPr>
              <a:r>
                <a:rPr lang="en-GB" sz="19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....... </a:t>
              </a:r>
              <a:r>
                <a:rPr lang="en-GB" sz="1900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rPr>
                <a:t>(depending on the place of sale) region</a:t>
              </a:r>
              <a:endParaRPr dirty="0"/>
            </a:p>
          </p:txBody>
        </p:sp>
      </p:grpSp>
      <p:grpSp>
        <p:nvGrpSpPr>
          <p:cNvPr id="134" name="Google Shape;615;p48">
            <a:extLst>
              <a:ext uri="{FF2B5EF4-FFF2-40B4-BE49-F238E27FC236}">
                <a16:creationId xmlns:a16="http://schemas.microsoft.com/office/drawing/2014/main" id="{10B865DA-EC2F-5F02-345B-D6DD6EB96FB7}"/>
              </a:ext>
            </a:extLst>
          </p:cNvPr>
          <p:cNvGrpSpPr/>
          <p:nvPr/>
        </p:nvGrpSpPr>
        <p:grpSpPr>
          <a:xfrm>
            <a:off x="2405998" y="7167444"/>
            <a:ext cx="2380570" cy="1423604"/>
            <a:chOff x="0" y="-38100"/>
            <a:chExt cx="789171" cy="422239"/>
          </a:xfrm>
        </p:grpSpPr>
        <p:sp>
          <p:nvSpPr>
            <p:cNvPr id="135" name="Google Shape;616;p48">
              <a:extLst>
                <a:ext uri="{FF2B5EF4-FFF2-40B4-BE49-F238E27FC236}">
                  <a16:creationId xmlns:a16="http://schemas.microsoft.com/office/drawing/2014/main" id="{0A2E19F8-75E3-486F-86D0-39665B34DA31}"/>
                </a:ext>
              </a:extLst>
            </p:cNvPr>
            <p:cNvSpPr/>
            <p:nvPr/>
          </p:nvSpPr>
          <p:spPr>
            <a:xfrm>
              <a:off x="0" y="0"/>
              <a:ext cx="789171" cy="384139"/>
            </a:xfrm>
            <a:custGeom>
              <a:avLst/>
              <a:gdLst/>
              <a:ahLst/>
              <a:cxnLst/>
              <a:rect l="l" t="t" r="r" b="b"/>
              <a:pathLst>
                <a:path w="789171" h="384139" extrusionOk="0">
                  <a:moveTo>
                    <a:pt x="0" y="0"/>
                  </a:moveTo>
                  <a:lnTo>
                    <a:pt x="789171" y="0"/>
                  </a:lnTo>
                  <a:lnTo>
                    <a:pt x="789171" y="384139"/>
                  </a:lnTo>
                  <a:lnTo>
                    <a:pt x="0" y="384139"/>
                  </a:lnTo>
                  <a:close/>
                </a:path>
              </a:pathLst>
            </a:custGeom>
            <a:solidFill>
              <a:srgbClr val="FFCA00"/>
            </a:solidFill>
            <a:ln>
              <a:noFill/>
            </a:ln>
          </p:spPr>
        </p:sp>
        <p:sp>
          <p:nvSpPr>
            <p:cNvPr id="136" name="Google Shape;617;p48">
              <a:extLst>
                <a:ext uri="{FF2B5EF4-FFF2-40B4-BE49-F238E27FC236}">
                  <a16:creationId xmlns:a16="http://schemas.microsoft.com/office/drawing/2014/main" id="{F5497E61-04C4-7CA0-37A1-CD7626600D1B}"/>
                </a:ext>
              </a:extLst>
            </p:cNvPr>
            <p:cNvSpPr txBox="1"/>
            <p:nvPr/>
          </p:nvSpPr>
          <p:spPr>
            <a:xfrm>
              <a:off x="0" y="-38100"/>
              <a:ext cx="789171" cy="4222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500" tIns="49500" rIns="49500" bIns="49500" anchor="ctr" anchorCtr="0">
              <a:noAutofit/>
            </a:bodyPr>
            <a:lstStyle/>
            <a:p>
              <a:pPr marL="0" marR="0" lvl="0" indent="0" algn="ctr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9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Hungary</a:t>
              </a:r>
              <a:endParaRPr sz="19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7" name="Google Shape;618;p48">
            <a:extLst>
              <a:ext uri="{FF2B5EF4-FFF2-40B4-BE49-F238E27FC236}">
                <a16:creationId xmlns:a16="http://schemas.microsoft.com/office/drawing/2014/main" id="{1A25F26C-2A1A-90D9-A224-8A7AA3AA3864}"/>
              </a:ext>
            </a:extLst>
          </p:cNvPr>
          <p:cNvGrpSpPr/>
          <p:nvPr/>
        </p:nvGrpSpPr>
        <p:grpSpPr>
          <a:xfrm>
            <a:off x="2405998" y="8515120"/>
            <a:ext cx="2380570" cy="1423604"/>
            <a:chOff x="0" y="-38100"/>
            <a:chExt cx="789171" cy="422239"/>
          </a:xfrm>
        </p:grpSpPr>
        <p:sp>
          <p:nvSpPr>
            <p:cNvPr id="138" name="Google Shape;619;p48">
              <a:extLst>
                <a:ext uri="{FF2B5EF4-FFF2-40B4-BE49-F238E27FC236}">
                  <a16:creationId xmlns:a16="http://schemas.microsoft.com/office/drawing/2014/main" id="{B53838E9-E326-D9A1-3E9C-3B32592E66DF}"/>
                </a:ext>
              </a:extLst>
            </p:cNvPr>
            <p:cNvSpPr/>
            <p:nvPr/>
          </p:nvSpPr>
          <p:spPr>
            <a:xfrm>
              <a:off x="0" y="0"/>
              <a:ext cx="789171" cy="384139"/>
            </a:xfrm>
            <a:custGeom>
              <a:avLst/>
              <a:gdLst/>
              <a:ahLst/>
              <a:cxnLst/>
              <a:rect l="l" t="t" r="r" b="b"/>
              <a:pathLst>
                <a:path w="789171" h="384139" extrusionOk="0">
                  <a:moveTo>
                    <a:pt x="0" y="0"/>
                  </a:moveTo>
                  <a:lnTo>
                    <a:pt x="789171" y="0"/>
                  </a:lnTo>
                  <a:lnTo>
                    <a:pt x="789171" y="384139"/>
                  </a:lnTo>
                  <a:lnTo>
                    <a:pt x="0" y="384139"/>
                  </a:lnTo>
                  <a:close/>
                </a:path>
              </a:pathLst>
            </a:custGeom>
            <a:solidFill>
              <a:srgbClr val="FFCA00"/>
            </a:solidFill>
            <a:ln>
              <a:noFill/>
            </a:ln>
          </p:spPr>
        </p:sp>
        <p:sp>
          <p:nvSpPr>
            <p:cNvPr id="139" name="Google Shape;620;p48">
              <a:extLst>
                <a:ext uri="{FF2B5EF4-FFF2-40B4-BE49-F238E27FC236}">
                  <a16:creationId xmlns:a16="http://schemas.microsoft.com/office/drawing/2014/main" id="{801B3FB2-E325-A010-6F28-44F1F3CDA20F}"/>
                </a:ext>
              </a:extLst>
            </p:cNvPr>
            <p:cNvSpPr txBox="1"/>
            <p:nvPr/>
          </p:nvSpPr>
          <p:spPr>
            <a:xfrm>
              <a:off x="0" y="-38100"/>
              <a:ext cx="789171" cy="4222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500" tIns="49500" rIns="49500" bIns="49500" anchor="ctr" anchorCtr="0">
              <a:noAutofit/>
            </a:bodyPr>
            <a:lstStyle/>
            <a:p>
              <a:pPr marL="0" marR="0" lvl="0" indent="0" algn="ctr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9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abroad</a:t>
              </a:r>
              <a:endParaRPr sz="19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0" name="Google Shape;621;p48">
            <a:extLst>
              <a:ext uri="{FF2B5EF4-FFF2-40B4-BE49-F238E27FC236}">
                <a16:creationId xmlns:a16="http://schemas.microsoft.com/office/drawing/2014/main" id="{D462EB8A-E099-4E55-8955-00A445841D1A}"/>
              </a:ext>
            </a:extLst>
          </p:cNvPr>
          <p:cNvGrpSpPr/>
          <p:nvPr/>
        </p:nvGrpSpPr>
        <p:grpSpPr>
          <a:xfrm>
            <a:off x="5098163" y="3117712"/>
            <a:ext cx="2408573" cy="1423604"/>
            <a:chOff x="0" y="-31227"/>
            <a:chExt cx="798454" cy="422239"/>
          </a:xfrm>
        </p:grpSpPr>
        <p:sp>
          <p:nvSpPr>
            <p:cNvPr id="141" name="Google Shape;622;p48">
              <a:extLst>
                <a:ext uri="{FF2B5EF4-FFF2-40B4-BE49-F238E27FC236}">
                  <a16:creationId xmlns:a16="http://schemas.microsoft.com/office/drawing/2014/main" id="{1303AC8A-EA23-9645-C60D-C370D1CCAFDD}"/>
                </a:ext>
              </a:extLst>
            </p:cNvPr>
            <p:cNvSpPr/>
            <p:nvPr/>
          </p:nvSpPr>
          <p:spPr>
            <a:xfrm>
              <a:off x="0" y="0"/>
              <a:ext cx="789171" cy="384139"/>
            </a:xfrm>
            <a:custGeom>
              <a:avLst/>
              <a:gdLst/>
              <a:ahLst/>
              <a:cxnLst/>
              <a:rect l="l" t="t" r="r" b="b"/>
              <a:pathLst>
                <a:path w="789171" h="384139" extrusionOk="0">
                  <a:moveTo>
                    <a:pt x="0" y="0"/>
                  </a:moveTo>
                  <a:lnTo>
                    <a:pt x="789171" y="0"/>
                  </a:lnTo>
                  <a:lnTo>
                    <a:pt x="789171" y="384139"/>
                  </a:lnTo>
                  <a:lnTo>
                    <a:pt x="0" y="384139"/>
                  </a:ln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</p:sp>
        <p:sp>
          <p:nvSpPr>
            <p:cNvPr id="142" name="Google Shape;623;p48">
              <a:extLst>
                <a:ext uri="{FF2B5EF4-FFF2-40B4-BE49-F238E27FC236}">
                  <a16:creationId xmlns:a16="http://schemas.microsoft.com/office/drawing/2014/main" id="{6A163B10-5469-1275-B247-B2B0B39741F1}"/>
                </a:ext>
              </a:extLst>
            </p:cNvPr>
            <p:cNvSpPr txBox="1"/>
            <p:nvPr/>
          </p:nvSpPr>
          <p:spPr>
            <a:xfrm>
              <a:off x="9283" y="-31227"/>
              <a:ext cx="789171" cy="4222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500" tIns="49500" rIns="49500" bIns="49500" anchor="ctr" anchorCtr="0">
              <a:noAutofit/>
            </a:bodyPr>
            <a:lstStyle/>
            <a:p>
              <a:pPr lvl="0" algn="ctr"/>
              <a:r>
                <a:rPr lang="en-GB" sz="1900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rPr>
                <a:t>The main ingredient is locally sourced or produced on our own farm</a:t>
              </a:r>
              <a:endParaRPr sz="19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3" name="Google Shape;624;p48">
            <a:extLst>
              <a:ext uri="{FF2B5EF4-FFF2-40B4-BE49-F238E27FC236}">
                <a16:creationId xmlns:a16="http://schemas.microsoft.com/office/drawing/2014/main" id="{31486523-EB13-C761-E861-BEEA2A0CE0ED}"/>
              </a:ext>
            </a:extLst>
          </p:cNvPr>
          <p:cNvGrpSpPr/>
          <p:nvPr/>
        </p:nvGrpSpPr>
        <p:grpSpPr>
          <a:xfrm>
            <a:off x="5098163" y="4469952"/>
            <a:ext cx="2380570" cy="1423604"/>
            <a:chOff x="0" y="-38100"/>
            <a:chExt cx="789171" cy="422239"/>
          </a:xfrm>
        </p:grpSpPr>
        <p:sp>
          <p:nvSpPr>
            <p:cNvPr id="144" name="Google Shape;625;p48">
              <a:extLst>
                <a:ext uri="{FF2B5EF4-FFF2-40B4-BE49-F238E27FC236}">
                  <a16:creationId xmlns:a16="http://schemas.microsoft.com/office/drawing/2014/main" id="{370F6E5A-AFFC-8E94-4704-C78C67D9D335}"/>
                </a:ext>
              </a:extLst>
            </p:cNvPr>
            <p:cNvSpPr/>
            <p:nvPr/>
          </p:nvSpPr>
          <p:spPr>
            <a:xfrm>
              <a:off x="0" y="0"/>
              <a:ext cx="789171" cy="384139"/>
            </a:xfrm>
            <a:custGeom>
              <a:avLst/>
              <a:gdLst/>
              <a:ahLst/>
              <a:cxnLst/>
              <a:rect l="l" t="t" r="r" b="b"/>
              <a:pathLst>
                <a:path w="789171" h="384139" extrusionOk="0">
                  <a:moveTo>
                    <a:pt x="0" y="0"/>
                  </a:moveTo>
                  <a:lnTo>
                    <a:pt x="789171" y="0"/>
                  </a:lnTo>
                  <a:lnTo>
                    <a:pt x="789171" y="384139"/>
                  </a:lnTo>
                  <a:lnTo>
                    <a:pt x="0" y="384139"/>
                  </a:ln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</p:sp>
        <p:sp>
          <p:nvSpPr>
            <p:cNvPr id="145" name="Google Shape;626;p48">
              <a:extLst>
                <a:ext uri="{FF2B5EF4-FFF2-40B4-BE49-F238E27FC236}">
                  <a16:creationId xmlns:a16="http://schemas.microsoft.com/office/drawing/2014/main" id="{67368E21-9314-1230-52B8-732E7A9F8CAB}"/>
                </a:ext>
              </a:extLst>
            </p:cNvPr>
            <p:cNvSpPr txBox="1"/>
            <p:nvPr/>
          </p:nvSpPr>
          <p:spPr>
            <a:xfrm>
              <a:off x="0" y="-38100"/>
              <a:ext cx="789171" cy="4222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500" tIns="49500" rIns="49500" bIns="49500" anchor="ctr" anchorCtr="0">
              <a:noAutofit/>
            </a:bodyPr>
            <a:lstStyle/>
            <a:p>
              <a:pPr lvl="0" algn="ctr">
                <a:lnSpc>
                  <a:spcPct val="140000"/>
                </a:lnSpc>
              </a:pPr>
              <a:r>
                <a:rPr lang="en-GB" sz="1900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rPr>
                <a:t>The main ingredients are sourced domestically</a:t>
              </a:r>
              <a:endParaRPr sz="19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6" name="Google Shape;627;p48">
            <a:extLst>
              <a:ext uri="{FF2B5EF4-FFF2-40B4-BE49-F238E27FC236}">
                <a16:creationId xmlns:a16="http://schemas.microsoft.com/office/drawing/2014/main" id="{599E492F-BBE3-2F04-FA30-C70F7AF9C133}"/>
              </a:ext>
            </a:extLst>
          </p:cNvPr>
          <p:cNvGrpSpPr/>
          <p:nvPr/>
        </p:nvGrpSpPr>
        <p:grpSpPr>
          <a:xfrm>
            <a:off x="5094123" y="5818960"/>
            <a:ext cx="2380570" cy="1423604"/>
            <a:chOff x="0" y="-38100"/>
            <a:chExt cx="789171" cy="422239"/>
          </a:xfrm>
        </p:grpSpPr>
        <p:sp>
          <p:nvSpPr>
            <p:cNvPr id="147" name="Google Shape;628;p48">
              <a:extLst>
                <a:ext uri="{FF2B5EF4-FFF2-40B4-BE49-F238E27FC236}">
                  <a16:creationId xmlns:a16="http://schemas.microsoft.com/office/drawing/2014/main" id="{5117E705-AA45-8008-4AD7-668F9E2F55C0}"/>
                </a:ext>
              </a:extLst>
            </p:cNvPr>
            <p:cNvSpPr/>
            <p:nvPr/>
          </p:nvSpPr>
          <p:spPr>
            <a:xfrm>
              <a:off x="0" y="0"/>
              <a:ext cx="789171" cy="384139"/>
            </a:xfrm>
            <a:custGeom>
              <a:avLst/>
              <a:gdLst/>
              <a:ahLst/>
              <a:cxnLst/>
              <a:rect l="l" t="t" r="r" b="b"/>
              <a:pathLst>
                <a:path w="789171" h="384139" extrusionOk="0">
                  <a:moveTo>
                    <a:pt x="0" y="0"/>
                  </a:moveTo>
                  <a:lnTo>
                    <a:pt x="789171" y="0"/>
                  </a:lnTo>
                  <a:lnTo>
                    <a:pt x="789171" y="384139"/>
                  </a:lnTo>
                  <a:lnTo>
                    <a:pt x="0" y="384139"/>
                  </a:ln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</p:sp>
        <p:sp>
          <p:nvSpPr>
            <p:cNvPr id="148" name="Google Shape;629;p48">
              <a:extLst>
                <a:ext uri="{FF2B5EF4-FFF2-40B4-BE49-F238E27FC236}">
                  <a16:creationId xmlns:a16="http://schemas.microsoft.com/office/drawing/2014/main" id="{4FF8C7F6-4481-77CE-E5A2-DA8271DD5703}"/>
                </a:ext>
              </a:extLst>
            </p:cNvPr>
            <p:cNvSpPr txBox="1"/>
            <p:nvPr/>
          </p:nvSpPr>
          <p:spPr>
            <a:xfrm>
              <a:off x="0" y="-38100"/>
              <a:ext cx="789171" cy="4222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500" tIns="49500" rIns="49500" bIns="49500" anchor="ctr" anchorCtr="0">
              <a:noAutofit/>
            </a:bodyPr>
            <a:lstStyle/>
            <a:p>
              <a:pPr lvl="0" algn="ctr">
                <a:lnSpc>
                  <a:spcPct val="112000"/>
                </a:lnSpc>
              </a:pPr>
              <a:r>
                <a:rPr lang="en-GB" sz="2000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rPr>
                <a:t>A small portion of the ingredients comes from external sources</a:t>
              </a:r>
              <a:endParaRPr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" name="Google Shape;630;p48">
            <a:extLst>
              <a:ext uri="{FF2B5EF4-FFF2-40B4-BE49-F238E27FC236}">
                <a16:creationId xmlns:a16="http://schemas.microsoft.com/office/drawing/2014/main" id="{35CE9F65-6606-EA06-63B0-E945AC5324A6}"/>
              </a:ext>
            </a:extLst>
          </p:cNvPr>
          <p:cNvGrpSpPr/>
          <p:nvPr/>
        </p:nvGrpSpPr>
        <p:grpSpPr>
          <a:xfrm>
            <a:off x="5083688" y="7167444"/>
            <a:ext cx="2380570" cy="1423604"/>
            <a:chOff x="0" y="-38100"/>
            <a:chExt cx="789171" cy="422239"/>
          </a:xfrm>
        </p:grpSpPr>
        <p:sp>
          <p:nvSpPr>
            <p:cNvPr id="150" name="Google Shape;631;p48">
              <a:extLst>
                <a:ext uri="{FF2B5EF4-FFF2-40B4-BE49-F238E27FC236}">
                  <a16:creationId xmlns:a16="http://schemas.microsoft.com/office/drawing/2014/main" id="{08510AAE-61C5-3AD1-43A1-A57CECB4BB12}"/>
                </a:ext>
              </a:extLst>
            </p:cNvPr>
            <p:cNvSpPr/>
            <p:nvPr/>
          </p:nvSpPr>
          <p:spPr>
            <a:xfrm>
              <a:off x="0" y="0"/>
              <a:ext cx="789171" cy="384139"/>
            </a:xfrm>
            <a:custGeom>
              <a:avLst/>
              <a:gdLst/>
              <a:ahLst/>
              <a:cxnLst/>
              <a:rect l="l" t="t" r="r" b="b"/>
              <a:pathLst>
                <a:path w="789171" h="384139" extrusionOk="0">
                  <a:moveTo>
                    <a:pt x="0" y="0"/>
                  </a:moveTo>
                  <a:lnTo>
                    <a:pt x="789171" y="0"/>
                  </a:lnTo>
                  <a:lnTo>
                    <a:pt x="789171" y="384139"/>
                  </a:lnTo>
                  <a:lnTo>
                    <a:pt x="0" y="384139"/>
                  </a:ln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</p:sp>
        <p:sp>
          <p:nvSpPr>
            <p:cNvPr id="151" name="Google Shape;632;p48">
              <a:extLst>
                <a:ext uri="{FF2B5EF4-FFF2-40B4-BE49-F238E27FC236}">
                  <a16:creationId xmlns:a16="http://schemas.microsoft.com/office/drawing/2014/main" id="{31722148-FF19-387F-DB77-7212E35F3374}"/>
                </a:ext>
              </a:extLst>
            </p:cNvPr>
            <p:cNvSpPr txBox="1"/>
            <p:nvPr/>
          </p:nvSpPr>
          <p:spPr>
            <a:xfrm>
              <a:off x="0" y="-38100"/>
              <a:ext cx="789171" cy="4222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500" tIns="49500" rIns="49500" bIns="49500" anchor="ctr" anchorCtr="0">
              <a:noAutofit/>
            </a:bodyPr>
            <a:lstStyle/>
            <a:p>
              <a:pPr lvl="0" algn="ctr">
                <a:lnSpc>
                  <a:spcPct val="140000"/>
                </a:lnSpc>
              </a:pPr>
              <a:r>
                <a:rPr lang="en-GB" sz="1900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rPr>
                <a:t>Most of the ingredients come from abroad</a:t>
              </a:r>
              <a:endParaRPr sz="19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2" name="Google Shape;633;p48">
            <a:extLst>
              <a:ext uri="{FF2B5EF4-FFF2-40B4-BE49-F238E27FC236}">
                <a16:creationId xmlns:a16="http://schemas.microsoft.com/office/drawing/2014/main" id="{EC8D6BD2-7639-7767-B3F0-AE3349C125DD}"/>
              </a:ext>
            </a:extLst>
          </p:cNvPr>
          <p:cNvGrpSpPr/>
          <p:nvPr/>
        </p:nvGrpSpPr>
        <p:grpSpPr>
          <a:xfrm>
            <a:off x="5083688" y="8515120"/>
            <a:ext cx="2380570" cy="1423604"/>
            <a:chOff x="0" y="-38100"/>
            <a:chExt cx="789171" cy="422239"/>
          </a:xfrm>
        </p:grpSpPr>
        <p:sp>
          <p:nvSpPr>
            <p:cNvPr id="153" name="Google Shape;634;p48">
              <a:extLst>
                <a:ext uri="{FF2B5EF4-FFF2-40B4-BE49-F238E27FC236}">
                  <a16:creationId xmlns:a16="http://schemas.microsoft.com/office/drawing/2014/main" id="{67F3EFCE-14FF-35F2-8485-08010018A279}"/>
                </a:ext>
              </a:extLst>
            </p:cNvPr>
            <p:cNvSpPr/>
            <p:nvPr/>
          </p:nvSpPr>
          <p:spPr>
            <a:xfrm>
              <a:off x="0" y="0"/>
              <a:ext cx="789171" cy="384139"/>
            </a:xfrm>
            <a:custGeom>
              <a:avLst/>
              <a:gdLst/>
              <a:ahLst/>
              <a:cxnLst/>
              <a:rect l="l" t="t" r="r" b="b"/>
              <a:pathLst>
                <a:path w="789171" h="384139" extrusionOk="0">
                  <a:moveTo>
                    <a:pt x="0" y="0"/>
                  </a:moveTo>
                  <a:lnTo>
                    <a:pt x="789171" y="0"/>
                  </a:lnTo>
                  <a:lnTo>
                    <a:pt x="789171" y="384139"/>
                  </a:lnTo>
                  <a:lnTo>
                    <a:pt x="0" y="384139"/>
                  </a:ln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</p:sp>
        <p:sp>
          <p:nvSpPr>
            <p:cNvPr id="154" name="Google Shape;635;p48">
              <a:extLst>
                <a:ext uri="{FF2B5EF4-FFF2-40B4-BE49-F238E27FC236}">
                  <a16:creationId xmlns:a16="http://schemas.microsoft.com/office/drawing/2014/main" id="{2F68AE62-71E6-EF7B-B7E6-A2D183F8EB4A}"/>
                </a:ext>
              </a:extLst>
            </p:cNvPr>
            <p:cNvSpPr txBox="1"/>
            <p:nvPr/>
          </p:nvSpPr>
          <p:spPr>
            <a:xfrm>
              <a:off x="0" y="-38100"/>
              <a:ext cx="789171" cy="4222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500" tIns="49500" rIns="49500" bIns="49500" anchor="ctr" anchorCtr="0">
              <a:noAutofit/>
            </a:bodyPr>
            <a:lstStyle/>
            <a:p>
              <a:pPr lvl="0" algn="ctr">
                <a:lnSpc>
                  <a:spcPct val="140000"/>
                </a:lnSpc>
              </a:pPr>
              <a:r>
                <a:rPr lang="en-GB" sz="1900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rPr>
                <a:t>Ingredients of foreign origin</a:t>
              </a:r>
              <a:endParaRPr sz="19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5" name="Google Shape;636;p48">
            <a:extLst>
              <a:ext uri="{FF2B5EF4-FFF2-40B4-BE49-F238E27FC236}">
                <a16:creationId xmlns:a16="http://schemas.microsoft.com/office/drawing/2014/main" id="{433D2A2E-AF3A-01F2-7011-B2B5D497E91D}"/>
              </a:ext>
            </a:extLst>
          </p:cNvPr>
          <p:cNvGrpSpPr/>
          <p:nvPr/>
        </p:nvGrpSpPr>
        <p:grpSpPr>
          <a:xfrm>
            <a:off x="8234122" y="3037628"/>
            <a:ext cx="2480219" cy="1480516"/>
            <a:chOff x="0" y="-54980"/>
            <a:chExt cx="822205" cy="439119"/>
          </a:xfrm>
        </p:grpSpPr>
        <p:sp>
          <p:nvSpPr>
            <p:cNvPr id="156" name="Google Shape;637;p48">
              <a:extLst>
                <a:ext uri="{FF2B5EF4-FFF2-40B4-BE49-F238E27FC236}">
                  <a16:creationId xmlns:a16="http://schemas.microsoft.com/office/drawing/2014/main" id="{E71603E6-AF69-14DA-4216-BD7CED623F55}"/>
                </a:ext>
              </a:extLst>
            </p:cNvPr>
            <p:cNvSpPr/>
            <p:nvPr/>
          </p:nvSpPr>
          <p:spPr>
            <a:xfrm>
              <a:off x="0" y="0"/>
              <a:ext cx="789171" cy="384139"/>
            </a:xfrm>
            <a:custGeom>
              <a:avLst/>
              <a:gdLst/>
              <a:ahLst/>
              <a:cxnLst/>
              <a:rect l="l" t="t" r="r" b="b"/>
              <a:pathLst>
                <a:path w="789171" h="384139" extrusionOk="0">
                  <a:moveTo>
                    <a:pt x="0" y="0"/>
                  </a:moveTo>
                  <a:lnTo>
                    <a:pt x="789171" y="0"/>
                  </a:lnTo>
                  <a:lnTo>
                    <a:pt x="789171" y="384139"/>
                  </a:lnTo>
                  <a:lnTo>
                    <a:pt x="0" y="384139"/>
                  </a:lnTo>
                  <a:close/>
                </a:path>
              </a:pathLst>
            </a:custGeom>
            <a:solidFill>
              <a:srgbClr val="6C7C11"/>
            </a:solidFill>
            <a:ln>
              <a:noFill/>
            </a:ln>
          </p:spPr>
        </p:sp>
        <p:sp>
          <p:nvSpPr>
            <p:cNvPr id="157" name="Google Shape;638;p48">
              <a:extLst>
                <a:ext uri="{FF2B5EF4-FFF2-40B4-BE49-F238E27FC236}">
                  <a16:creationId xmlns:a16="http://schemas.microsoft.com/office/drawing/2014/main" id="{BA0327E0-DE44-AD12-624C-171720A09375}"/>
                </a:ext>
              </a:extLst>
            </p:cNvPr>
            <p:cNvSpPr txBox="1"/>
            <p:nvPr/>
          </p:nvSpPr>
          <p:spPr>
            <a:xfrm>
              <a:off x="33034" y="-54980"/>
              <a:ext cx="789171" cy="4222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500" tIns="49500" rIns="49500" bIns="49500" anchor="ctr" anchorCtr="0">
              <a:noAutofit/>
            </a:bodyPr>
            <a:lstStyle/>
            <a:p>
              <a:pPr lvl="0" algn="ctr">
                <a:lnSpc>
                  <a:spcPct val="140000"/>
                </a:lnSpc>
              </a:pPr>
              <a:r>
                <a:rPr lang="en-GB" sz="1900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rPr>
                <a:t>Small biodynamic, organic, and eco-friendly farm</a:t>
              </a:r>
              <a:endParaRPr sz="19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8" name="Google Shape;639;p48">
            <a:extLst>
              <a:ext uri="{FF2B5EF4-FFF2-40B4-BE49-F238E27FC236}">
                <a16:creationId xmlns:a16="http://schemas.microsoft.com/office/drawing/2014/main" id="{EB1A2189-30C2-1057-6955-058FD61503A6}"/>
              </a:ext>
            </a:extLst>
          </p:cNvPr>
          <p:cNvGrpSpPr/>
          <p:nvPr/>
        </p:nvGrpSpPr>
        <p:grpSpPr>
          <a:xfrm>
            <a:off x="8120122" y="4574971"/>
            <a:ext cx="2536434" cy="1391490"/>
            <a:chOff x="-37523" y="-10993"/>
            <a:chExt cx="840841" cy="412714"/>
          </a:xfrm>
        </p:grpSpPr>
        <p:sp>
          <p:nvSpPr>
            <p:cNvPr id="159" name="Google Shape;640;p48">
              <a:extLst>
                <a:ext uri="{FF2B5EF4-FFF2-40B4-BE49-F238E27FC236}">
                  <a16:creationId xmlns:a16="http://schemas.microsoft.com/office/drawing/2014/main" id="{C00BCC9D-7AD2-E1F6-4FC5-CB94697BE079}"/>
                </a:ext>
              </a:extLst>
            </p:cNvPr>
            <p:cNvSpPr/>
            <p:nvPr/>
          </p:nvSpPr>
          <p:spPr>
            <a:xfrm>
              <a:off x="0" y="0"/>
              <a:ext cx="789171" cy="384139"/>
            </a:xfrm>
            <a:custGeom>
              <a:avLst/>
              <a:gdLst/>
              <a:ahLst/>
              <a:cxnLst/>
              <a:rect l="l" t="t" r="r" b="b"/>
              <a:pathLst>
                <a:path w="789171" h="384139" extrusionOk="0">
                  <a:moveTo>
                    <a:pt x="0" y="0"/>
                  </a:moveTo>
                  <a:lnTo>
                    <a:pt x="789171" y="0"/>
                  </a:lnTo>
                  <a:lnTo>
                    <a:pt x="789171" y="384139"/>
                  </a:lnTo>
                  <a:lnTo>
                    <a:pt x="0" y="384139"/>
                  </a:lnTo>
                  <a:close/>
                </a:path>
              </a:pathLst>
            </a:custGeom>
            <a:solidFill>
              <a:srgbClr val="6C7C11"/>
            </a:solidFill>
            <a:ln>
              <a:noFill/>
            </a:ln>
          </p:spPr>
        </p:sp>
        <p:sp>
          <p:nvSpPr>
            <p:cNvPr id="160" name="Google Shape;641;p48">
              <a:extLst>
                <a:ext uri="{FF2B5EF4-FFF2-40B4-BE49-F238E27FC236}">
                  <a16:creationId xmlns:a16="http://schemas.microsoft.com/office/drawing/2014/main" id="{3C5CB470-988D-1F5E-E2F7-28377729E7B9}"/>
                </a:ext>
              </a:extLst>
            </p:cNvPr>
            <p:cNvSpPr txBox="1"/>
            <p:nvPr/>
          </p:nvSpPr>
          <p:spPr>
            <a:xfrm>
              <a:off x="-37523" y="-10993"/>
              <a:ext cx="840841" cy="4127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500" tIns="49500" rIns="49500" bIns="49500" anchor="ctr" anchorCtr="0">
              <a:noAutofit/>
            </a:bodyPr>
            <a:lstStyle/>
            <a:p>
              <a:pPr lvl="0" algn="ctr"/>
              <a:r>
                <a:rPr lang="en-GB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rPr>
                <a:t>Small-scale farm (organic soil conservation and biological plant protection)</a:t>
              </a:r>
              <a:endParaRPr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1" name="Google Shape;642;p48">
            <a:extLst>
              <a:ext uri="{FF2B5EF4-FFF2-40B4-BE49-F238E27FC236}">
                <a16:creationId xmlns:a16="http://schemas.microsoft.com/office/drawing/2014/main" id="{452A12A9-4EA2-E198-2B7E-4DB1DCCD5D2D}"/>
              </a:ext>
            </a:extLst>
          </p:cNvPr>
          <p:cNvGrpSpPr/>
          <p:nvPr/>
        </p:nvGrpSpPr>
        <p:grpSpPr>
          <a:xfrm>
            <a:off x="8221330" y="5833186"/>
            <a:ext cx="2380570" cy="1423604"/>
            <a:chOff x="0" y="-38100"/>
            <a:chExt cx="789171" cy="422239"/>
          </a:xfrm>
        </p:grpSpPr>
        <p:sp>
          <p:nvSpPr>
            <p:cNvPr id="162" name="Google Shape;643;p48">
              <a:extLst>
                <a:ext uri="{FF2B5EF4-FFF2-40B4-BE49-F238E27FC236}">
                  <a16:creationId xmlns:a16="http://schemas.microsoft.com/office/drawing/2014/main" id="{C4259242-6437-424F-7589-AB1FDCA14B58}"/>
                </a:ext>
              </a:extLst>
            </p:cNvPr>
            <p:cNvSpPr/>
            <p:nvPr/>
          </p:nvSpPr>
          <p:spPr>
            <a:xfrm>
              <a:off x="0" y="0"/>
              <a:ext cx="789171" cy="384139"/>
            </a:xfrm>
            <a:custGeom>
              <a:avLst/>
              <a:gdLst/>
              <a:ahLst/>
              <a:cxnLst/>
              <a:rect l="l" t="t" r="r" b="b"/>
              <a:pathLst>
                <a:path w="789171" h="384139" extrusionOk="0">
                  <a:moveTo>
                    <a:pt x="0" y="0"/>
                  </a:moveTo>
                  <a:lnTo>
                    <a:pt x="789171" y="0"/>
                  </a:lnTo>
                  <a:lnTo>
                    <a:pt x="789171" y="384139"/>
                  </a:lnTo>
                  <a:lnTo>
                    <a:pt x="0" y="384139"/>
                  </a:lnTo>
                  <a:close/>
                </a:path>
              </a:pathLst>
            </a:custGeom>
            <a:solidFill>
              <a:srgbClr val="6C7C11"/>
            </a:solidFill>
            <a:ln>
              <a:noFill/>
            </a:ln>
          </p:spPr>
        </p:sp>
        <p:sp>
          <p:nvSpPr>
            <p:cNvPr id="163" name="Google Shape;644;p48">
              <a:extLst>
                <a:ext uri="{FF2B5EF4-FFF2-40B4-BE49-F238E27FC236}">
                  <a16:creationId xmlns:a16="http://schemas.microsoft.com/office/drawing/2014/main" id="{9F9948CF-B402-7A80-A537-1D847AD4DB4B}"/>
                </a:ext>
              </a:extLst>
            </p:cNvPr>
            <p:cNvSpPr txBox="1"/>
            <p:nvPr/>
          </p:nvSpPr>
          <p:spPr>
            <a:xfrm>
              <a:off x="0" y="-38100"/>
              <a:ext cx="789171" cy="4222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500" tIns="49500" rIns="49500" bIns="49500" anchor="ctr" anchorCtr="0">
              <a:noAutofit/>
            </a:bodyPr>
            <a:lstStyle/>
            <a:p>
              <a:pPr marL="0" marR="0" lvl="0" indent="0" algn="ctr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9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Precision agriculture</a:t>
              </a:r>
              <a:endParaRPr sz="19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4" name="Google Shape;645;p48">
            <a:extLst>
              <a:ext uri="{FF2B5EF4-FFF2-40B4-BE49-F238E27FC236}">
                <a16:creationId xmlns:a16="http://schemas.microsoft.com/office/drawing/2014/main" id="{603E037E-8324-F803-0069-DADEBA14475A}"/>
              </a:ext>
            </a:extLst>
          </p:cNvPr>
          <p:cNvGrpSpPr/>
          <p:nvPr/>
        </p:nvGrpSpPr>
        <p:grpSpPr>
          <a:xfrm>
            <a:off x="8236558" y="7182794"/>
            <a:ext cx="2380570" cy="1423604"/>
            <a:chOff x="0" y="-38100"/>
            <a:chExt cx="789171" cy="422239"/>
          </a:xfrm>
        </p:grpSpPr>
        <p:sp>
          <p:nvSpPr>
            <p:cNvPr id="165" name="Google Shape;646;p48">
              <a:extLst>
                <a:ext uri="{FF2B5EF4-FFF2-40B4-BE49-F238E27FC236}">
                  <a16:creationId xmlns:a16="http://schemas.microsoft.com/office/drawing/2014/main" id="{A579A089-1232-4E35-0CDF-EC08E366C312}"/>
                </a:ext>
              </a:extLst>
            </p:cNvPr>
            <p:cNvSpPr/>
            <p:nvPr/>
          </p:nvSpPr>
          <p:spPr>
            <a:xfrm>
              <a:off x="0" y="0"/>
              <a:ext cx="789171" cy="384139"/>
            </a:xfrm>
            <a:custGeom>
              <a:avLst/>
              <a:gdLst/>
              <a:ahLst/>
              <a:cxnLst/>
              <a:rect l="l" t="t" r="r" b="b"/>
              <a:pathLst>
                <a:path w="789171" h="384139" extrusionOk="0">
                  <a:moveTo>
                    <a:pt x="0" y="0"/>
                  </a:moveTo>
                  <a:lnTo>
                    <a:pt x="789171" y="0"/>
                  </a:lnTo>
                  <a:lnTo>
                    <a:pt x="789171" y="384139"/>
                  </a:lnTo>
                  <a:lnTo>
                    <a:pt x="0" y="384139"/>
                  </a:lnTo>
                  <a:close/>
                </a:path>
              </a:pathLst>
            </a:custGeom>
            <a:solidFill>
              <a:srgbClr val="6C7C11"/>
            </a:solidFill>
            <a:ln>
              <a:noFill/>
            </a:ln>
          </p:spPr>
        </p:sp>
        <p:sp>
          <p:nvSpPr>
            <p:cNvPr id="166" name="Google Shape;647;p48">
              <a:extLst>
                <a:ext uri="{FF2B5EF4-FFF2-40B4-BE49-F238E27FC236}">
                  <a16:creationId xmlns:a16="http://schemas.microsoft.com/office/drawing/2014/main" id="{D29E3CDC-404E-708E-4161-1570AC6EB2CE}"/>
                </a:ext>
              </a:extLst>
            </p:cNvPr>
            <p:cNvSpPr txBox="1"/>
            <p:nvPr/>
          </p:nvSpPr>
          <p:spPr>
            <a:xfrm>
              <a:off x="0" y="-38100"/>
              <a:ext cx="789171" cy="4222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500" tIns="49500" rIns="49500" bIns="49500" anchor="ctr" anchorCtr="0">
              <a:noAutofit/>
            </a:bodyPr>
            <a:lstStyle/>
            <a:p>
              <a:pPr lvl="0" algn="ctr">
                <a:lnSpc>
                  <a:spcPct val="140000"/>
                </a:lnSpc>
              </a:pPr>
              <a:r>
                <a:rPr lang="en-GB" sz="1900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rPr>
                <a:t>Conventional agriculture on an industrial scale</a:t>
              </a:r>
              <a:endParaRPr sz="19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7" name="Google Shape;648;p48">
            <a:extLst>
              <a:ext uri="{FF2B5EF4-FFF2-40B4-BE49-F238E27FC236}">
                <a16:creationId xmlns:a16="http://schemas.microsoft.com/office/drawing/2014/main" id="{C3CB02B0-022F-38F0-BB55-D778748E03D4}"/>
              </a:ext>
            </a:extLst>
          </p:cNvPr>
          <p:cNvGrpSpPr/>
          <p:nvPr/>
        </p:nvGrpSpPr>
        <p:grpSpPr>
          <a:xfrm>
            <a:off x="8221330" y="8547234"/>
            <a:ext cx="2380570" cy="1391490"/>
            <a:chOff x="0" y="-28575"/>
            <a:chExt cx="789171" cy="412714"/>
          </a:xfrm>
        </p:grpSpPr>
        <p:sp>
          <p:nvSpPr>
            <p:cNvPr id="168" name="Google Shape;649;p48">
              <a:extLst>
                <a:ext uri="{FF2B5EF4-FFF2-40B4-BE49-F238E27FC236}">
                  <a16:creationId xmlns:a16="http://schemas.microsoft.com/office/drawing/2014/main" id="{39C4D6E8-96B1-DA10-44C2-EE8C21FF99FB}"/>
                </a:ext>
              </a:extLst>
            </p:cNvPr>
            <p:cNvSpPr/>
            <p:nvPr/>
          </p:nvSpPr>
          <p:spPr>
            <a:xfrm>
              <a:off x="0" y="0"/>
              <a:ext cx="789171" cy="384139"/>
            </a:xfrm>
            <a:custGeom>
              <a:avLst/>
              <a:gdLst/>
              <a:ahLst/>
              <a:cxnLst/>
              <a:rect l="l" t="t" r="r" b="b"/>
              <a:pathLst>
                <a:path w="789171" h="384139" extrusionOk="0">
                  <a:moveTo>
                    <a:pt x="0" y="0"/>
                  </a:moveTo>
                  <a:lnTo>
                    <a:pt x="789171" y="0"/>
                  </a:lnTo>
                  <a:lnTo>
                    <a:pt x="789171" y="384139"/>
                  </a:lnTo>
                  <a:lnTo>
                    <a:pt x="0" y="384139"/>
                  </a:lnTo>
                  <a:close/>
                </a:path>
              </a:pathLst>
            </a:custGeom>
            <a:solidFill>
              <a:srgbClr val="6C7C11"/>
            </a:solidFill>
            <a:ln>
              <a:noFill/>
            </a:ln>
          </p:spPr>
        </p:sp>
        <p:sp>
          <p:nvSpPr>
            <p:cNvPr id="169" name="Google Shape;650;p48">
              <a:extLst>
                <a:ext uri="{FF2B5EF4-FFF2-40B4-BE49-F238E27FC236}">
                  <a16:creationId xmlns:a16="http://schemas.microsoft.com/office/drawing/2014/main" id="{9C8300E2-54DD-9934-520B-B7B4444865C2}"/>
                </a:ext>
              </a:extLst>
            </p:cNvPr>
            <p:cNvSpPr txBox="1"/>
            <p:nvPr/>
          </p:nvSpPr>
          <p:spPr>
            <a:xfrm>
              <a:off x="0" y="-28575"/>
              <a:ext cx="789171" cy="4127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500" tIns="49500" rIns="49500" bIns="49500" anchor="ctr" anchorCtr="0">
              <a:noAutofit/>
            </a:bodyPr>
            <a:lstStyle/>
            <a:p>
              <a:pPr lvl="0" algn="ctr">
                <a:lnSpc>
                  <a:spcPct val="125263"/>
                </a:lnSpc>
              </a:pPr>
              <a:r>
                <a:rPr lang="en-GB" sz="1900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rPr>
                <a:t>The cultivation of genetically modified crops</a:t>
              </a:r>
              <a:endParaRPr sz="19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0" name="Google Shape;651;p48">
            <a:extLst>
              <a:ext uri="{FF2B5EF4-FFF2-40B4-BE49-F238E27FC236}">
                <a16:creationId xmlns:a16="http://schemas.microsoft.com/office/drawing/2014/main" id="{4BF4F467-A843-5C58-453B-C22CD1F4DF2F}"/>
              </a:ext>
            </a:extLst>
          </p:cNvPr>
          <p:cNvGrpSpPr/>
          <p:nvPr/>
        </p:nvGrpSpPr>
        <p:grpSpPr>
          <a:xfrm>
            <a:off x="11330882" y="3137783"/>
            <a:ext cx="2458584" cy="1442766"/>
            <a:chOff x="-5853" y="-21516"/>
            <a:chExt cx="815033" cy="427923"/>
          </a:xfrm>
        </p:grpSpPr>
        <p:sp>
          <p:nvSpPr>
            <p:cNvPr id="171" name="Google Shape;652;p48">
              <a:extLst>
                <a:ext uri="{FF2B5EF4-FFF2-40B4-BE49-F238E27FC236}">
                  <a16:creationId xmlns:a16="http://schemas.microsoft.com/office/drawing/2014/main" id="{B0EC9A45-6248-84AC-8DCA-234C0037AD93}"/>
                </a:ext>
              </a:extLst>
            </p:cNvPr>
            <p:cNvSpPr/>
            <p:nvPr/>
          </p:nvSpPr>
          <p:spPr>
            <a:xfrm>
              <a:off x="0" y="0"/>
              <a:ext cx="789171" cy="389823"/>
            </a:xfrm>
            <a:custGeom>
              <a:avLst/>
              <a:gdLst/>
              <a:ahLst/>
              <a:cxnLst/>
              <a:rect l="l" t="t" r="r" b="b"/>
              <a:pathLst>
                <a:path w="789171" h="389823" extrusionOk="0">
                  <a:moveTo>
                    <a:pt x="0" y="0"/>
                  </a:moveTo>
                  <a:lnTo>
                    <a:pt x="789171" y="0"/>
                  </a:lnTo>
                  <a:lnTo>
                    <a:pt x="789171" y="389823"/>
                  </a:lnTo>
                  <a:lnTo>
                    <a:pt x="0" y="389823"/>
                  </a:lnTo>
                  <a:close/>
                </a:path>
              </a:pathLst>
            </a:custGeom>
            <a:solidFill>
              <a:srgbClr val="DC5C4A"/>
            </a:solidFill>
            <a:ln>
              <a:noFill/>
            </a:ln>
          </p:spPr>
        </p:sp>
        <p:sp>
          <p:nvSpPr>
            <p:cNvPr id="172" name="Google Shape;653;p48">
              <a:extLst>
                <a:ext uri="{FF2B5EF4-FFF2-40B4-BE49-F238E27FC236}">
                  <a16:creationId xmlns:a16="http://schemas.microsoft.com/office/drawing/2014/main" id="{CA364E17-1B23-3796-50E0-C591DD497987}"/>
                </a:ext>
              </a:extLst>
            </p:cNvPr>
            <p:cNvSpPr txBox="1"/>
            <p:nvPr/>
          </p:nvSpPr>
          <p:spPr>
            <a:xfrm>
              <a:off x="-5853" y="-21516"/>
              <a:ext cx="815033" cy="4279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500" tIns="49500" rIns="49500" bIns="49500" anchor="ctr" anchorCtr="0">
              <a:noAutofit/>
            </a:bodyPr>
            <a:lstStyle/>
            <a:p>
              <a:pPr lvl="0" algn="ctr"/>
              <a:r>
                <a:rPr lang="en-GB" sz="1900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rPr>
                <a:t>Handcrafted products that have undergone only basic processing and contain no additives</a:t>
              </a:r>
              <a:endParaRPr sz="19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3" name="Google Shape;654;p48">
            <a:extLst>
              <a:ext uri="{FF2B5EF4-FFF2-40B4-BE49-F238E27FC236}">
                <a16:creationId xmlns:a16="http://schemas.microsoft.com/office/drawing/2014/main" id="{2E6F43D9-1A9A-E3A3-8CE4-E1BAC9D85F90}"/>
              </a:ext>
            </a:extLst>
          </p:cNvPr>
          <p:cNvGrpSpPr/>
          <p:nvPr/>
        </p:nvGrpSpPr>
        <p:grpSpPr>
          <a:xfrm>
            <a:off x="11360554" y="4469952"/>
            <a:ext cx="2380570" cy="1423604"/>
            <a:chOff x="0" y="-38100"/>
            <a:chExt cx="789171" cy="422239"/>
          </a:xfrm>
        </p:grpSpPr>
        <p:sp>
          <p:nvSpPr>
            <p:cNvPr id="174" name="Google Shape;655;p48">
              <a:extLst>
                <a:ext uri="{FF2B5EF4-FFF2-40B4-BE49-F238E27FC236}">
                  <a16:creationId xmlns:a16="http://schemas.microsoft.com/office/drawing/2014/main" id="{B894551C-AF90-BDD5-3DD7-A39FE5720FD8}"/>
                </a:ext>
              </a:extLst>
            </p:cNvPr>
            <p:cNvSpPr/>
            <p:nvPr/>
          </p:nvSpPr>
          <p:spPr>
            <a:xfrm>
              <a:off x="0" y="0"/>
              <a:ext cx="789171" cy="384139"/>
            </a:xfrm>
            <a:custGeom>
              <a:avLst/>
              <a:gdLst/>
              <a:ahLst/>
              <a:cxnLst/>
              <a:rect l="l" t="t" r="r" b="b"/>
              <a:pathLst>
                <a:path w="789171" h="384139" extrusionOk="0">
                  <a:moveTo>
                    <a:pt x="0" y="0"/>
                  </a:moveTo>
                  <a:lnTo>
                    <a:pt x="789171" y="0"/>
                  </a:lnTo>
                  <a:lnTo>
                    <a:pt x="789171" y="384139"/>
                  </a:lnTo>
                  <a:lnTo>
                    <a:pt x="0" y="384139"/>
                  </a:lnTo>
                  <a:close/>
                </a:path>
              </a:pathLst>
            </a:custGeom>
            <a:solidFill>
              <a:srgbClr val="DC5C4A"/>
            </a:solidFill>
            <a:ln>
              <a:noFill/>
            </a:ln>
          </p:spPr>
        </p:sp>
        <p:sp>
          <p:nvSpPr>
            <p:cNvPr id="175" name="Google Shape;656;p48">
              <a:extLst>
                <a:ext uri="{FF2B5EF4-FFF2-40B4-BE49-F238E27FC236}">
                  <a16:creationId xmlns:a16="http://schemas.microsoft.com/office/drawing/2014/main" id="{85851F38-918B-C44B-C0AA-1478BA10411D}"/>
                </a:ext>
              </a:extLst>
            </p:cNvPr>
            <p:cNvSpPr txBox="1"/>
            <p:nvPr/>
          </p:nvSpPr>
          <p:spPr>
            <a:xfrm>
              <a:off x="0" y="-38100"/>
              <a:ext cx="789171" cy="4222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500" tIns="49500" rIns="49500" bIns="49500" anchor="ctr" anchorCtr="0">
              <a:noAutofit/>
            </a:bodyPr>
            <a:lstStyle/>
            <a:p>
              <a:pPr lvl="0" algn="ctr">
                <a:lnSpc>
                  <a:spcPct val="117894"/>
                </a:lnSpc>
              </a:pPr>
              <a:r>
                <a:rPr lang="en-GB" sz="1900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rPr>
                <a:t>Freezing or heat treatment is used as a preservation method</a:t>
              </a:r>
              <a:endParaRPr sz="19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6" name="Google Shape;657;p48">
            <a:extLst>
              <a:ext uri="{FF2B5EF4-FFF2-40B4-BE49-F238E27FC236}">
                <a16:creationId xmlns:a16="http://schemas.microsoft.com/office/drawing/2014/main" id="{287AE5B7-825B-DE21-D79F-F1158E84B0E9}"/>
              </a:ext>
            </a:extLst>
          </p:cNvPr>
          <p:cNvGrpSpPr/>
          <p:nvPr/>
        </p:nvGrpSpPr>
        <p:grpSpPr>
          <a:xfrm>
            <a:off x="11360554" y="5851074"/>
            <a:ext cx="2380570" cy="1391490"/>
            <a:chOff x="0" y="-28575"/>
            <a:chExt cx="789171" cy="412714"/>
          </a:xfrm>
        </p:grpSpPr>
        <p:sp>
          <p:nvSpPr>
            <p:cNvPr id="177" name="Google Shape;658;p48">
              <a:extLst>
                <a:ext uri="{FF2B5EF4-FFF2-40B4-BE49-F238E27FC236}">
                  <a16:creationId xmlns:a16="http://schemas.microsoft.com/office/drawing/2014/main" id="{2FD898B6-502E-D942-F1F4-2E39AC48F4A2}"/>
                </a:ext>
              </a:extLst>
            </p:cNvPr>
            <p:cNvSpPr/>
            <p:nvPr/>
          </p:nvSpPr>
          <p:spPr>
            <a:xfrm>
              <a:off x="0" y="-452"/>
              <a:ext cx="789171" cy="384139"/>
            </a:xfrm>
            <a:custGeom>
              <a:avLst/>
              <a:gdLst/>
              <a:ahLst/>
              <a:cxnLst/>
              <a:rect l="l" t="t" r="r" b="b"/>
              <a:pathLst>
                <a:path w="789171" h="384139" extrusionOk="0">
                  <a:moveTo>
                    <a:pt x="0" y="0"/>
                  </a:moveTo>
                  <a:lnTo>
                    <a:pt x="789171" y="0"/>
                  </a:lnTo>
                  <a:lnTo>
                    <a:pt x="789171" y="384139"/>
                  </a:lnTo>
                  <a:lnTo>
                    <a:pt x="0" y="384139"/>
                  </a:lnTo>
                  <a:close/>
                </a:path>
              </a:pathLst>
            </a:custGeom>
            <a:solidFill>
              <a:srgbClr val="DC5C4A"/>
            </a:solidFill>
            <a:ln>
              <a:noFill/>
            </a:ln>
          </p:spPr>
        </p:sp>
        <p:sp>
          <p:nvSpPr>
            <p:cNvPr id="178" name="Google Shape;659;p48">
              <a:extLst>
                <a:ext uri="{FF2B5EF4-FFF2-40B4-BE49-F238E27FC236}">
                  <a16:creationId xmlns:a16="http://schemas.microsoft.com/office/drawing/2014/main" id="{E21D28CC-5C0F-0680-CE14-9A50D4A34ECC}"/>
                </a:ext>
              </a:extLst>
            </p:cNvPr>
            <p:cNvSpPr txBox="1"/>
            <p:nvPr/>
          </p:nvSpPr>
          <p:spPr>
            <a:xfrm>
              <a:off x="0" y="-28575"/>
              <a:ext cx="789171" cy="4127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500" tIns="49500" rIns="49500" bIns="49500" anchor="ctr" anchorCtr="0">
              <a:noAutofit/>
            </a:bodyPr>
            <a:lstStyle/>
            <a:p>
              <a:pPr lvl="0" algn="ctr">
                <a:lnSpc>
                  <a:spcPct val="108888"/>
                </a:lnSpc>
              </a:pPr>
              <a:r>
                <a:rPr lang="en-GB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rPr>
                <a:t>Processed foods containing additives (e.g., flavour enhancers, texture enhancers)</a:t>
              </a:r>
              <a:endParaRPr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9" name="Google Shape;660;p48">
            <a:extLst>
              <a:ext uri="{FF2B5EF4-FFF2-40B4-BE49-F238E27FC236}">
                <a16:creationId xmlns:a16="http://schemas.microsoft.com/office/drawing/2014/main" id="{A6B58670-943E-8E3A-AA4B-E18ACB37A575}"/>
              </a:ext>
            </a:extLst>
          </p:cNvPr>
          <p:cNvGrpSpPr/>
          <p:nvPr/>
        </p:nvGrpSpPr>
        <p:grpSpPr>
          <a:xfrm>
            <a:off x="11348538" y="7167444"/>
            <a:ext cx="2380570" cy="1423604"/>
            <a:chOff x="0" y="-38100"/>
            <a:chExt cx="789171" cy="422239"/>
          </a:xfrm>
        </p:grpSpPr>
        <p:sp>
          <p:nvSpPr>
            <p:cNvPr id="180" name="Google Shape;661;p48">
              <a:extLst>
                <a:ext uri="{FF2B5EF4-FFF2-40B4-BE49-F238E27FC236}">
                  <a16:creationId xmlns:a16="http://schemas.microsoft.com/office/drawing/2014/main" id="{8EC0C888-79B5-01FA-9569-94C1AED94845}"/>
                </a:ext>
              </a:extLst>
            </p:cNvPr>
            <p:cNvSpPr/>
            <p:nvPr/>
          </p:nvSpPr>
          <p:spPr>
            <a:xfrm>
              <a:off x="0" y="0"/>
              <a:ext cx="789171" cy="384139"/>
            </a:xfrm>
            <a:custGeom>
              <a:avLst/>
              <a:gdLst/>
              <a:ahLst/>
              <a:cxnLst/>
              <a:rect l="l" t="t" r="r" b="b"/>
              <a:pathLst>
                <a:path w="789171" h="384139" extrusionOk="0">
                  <a:moveTo>
                    <a:pt x="0" y="0"/>
                  </a:moveTo>
                  <a:lnTo>
                    <a:pt x="789171" y="0"/>
                  </a:lnTo>
                  <a:lnTo>
                    <a:pt x="789171" y="384139"/>
                  </a:lnTo>
                  <a:lnTo>
                    <a:pt x="0" y="384139"/>
                  </a:lnTo>
                  <a:close/>
                </a:path>
              </a:pathLst>
            </a:custGeom>
            <a:solidFill>
              <a:srgbClr val="DC5C4A"/>
            </a:solidFill>
            <a:ln>
              <a:noFill/>
            </a:ln>
          </p:spPr>
        </p:sp>
        <p:sp>
          <p:nvSpPr>
            <p:cNvPr id="181" name="Google Shape;662;p48">
              <a:extLst>
                <a:ext uri="{FF2B5EF4-FFF2-40B4-BE49-F238E27FC236}">
                  <a16:creationId xmlns:a16="http://schemas.microsoft.com/office/drawing/2014/main" id="{170DBFD7-BA43-FF87-D986-A988BA88BCEF}"/>
                </a:ext>
              </a:extLst>
            </p:cNvPr>
            <p:cNvSpPr txBox="1"/>
            <p:nvPr/>
          </p:nvSpPr>
          <p:spPr>
            <a:xfrm>
              <a:off x="0" y="-38100"/>
              <a:ext cx="789171" cy="4222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500" tIns="49500" rIns="49500" bIns="49500" anchor="ctr" anchorCtr="0">
              <a:noAutofit/>
            </a:bodyPr>
            <a:lstStyle/>
            <a:p>
              <a:pPr lvl="0" algn="ctr">
                <a:lnSpc>
                  <a:spcPct val="110526"/>
                </a:lnSpc>
              </a:pPr>
              <a:r>
                <a:rPr lang="en-GB" sz="1900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rPr>
                <a:t>Additives outweigh the basic ingredients</a:t>
              </a:r>
              <a:endParaRPr sz="19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2" name="Google Shape;663;p48">
            <a:extLst>
              <a:ext uri="{FF2B5EF4-FFF2-40B4-BE49-F238E27FC236}">
                <a16:creationId xmlns:a16="http://schemas.microsoft.com/office/drawing/2014/main" id="{3A7E1605-CA31-2BB0-4B75-927D82BE4CA4}"/>
              </a:ext>
            </a:extLst>
          </p:cNvPr>
          <p:cNvGrpSpPr/>
          <p:nvPr/>
        </p:nvGrpSpPr>
        <p:grpSpPr>
          <a:xfrm>
            <a:off x="11331433" y="8501245"/>
            <a:ext cx="2380570" cy="1423604"/>
            <a:chOff x="0" y="-38100"/>
            <a:chExt cx="789171" cy="422239"/>
          </a:xfrm>
        </p:grpSpPr>
        <p:sp>
          <p:nvSpPr>
            <p:cNvPr id="183" name="Google Shape;664;p48">
              <a:extLst>
                <a:ext uri="{FF2B5EF4-FFF2-40B4-BE49-F238E27FC236}">
                  <a16:creationId xmlns:a16="http://schemas.microsoft.com/office/drawing/2014/main" id="{C3181CE9-5F6C-18B5-AB1F-719DA4F6AD40}"/>
                </a:ext>
              </a:extLst>
            </p:cNvPr>
            <p:cNvSpPr/>
            <p:nvPr/>
          </p:nvSpPr>
          <p:spPr>
            <a:xfrm>
              <a:off x="0" y="0"/>
              <a:ext cx="789171" cy="384139"/>
            </a:xfrm>
            <a:custGeom>
              <a:avLst/>
              <a:gdLst/>
              <a:ahLst/>
              <a:cxnLst/>
              <a:rect l="l" t="t" r="r" b="b"/>
              <a:pathLst>
                <a:path w="789171" h="384139" extrusionOk="0">
                  <a:moveTo>
                    <a:pt x="0" y="0"/>
                  </a:moveTo>
                  <a:lnTo>
                    <a:pt x="789171" y="0"/>
                  </a:lnTo>
                  <a:lnTo>
                    <a:pt x="789171" y="384139"/>
                  </a:lnTo>
                  <a:lnTo>
                    <a:pt x="0" y="384139"/>
                  </a:lnTo>
                  <a:close/>
                </a:path>
              </a:pathLst>
            </a:custGeom>
            <a:solidFill>
              <a:srgbClr val="DC5C4A"/>
            </a:solidFill>
            <a:ln>
              <a:noFill/>
            </a:ln>
          </p:spPr>
        </p:sp>
        <p:sp>
          <p:nvSpPr>
            <p:cNvPr id="184" name="Google Shape;665;p48">
              <a:extLst>
                <a:ext uri="{FF2B5EF4-FFF2-40B4-BE49-F238E27FC236}">
                  <a16:creationId xmlns:a16="http://schemas.microsoft.com/office/drawing/2014/main" id="{2D7A68FC-758C-5160-7933-4D6D6EBC4D5F}"/>
                </a:ext>
              </a:extLst>
            </p:cNvPr>
            <p:cNvSpPr txBox="1"/>
            <p:nvPr/>
          </p:nvSpPr>
          <p:spPr>
            <a:xfrm>
              <a:off x="0" y="-38100"/>
              <a:ext cx="789171" cy="4222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500" tIns="49500" rIns="49500" bIns="49500" anchor="ctr" anchorCtr="0">
              <a:noAutofit/>
            </a:bodyPr>
            <a:lstStyle/>
            <a:p>
              <a:pPr lvl="0" algn="ctr">
                <a:lnSpc>
                  <a:spcPct val="110526"/>
                </a:lnSpc>
              </a:pPr>
              <a:r>
                <a:rPr lang="en-GB" sz="1900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rPr>
                <a:t>This product also contains genetically modified ingredients</a:t>
              </a:r>
              <a:endParaRPr sz="19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5" name="Google Shape;666;p48">
            <a:extLst>
              <a:ext uri="{FF2B5EF4-FFF2-40B4-BE49-F238E27FC236}">
                <a16:creationId xmlns:a16="http://schemas.microsoft.com/office/drawing/2014/main" id="{5C4FC5A6-AA7C-2B40-C91F-0E382927D9C5}"/>
              </a:ext>
            </a:extLst>
          </p:cNvPr>
          <p:cNvGrpSpPr/>
          <p:nvPr/>
        </p:nvGrpSpPr>
        <p:grpSpPr>
          <a:xfrm>
            <a:off x="14359628" y="3095951"/>
            <a:ext cx="2377606" cy="1423604"/>
            <a:chOff x="0" y="-38100"/>
            <a:chExt cx="788188" cy="422239"/>
          </a:xfrm>
        </p:grpSpPr>
        <p:sp>
          <p:nvSpPr>
            <p:cNvPr id="186" name="Google Shape;667;p48">
              <a:extLst>
                <a:ext uri="{FF2B5EF4-FFF2-40B4-BE49-F238E27FC236}">
                  <a16:creationId xmlns:a16="http://schemas.microsoft.com/office/drawing/2014/main" id="{661210BC-9162-5612-606D-4BEBF4494D6D}"/>
                </a:ext>
              </a:extLst>
            </p:cNvPr>
            <p:cNvSpPr/>
            <p:nvPr/>
          </p:nvSpPr>
          <p:spPr>
            <a:xfrm>
              <a:off x="0" y="0"/>
              <a:ext cx="788188" cy="384139"/>
            </a:xfrm>
            <a:custGeom>
              <a:avLst/>
              <a:gdLst/>
              <a:ahLst/>
              <a:cxnLst/>
              <a:rect l="l" t="t" r="r" b="b"/>
              <a:pathLst>
                <a:path w="788188" h="384139" extrusionOk="0">
                  <a:moveTo>
                    <a:pt x="0" y="0"/>
                  </a:moveTo>
                  <a:lnTo>
                    <a:pt x="788188" y="0"/>
                  </a:lnTo>
                  <a:lnTo>
                    <a:pt x="788188" y="384139"/>
                  </a:lnTo>
                  <a:lnTo>
                    <a:pt x="0" y="384139"/>
                  </a:lnTo>
                  <a:close/>
                </a:path>
              </a:pathLst>
            </a:custGeom>
            <a:solidFill>
              <a:srgbClr val="588C7E"/>
            </a:solidFill>
            <a:ln>
              <a:noFill/>
            </a:ln>
          </p:spPr>
        </p:sp>
        <p:sp>
          <p:nvSpPr>
            <p:cNvPr id="187" name="Google Shape;668;p48">
              <a:extLst>
                <a:ext uri="{FF2B5EF4-FFF2-40B4-BE49-F238E27FC236}">
                  <a16:creationId xmlns:a16="http://schemas.microsoft.com/office/drawing/2014/main" id="{7704D1A7-144C-9C0A-84BC-F30642B6B795}"/>
                </a:ext>
              </a:extLst>
            </p:cNvPr>
            <p:cNvSpPr txBox="1"/>
            <p:nvPr/>
          </p:nvSpPr>
          <p:spPr>
            <a:xfrm>
              <a:off x="0" y="-38100"/>
              <a:ext cx="788188" cy="4222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500" tIns="49500" rIns="49500" bIns="49500" anchor="ctr" anchorCtr="0">
              <a:noAutofit/>
            </a:bodyPr>
            <a:lstStyle/>
            <a:p>
              <a:pPr lvl="0" algn="ctr">
                <a:lnSpc>
                  <a:spcPct val="110526"/>
                </a:lnSpc>
              </a:pPr>
              <a:r>
                <a:rPr lang="en-GB" sz="1900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rPr>
                <a:t>Without packaging or with reusable packaging(e.g., glass, egg carton)</a:t>
              </a:r>
              <a:endParaRPr sz="19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8" name="Google Shape;669;p48">
            <a:extLst>
              <a:ext uri="{FF2B5EF4-FFF2-40B4-BE49-F238E27FC236}">
                <a16:creationId xmlns:a16="http://schemas.microsoft.com/office/drawing/2014/main" id="{B3554ED9-4093-D58C-571B-E74F85C9A6EB}"/>
              </a:ext>
            </a:extLst>
          </p:cNvPr>
          <p:cNvGrpSpPr/>
          <p:nvPr/>
        </p:nvGrpSpPr>
        <p:grpSpPr>
          <a:xfrm>
            <a:off x="14359628" y="4503483"/>
            <a:ext cx="2377606" cy="1423604"/>
            <a:chOff x="0" y="-20316"/>
            <a:chExt cx="788188" cy="422239"/>
          </a:xfrm>
        </p:grpSpPr>
        <p:sp>
          <p:nvSpPr>
            <p:cNvPr id="189" name="Google Shape;670;p48">
              <a:extLst>
                <a:ext uri="{FF2B5EF4-FFF2-40B4-BE49-F238E27FC236}">
                  <a16:creationId xmlns:a16="http://schemas.microsoft.com/office/drawing/2014/main" id="{976C3578-897B-19E7-077F-7C5B98E2F754}"/>
                </a:ext>
              </a:extLst>
            </p:cNvPr>
            <p:cNvSpPr/>
            <p:nvPr/>
          </p:nvSpPr>
          <p:spPr>
            <a:xfrm>
              <a:off x="0" y="0"/>
              <a:ext cx="788188" cy="384139"/>
            </a:xfrm>
            <a:custGeom>
              <a:avLst/>
              <a:gdLst/>
              <a:ahLst/>
              <a:cxnLst/>
              <a:rect l="l" t="t" r="r" b="b"/>
              <a:pathLst>
                <a:path w="788188" h="384139" extrusionOk="0">
                  <a:moveTo>
                    <a:pt x="0" y="0"/>
                  </a:moveTo>
                  <a:lnTo>
                    <a:pt x="788188" y="0"/>
                  </a:lnTo>
                  <a:lnTo>
                    <a:pt x="788188" y="384139"/>
                  </a:lnTo>
                  <a:lnTo>
                    <a:pt x="0" y="384139"/>
                  </a:lnTo>
                  <a:close/>
                </a:path>
              </a:pathLst>
            </a:custGeom>
            <a:solidFill>
              <a:srgbClr val="588C7E"/>
            </a:solidFill>
            <a:ln>
              <a:noFill/>
            </a:ln>
          </p:spPr>
        </p:sp>
        <p:sp>
          <p:nvSpPr>
            <p:cNvPr id="190" name="Google Shape;671;p48">
              <a:extLst>
                <a:ext uri="{FF2B5EF4-FFF2-40B4-BE49-F238E27FC236}">
                  <a16:creationId xmlns:a16="http://schemas.microsoft.com/office/drawing/2014/main" id="{1AC3F7D3-D371-C1A9-0D3A-64EB2417CC30}"/>
                </a:ext>
              </a:extLst>
            </p:cNvPr>
            <p:cNvSpPr txBox="1"/>
            <p:nvPr/>
          </p:nvSpPr>
          <p:spPr>
            <a:xfrm>
              <a:off x="0" y="-20316"/>
              <a:ext cx="788188" cy="4222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500" tIns="49500" rIns="49500" bIns="49500" anchor="ctr" anchorCtr="0">
              <a:noAutofit/>
            </a:bodyPr>
            <a:lstStyle/>
            <a:p>
              <a:pPr lvl="0" algn="ctr">
                <a:lnSpc>
                  <a:spcPct val="113750"/>
                </a:lnSpc>
              </a:pPr>
              <a:r>
                <a:rPr lang="en-GB" sz="1600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rPr>
                <a:t>Packaging that is necessary but made from renewable, biodegradable, and recyclable materials (e.g., paper, </a:t>
              </a:r>
              <a:r>
                <a:rPr lang="en-GB" sz="1600" dirty="0" err="1">
                  <a:solidFill>
                    <a:srgbClr val="000000"/>
                  </a:solidFill>
                  <a:ea typeface="Calibri"/>
                  <a:cs typeface="Calibri"/>
                  <a:sym typeface="Calibri"/>
                </a:rPr>
                <a:t>aluminum</a:t>
              </a:r>
              <a:r>
                <a:rPr lang="en-GB" sz="1600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rPr>
                <a:t> cans)</a:t>
              </a:r>
              <a:endParaRPr dirty="0"/>
            </a:p>
          </p:txBody>
        </p:sp>
      </p:grpSp>
      <p:grpSp>
        <p:nvGrpSpPr>
          <p:cNvPr id="191" name="Google Shape;672;p48">
            <a:extLst>
              <a:ext uri="{FF2B5EF4-FFF2-40B4-BE49-F238E27FC236}">
                <a16:creationId xmlns:a16="http://schemas.microsoft.com/office/drawing/2014/main" id="{D43FBB41-49E0-C399-D86F-E62F62DF6D9A}"/>
              </a:ext>
            </a:extLst>
          </p:cNvPr>
          <p:cNvGrpSpPr/>
          <p:nvPr/>
        </p:nvGrpSpPr>
        <p:grpSpPr>
          <a:xfrm>
            <a:off x="14382657" y="5817437"/>
            <a:ext cx="2377606" cy="1423604"/>
            <a:chOff x="0" y="-38100"/>
            <a:chExt cx="788188" cy="422239"/>
          </a:xfrm>
        </p:grpSpPr>
        <p:sp>
          <p:nvSpPr>
            <p:cNvPr id="192" name="Google Shape;673;p48">
              <a:extLst>
                <a:ext uri="{FF2B5EF4-FFF2-40B4-BE49-F238E27FC236}">
                  <a16:creationId xmlns:a16="http://schemas.microsoft.com/office/drawing/2014/main" id="{37229719-8253-0328-B9F8-07519DCC2545}"/>
                </a:ext>
              </a:extLst>
            </p:cNvPr>
            <p:cNvSpPr/>
            <p:nvPr/>
          </p:nvSpPr>
          <p:spPr>
            <a:xfrm>
              <a:off x="0" y="0"/>
              <a:ext cx="788188" cy="384139"/>
            </a:xfrm>
            <a:custGeom>
              <a:avLst/>
              <a:gdLst/>
              <a:ahLst/>
              <a:cxnLst/>
              <a:rect l="l" t="t" r="r" b="b"/>
              <a:pathLst>
                <a:path w="788188" h="384139" extrusionOk="0">
                  <a:moveTo>
                    <a:pt x="0" y="0"/>
                  </a:moveTo>
                  <a:lnTo>
                    <a:pt x="788188" y="0"/>
                  </a:lnTo>
                  <a:lnTo>
                    <a:pt x="788188" y="384139"/>
                  </a:lnTo>
                  <a:lnTo>
                    <a:pt x="0" y="384139"/>
                  </a:lnTo>
                  <a:close/>
                </a:path>
              </a:pathLst>
            </a:custGeom>
            <a:solidFill>
              <a:srgbClr val="588C7E"/>
            </a:solidFill>
            <a:ln>
              <a:noFill/>
            </a:ln>
          </p:spPr>
        </p:sp>
        <p:sp>
          <p:nvSpPr>
            <p:cNvPr id="193" name="Google Shape;674;p48">
              <a:extLst>
                <a:ext uri="{FF2B5EF4-FFF2-40B4-BE49-F238E27FC236}">
                  <a16:creationId xmlns:a16="http://schemas.microsoft.com/office/drawing/2014/main" id="{74FD5A92-3F64-1B9A-1DB0-E846A0CCA381}"/>
                </a:ext>
              </a:extLst>
            </p:cNvPr>
            <p:cNvSpPr txBox="1"/>
            <p:nvPr/>
          </p:nvSpPr>
          <p:spPr>
            <a:xfrm>
              <a:off x="0" y="-38100"/>
              <a:ext cx="788188" cy="4222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500" tIns="49500" rIns="49500" bIns="49500" anchor="ctr" anchorCtr="0">
              <a:noAutofit/>
            </a:bodyPr>
            <a:lstStyle/>
            <a:p>
              <a:pPr lvl="0" algn="ctr">
                <a:lnSpc>
                  <a:spcPct val="132631"/>
                </a:lnSpc>
              </a:pPr>
              <a:r>
                <a:rPr lang="en-GB" sz="1900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rPr>
                <a:t>Essential, but not recyclable (e.g., polystyrene)</a:t>
              </a:r>
              <a:endParaRPr sz="19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4" name="Google Shape;675;p48">
            <a:extLst>
              <a:ext uri="{FF2B5EF4-FFF2-40B4-BE49-F238E27FC236}">
                <a16:creationId xmlns:a16="http://schemas.microsoft.com/office/drawing/2014/main" id="{2E060360-3F86-C335-AA8D-B8EA8C4FAEAB}"/>
              </a:ext>
            </a:extLst>
          </p:cNvPr>
          <p:cNvGrpSpPr/>
          <p:nvPr/>
        </p:nvGrpSpPr>
        <p:grpSpPr>
          <a:xfrm>
            <a:off x="14390727" y="7182794"/>
            <a:ext cx="2377606" cy="1423604"/>
            <a:chOff x="0" y="-38100"/>
            <a:chExt cx="788188" cy="422239"/>
          </a:xfrm>
        </p:grpSpPr>
        <p:sp>
          <p:nvSpPr>
            <p:cNvPr id="195" name="Google Shape;676;p48">
              <a:extLst>
                <a:ext uri="{FF2B5EF4-FFF2-40B4-BE49-F238E27FC236}">
                  <a16:creationId xmlns:a16="http://schemas.microsoft.com/office/drawing/2014/main" id="{C90A6375-5E55-B374-CF22-F355F78A9B0D}"/>
                </a:ext>
              </a:extLst>
            </p:cNvPr>
            <p:cNvSpPr/>
            <p:nvPr/>
          </p:nvSpPr>
          <p:spPr>
            <a:xfrm>
              <a:off x="0" y="0"/>
              <a:ext cx="788188" cy="384139"/>
            </a:xfrm>
            <a:custGeom>
              <a:avLst/>
              <a:gdLst/>
              <a:ahLst/>
              <a:cxnLst/>
              <a:rect l="l" t="t" r="r" b="b"/>
              <a:pathLst>
                <a:path w="788188" h="384139" extrusionOk="0">
                  <a:moveTo>
                    <a:pt x="0" y="0"/>
                  </a:moveTo>
                  <a:lnTo>
                    <a:pt x="788188" y="0"/>
                  </a:lnTo>
                  <a:lnTo>
                    <a:pt x="788188" y="384139"/>
                  </a:lnTo>
                  <a:lnTo>
                    <a:pt x="0" y="384139"/>
                  </a:lnTo>
                  <a:close/>
                </a:path>
              </a:pathLst>
            </a:custGeom>
            <a:solidFill>
              <a:srgbClr val="588C7E"/>
            </a:solidFill>
            <a:ln>
              <a:noFill/>
            </a:ln>
          </p:spPr>
        </p:sp>
        <p:sp>
          <p:nvSpPr>
            <p:cNvPr id="196" name="Google Shape;677;p48">
              <a:extLst>
                <a:ext uri="{FF2B5EF4-FFF2-40B4-BE49-F238E27FC236}">
                  <a16:creationId xmlns:a16="http://schemas.microsoft.com/office/drawing/2014/main" id="{8D480A84-29AE-3432-9BCB-3B07FED00455}"/>
                </a:ext>
              </a:extLst>
            </p:cNvPr>
            <p:cNvSpPr txBox="1"/>
            <p:nvPr/>
          </p:nvSpPr>
          <p:spPr>
            <a:xfrm>
              <a:off x="0" y="-38100"/>
              <a:ext cx="788188" cy="4222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500" tIns="49500" rIns="49500" bIns="49500" anchor="ctr" anchorCtr="0">
              <a:noAutofit/>
            </a:bodyPr>
            <a:lstStyle/>
            <a:p>
              <a:pPr lvl="0" algn="ctr">
                <a:lnSpc>
                  <a:spcPct val="140000"/>
                </a:lnSpc>
              </a:pPr>
              <a:r>
                <a:rPr lang="en-GB" sz="1900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rPr>
                <a:t>Unnecessary packaging</a:t>
              </a:r>
              <a:endParaRPr sz="19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7" name="Google Shape;678;p48">
            <a:extLst>
              <a:ext uri="{FF2B5EF4-FFF2-40B4-BE49-F238E27FC236}">
                <a16:creationId xmlns:a16="http://schemas.microsoft.com/office/drawing/2014/main" id="{A9A85D3E-6145-4FA0-4ADB-49A1CE042504}"/>
              </a:ext>
            </a:extLst>
          </p:cNvPr>
          <p:cNvGrpSpPr/>
          <p:nvPr/>
        </p:nvGrpSpPr>
        <p:grpSpPr>
          <a:xfrm>
            <a:off x="14390727" y="8572573"/>
            <a:ext cx="2377606" cy="1452843"/>
            <a:chOff x="0" y="-17942"/>
            <a:chExt cx="788188" cy="430912"/>
          </a:xfrm>
        </p:grpSpPr>
        <p:sp>
          <p:nvSpPr>
            <p:cNvPr id="198" name="Google Shape;679;p48">
              <a:extLst>
                <a:ext uri="{FF2B5EF4-FFF2-40B4-BE49-F238E27FC236}">
                  <a16:creationId xmlns:a16="http://schemas.microsoft.com/office/drawing/2014/main" id="{F439E780-3A31-2C61-F8BA-41920BF6F000}"/>
                </a:ext>
              </a:extLst>
            </p:cNvPr>
            <p:cNvSpPr/>
            <p:nvPr/>
          </p:nvSpPr>
          <p:spPr>
            <a:xfrm>
              <a:off x="0" y="0"/>
              <a:ext cx="788188" cy="392812"/>
            </a:xfrm>
            <a:custGeom>
              <a:avLst/>
              <a:gdLst/>
              <a:ahLst/>
              <a:cxnLst/>
              <a:rect l="l" t="t" r="r" b="b"/>
              <a:pathLst>
                <a:path w="788188" h="392812" extrusionOk="0">
                  <a:moveTo>
                    <a:pt x="0" y="0"/>
                  </a:moveTo>
                  <a:lnTo>
                    <a:pt x="788188" y="0"/>
                  </a:lnTo>
                  <a:lnTo>
                    <a:pt x="788188" y="392812"/>
                  </a:lnTo>
                  <a:lnTo>
                    <a:pt x="0" y="392812"/>
                  </a:lnTo>
                  <a:close/>
                </a:path>
              </a:pathLst>
            </a:custGeom>
            <a:solidFill>
              <a:srgbClr val="588C7E"/>
            </a:solidFill>
            <a:ln>
              <a:noFill/>
            </a:ln>
          </p:spPr>
        </p:sp>
        <p:sp>
          <p:nvSpPr>
            <p:cNvPr id="199" name="Google Shape;680;p48">
              <a:extLst>
                <a:ext uri="{FF2B5EF4-FFF2-40B4-BE49-F238E27FC236}">
                  <a16:creationId xmlns:a16="http://schemas.microsoft.com/office/drawing/2014/main" id="{7FB56249-D804-3BE7-6B1E-BA4DA4E1C677}"/>
                </a:ext>
              </a:extLst>
            </p:cNvPr>
            <p:cNvSpPr txBox="1"/>
            <p:nvPr/>
          </p:nvSpPr>
          <p:spPr>
            <a:xfrm>
              <a:off x="0" y="-17942"/>
              <a:ext cx="788188" cy="4309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500" tIns="49500" rIns="49500" bIns="49500" anchor="ctr" anchorCtr="0">
              <a:noAutofit/>
            </a:bodyPr>
            <a:lstStyle/>
            <a:p>
              <a:pPr lvl="0" algn="ctr">
                <a:lnSpc>
                  <a:spcPct val="113750"/>
                </a:lnSpc>
              </a:pPr>
              <a:r>
                <a:rPr lang="en-GB" sz="1600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rPr>
                <a:t>Packaging that uses composite materials (e.g., Tetra Pak) or that is not recyclable in its current form (e.g., polystyrene)</a:t>
              </a:r>
              <a:endParaRPr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0" name="Google Shape;681;p48">
            <a:extLst>
              <a:ext uri="{FF2B5EF4-FFF2-40B4-BE49-F238E27FC236}">
                <a16:creationId xmlns:a16="http://schemas.microsoft.com/office/drawing/2014/main" id="{512ACBED-76A3-9FBD-A827-FD288C604E9C}"/>
              </a:ext>
            </a:extLst>
          </p:cNvPr>
          <p:cNvGrpSpPr/>
          <p:nvPr/>
        </p:nvGrpSpPr>
        <p:grpSpPr>
          <a:xfrm>
            <a:off x="8694135" y="1372640"/>
            <a:ext cx="1357754" cy="1386355"/>
            <a:chOff x="0" y="0"/>
            <a:chExt cx="3381769" cy="3381769"/>
          </a:xfrm>
        </p:grpSpPr>
        <p:grpSp>
          <p:nvGrpSpPr>
            <p:cNvPr id="201" name="Google Shape;682;p48">
              <a:extLst>
                <a:ext uri="{FF2B5EF4-FFF2-40B4-BE49-F238E27FC236}">
                  <a16:creationId xmlns:a16="http://schemas.microsoft.com/office/drawing/2014/main" id="{4F76B06F-C497-B836-56D3-2C1A2A83C986}"/>
                </a:ext>
              </a:extLst>
            </p:cNvPr>
            <p:cNvGrpSpPr/>
            <p:nvPr/>
          </p:nvGrpSpPr>
          <p:grpSpPr>
            <a:xfrm>
              <a:off x="0" y="0"/>
              <a:ext cx="3381769" cy="3381769"/>
              <a:chOff x="0" y="0"/>
              <a:chExt cx="812800" cy="812800"/>
            </a:xfrm>
          </p:grpSpPr>
          <p:sp>
            <p:nvSpPr>
              <p:cNvPr id="203" name="Google Shape;683;p48">
                <a:extLst>
                  <a:ext uri="{FF2B5EF4-FFF2-40B4-BE49-F238E27FC236}">
                    <a16:creationId xmlns:a16="http://schemas.microsoft.com/office/drawing/2014/main" id="{D4D8D3C7-CB69-A6ED-65E1-AA9A9DD25CA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C7C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684;p48">
                <a:extLst>
                  <a:ext uri="{FF2B5EF4-FFF2-40B4-BE49-F238E27FC236}">
                    <a16:creationId xmlns:a16="http://schemas.microsoft.com/office/drawing/2014/main" id="{D42F23BA-27D4-88B1-4D74-EE6C937AD805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2" name="Google Shape;685;p48">
              <a:extLst>
                <a:ext uri="{FF2B5EF4-FFF2-40B4-BE49-F238E27FC236}">
                  <a16:creationId xmlns:a16="http://schemas.microsoft.com/office/drawing/2014/main" id="{C66357DD-BED6-76B9-61A6-1035E29258FD}"/>
                </a:ext>
              </a:extLst>
            </p:cNvPr>
            <p:cNvSpPr/>
            <p:nvPr/>
          </p:nvSpPr>
          <p:spPr>
            <a:xfrm>
              <a:off x="309007" y="881233"/>
              <a:ext cx="2763752" cy="1537652"/>
            </a:xfrm>
            <a:custGeom>
              <a:avLst/>
              <a:gdLst/>
              <a:ahLst/>
              <a:cxnLst/>
              <a:rect l="l" t="t" r="r" b="b"/>
              <a:pathLst>
                <a:path w="2763753" h="1537652" extrusionOk="0">
                  <a:moveTo>
                    <a:pt x="0" y="0"/>
                  </a:moveTo>
                  <a:lnTo>
                    <a:pt x="2763753" y="0"/>
                  </a:lnTo>
                  <a:lnTo>
                    <a:pt x="2763753" y="1537652"/>
                  </a:lnTo>
                  <a:lnTo>
                    <a:pt x="0" y="153765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  <p:grpSp>
        <p:nvGrpSpPr>
          <p:cNvPr id="205" name="Google Shape;686;p48">
            <a:extLst>
              <a:ext uri="{FF2B5EF4-FFF2-40B4-BE49-F238E27FC236}">
                <a16:creationId xmlns:a16="http://schemas.microsoft.com/office/drawing/2014/main" id="{B2615985-B5FC-B0FD-7F88-A1DB70E1515D}"/>
              </a:ext>
            </a:extLst>
          </p:cNvPr>
          <p:cNvGrpSpPr/>
          <p:nvPr/>
        </p:nvGrpSpPr>
        <p:grpSpPr>
          <a:xfrm>
            <a:off x="11893624" y="1357464"/>
            <a:ext cx="1382826" cy="1379327"/>
            <a:chOff x="0" y="0"/>
            <a:chExt cx="3381769" cy="3381769"/>
          </a:xfrm>
        </p:grpSpPr>
        <p:grpSp>
          <p:nvGrpSpPr>
            <p:cNvPr id="206" name="Google Shape;687;p48">
              <a:extLst>
                <a:ext uri="{FF2B5EF4-FFF2-40B4-BE49-F238E27FC236}">
                  <a16:creationId xmlns:a16="http://schemas.microsoft.com/office/drawing/2014/main" id="{B601BF53-3C22-5E9D-AAE4-BBD863C02CB3}"/>
                </a:ext>
              </a:extLst>
            </p:cNvPr>
            <p:cNvGrpSpPr/>
            <p:nvPr/>
          </p:nvGrpSpPr>
          <p:grpSpPr>
            <a:xfrm>
              <a:off x="0" y="0"/>
              <a:ext cx="3381769" cy="3381769"/>
              <a:chOff x="0" y="0"/>
              <a:chExt cx="812800" cy="812800"/>
            </a:xfrm>
          </p:grpSpPr>
          <p:sp>
            <p:nvSpPr>
              <p:cNvPr id="208" name="Google Shape;688;p48">
                <a:extLst>
                  <a:ext uri="{FF2B5EF4-FFF2-40B4-BE49-F238E27FC236}">
                    <a16:creationId xmlns:a16="http://schemas.microsoft.com/office/drawing/2014/main" id="{EFA3BE88-0DA2-F405-2AF5-160EBFA0CC0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C5C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689;p48">
                <a:extLst>
                  <a:ext uri="{FF2B5EF4-FFF2-40B4-BE49-F238E27FC236}">
                    <a16:creationId xmlns:a16="http://schemas.microsoft.com/office/drawing/2014/main" id="{35BE6D7F-82D9-F1B2-8200-2F4216C3A7B3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7" name="Google Shape;690;p48">
              <a:extLst>
                <a:ext uri="{FF2B5EF4-FFF2-40B4-BE49-F238E27FC236}">
                  <a16:creationId xmlns:a16="http://schemas.microsoft.com/office/drawing/2014/main" id="{07A5CC58-B8ED-4BA8-8D7A-844C4DCDE59A}"/>
                </a:ext>
              </a:extLst>
            </p:cNvPr>
            <p:cNvSpPr/>
            <p:nvPr/>
          </p:nvSpPr>
          <p:spPr>
            <a:xfrm>
              <a:off x="547679" y="597329"/>
              <a:ext cx="2286410" cy="2237824"/>
            </a:xfrm>
            <a:custGeom>
              <a:avLst/>
              <a:gdLst/>
              <a:ahLst/>
              <a:cxnLst/>
              <a:rect l="l" t="t" r="r" b="b"/>
              <a:pathLst>
                <a:path w="2286410" h="2237824" extrusionOk="0">
                  <a:moveTo>
                    <a:pt x="0" y="0"/>
                  </a:moveTo>
                  <a:lnTo>
                    <a:pt x="2286410" y="0"/>
                  </a:lnTo>
                  <a:lnTo>
                    <a:pt x="2286410" y="2237824"/>
                  </a:lnTo>
                  <a:lnTo>
                    <a:pt x="0" y="22378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  <p:grpSp>
        <p:nvGrpSpPr>
          <p:cNvPr id="210" name="Google Shape;691;p48">
            <a:extLst>
              <a:ext uri="{FF2B5EF4-FFF2-40B4-BE49-F238E27FC236}">
                <a16:creationId xmlns:a16="http://schemas.microsoft.com/office/drawing/2014/main" id="{0908D1C6-6F21-340E-9D8F-D0F54A086427}"/>
              </a:ext>
            </a:extLst>
          </p:cNvPr>
          <p:cNvGrpSpPr/>
          <p:nvPr/>
        </p:nvGrpSpPr>
        <p:grpSpPr>
          <a:xfrm>
            <a:off x="14857807" y="1392608"/>
            <a:ext cx="1381247" cy="1371130"/>
            <a:chOff x="0" y="0"/>
            <a:chExt cx="3381769" cy="3381769"/>
          </a:xfrm>
        </p:grpSpPr>
        <p:grpSp>
          <p:nvGrpSpPr>
            <p:cNvPr id="211" name="Google Shape;692;p48">
              <a:extLst>
                <a:ext uri="{FF2B5EF4-FFF2-40B4-BE49-F238E27FC236}">
                  <a16:creationId xmlns:a16="http://schemas.microsoft.com/office/drawing/2014/main" id="{0F58892B-B7A7-8A28-AC9E-51AD95A1CB13}"/>
                </a:ext>
              </a:extLst>
            </p:cNvPr>
            <p:cNvGrpSpPr/>
            <p:nvPr/>
          </p:nvGrpSpPr>
          <p:grpSpPr>
            <a:xfrm>
              <a:off x="0" y="0"/>
              <a:ext cx="3381769" cy="3381769"/>
              <a:chOff x="0" y="0"/>
              <a:chExt cx="812800" cy="812800"/>
            </a:xfrm>
          </p:grpSpPr>
          <p:sp>
            <p:nvSpPr>
              <p:cNvPr id="213" name="Google Shape;693;p48">
                <a:extLst>
                  <a:ext uri="{FF2B5EF4-FFF2-40B4-BE49-F238E27FC236}">
                    <a16:creationId xmlns:a16="http://schemas.microsoft.com/office/drawing/2014/main" id="{D38C3E0B-4A5B-0BC0-6C78-007536A4CCE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88C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694;p48">
                <a:extLst>
                  <a:ext uri="{FF2B5EF4-FFF2-40B4-BE49-F238E27FC236}">
                    <a16:creationId xmlns:a16="http://schemas.microsoft.com/office/drawing/2014/main" id="{AA543FFD-A109-DFE8-B3E9-151BC8CE664E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12" name="Google Shape;695;p48">
              <a:extLst>
                <a:ext uri="{FF2B5EF4-FFF2-40B4-BE49-F238E27FC236}">
                  <a16:creationId xmlns:a16="http://schemas.microsoft.com/office/drawing/2014/main" id="{C3F015AD-3329-0EF6-D9E9-8814E4BE1E9B}"/>
                </a:ext>
              </a:extLst>
            </p:cNvPr>
            <p:cNvSpPr/>
            <p:nvPr/>
          </p:nvSpPr>
          <p:spPr>
            <a:xfrm>
              <a:off x="493896" y="511930"/>
              <a:ext cx="2452960" cy="2357908"/>
            </a:xfrm>
            <a:custGeom>
              <a:avLst/>
              <a:gdLst/>
              <a:ahLst/>
              <a:cxnLst/>
              <a:rect l="l" t="t" r="r" b="b"/>
              <a:pathLst>
                <a:path w="2452960" h="2357908" extrusionOk="0">
                  <a:moveTo>
                    <a:pt x="0" y="0"/>
                  </a:moveTo>
                  <a:lnTo>
                    <a:pt x="2452960" y="0"/>
                  </a:lnTo>
                  <a:lnTo>
                    <a:pt x="2452960" y="2357908"/>
                  </a:lnTo>
                  <a:lnTo>
                    <a:pt x="0" y="235790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  <p:grpSp>
        <p:nvGrpSpPr>
          <p:cNvPr id="215" name="Google Shape;696;p48">
            <a:extLst>
              <a:ext uri="{FF2B5EF4-FFF2-40B4-BE49-F238E27FC236}">
                <a16:creationId xmlns:a16="http://schemas.microsoft.com/office/drawing/2014/main" id="{C7080041-3EE4-C346-0F29-AEFA6D7B99F2}"/>
              </a:ext>
            </a:extLst>
          </p:cNvPr>
          <p:cNvGrpSpPr/>
          <p:nvPr/>
        </p:nvGrpSpPr>
        <p:grpSpPr>
          <a:xfrm>
            <a:off x="5567422" y="1360164"/>
            <a:ext cx="1301800" cy="1304298"/>
            <a:chOff x="0" y="0"/>
            <a:chExt cx="3381769" cy="3381769"/>
          </a:xfrm>
        </p:grpSpPr>
        <p:grpSp>
          <p:nvGrpSpPr>
            <p:cNvPr id="216" name="Google Shape;697;p48">
              <a:extLst>
                <a:ext uri="{FF2B5EF4-FFF2-40B4-BE49-F238E27FC236}">
                  <a16:creationId xmlns:a16="http://schemas.microsoft.com/office/drawing/2014/main" id="{7E2DA21C-ADFC-91FC-8CBD-6BFD7CA85DCD}"/>
                </a:ext>
              </a:extLst>
            </p:cNvPr>
            <p:cNvGrpSpPr/>
            <p:nvPr/>
          </p:nvGrpSpPr>
          <p:grpSpPr>
            <a:xfrm>
              <a:off x="0" y="0"/>
              <a:ext cx="3381769" cy="3381769"/>
              <a:chOff x="0" y="0"/>
              <a:chExt cx="812800" cy="812800"/>
            </a:xfrm>
          </p:grpSpPr>
          <p:sp>
            <p:nvSpPr>
              <p:cNvPr id="218" name="Google Shape;698;p48">
                <a:extLst>
                  <a:ext uri="{FF2B5EF4-FFF2-40B4-BE49-F238E27FC236}">
                    <a16:creationId xmlns:a16="http://schemas.microsoft.com/office/drawing/2014/main" id="{68F50B3C-6198-E15C-34A3-56FC378D96D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8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699;p48">
                <a:extLst>
                  <a:ext uri="{FF2B5EF4-FFF2-40B4-BE49-F238E27FC236}">
                    <a16:creationId xmlns:a16="http://schemas.microsoft.com/office/drawing/2014/main" id="{28EB83DB-EEBD-30D8-5A34-68B2660DA20D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17" name="Google Shape;700;p48">
              <a:extLst>
                <a:ext uri="{FF2B5EF4-FFF2-40B4-BE49-F238E27FC236}">
                  <a16:creationId xmlns:a16="http://schemas.microsoft.com/office/drawing/2014/main" id="{7083C8C9-271A-4FF6-C5B3-6656AA8084EA}"/>
                </a:ext>
              </a:extLst>
            </p:cNvPr>
            <p:cNvSpPr/>
            <p:nvPr/>
          </p:nvSpPr>
          <p:spPr>
            <a:xfrm>
              <a:off x="676992" y="718217"/>
              <a:ext cx="1996049" cy="1996049"/>
            </a:xfrm>
            <a:custGeom>
              <a:avLst/>
              <a:gdLst/>
              <a:ahLst/>
              <a:cxnLst/>
              <a:rect l="l" t="t" r="r" b="b"/>
              <a:pathLst>
                <a:path w="1996049" h="1996049" extrusionOk="0">
                  <a:moveTo>
                    <a:pt x="0" y="0"/>
                  </a:moveTo>
                  <a:lnTo>
                    <a:pt x="1996049" y="0"/>
                  </a:lnTo>
                  <a:lnTo>
                    <a:pt x="1996049" y="1996049"/>
                  </a:lnTo>
                  <a:lnTo>
                    <a:pt x="0" y="1996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  <p:grpSp>
        <p:nvGrpSpPr>
          <p:cNvPr id="220" name="Google Shape;701;p48">
            <a:extLst>
              <a:ext uri="{FF2B5EF4-FFF2-40B4-BE49-F238E27FC236}">
                <a16:creationId xmlns:a16="http://schemas.microsoft.com/office/drawing/2014/main" id="{FF1FD6D2-8206-4E4B-D923-6D728831A7D7}"/>
              </a:ext>
            </a:extLst>
          </p:cNvPr>
          <p:cNvGrpSpPr/>
          <p:nvPr/>
        </p:nvGrpSpPr>
        <p:grpSpPr>
          <a:xfrm>
            <a:off x="2799667" y="1380100"/>
            <a:ext cx="1414464" cy="1308938"/>
            <a:chOff x="0" y="0"/>
            <a:chExt cx="3381769" cy="3381769"/>
          </a:xfrm>
        </p:grpSpPr>
        <p:grpSp>
          <p:nvGrpSpPr>
            <p:cNvPr id="221" name="Google Shape;702;p48">
              <a:extLst>
                <a:ext uri="{FF2B5EF4-FFF2-40B4-BE49-F238E27FC236}">
                  <a16:creationId xmlns:a16="http://schemas.microsoft.com/office/drawing/2014/main" id="{6DAF0199-F95D-1D5D-C58D-8A1566203777}"/>
                </a:ext>
              </a:extLst>
            </p:cNvPr>
            <p:cNvGrpSpPr/>
            <p:nvPr/>
          </p:nvGrpSpPr>
          <p:grpSpPr>
            <a:xfrm>
              <a:off x="0" y="0"/>
              <a:ext cx="3381769" cy="3381769"/>
              <a:chOff x="0" y="0"/>
              <a:chExt cx="812800" cy="812800"/>
            </a:xfrm>
          </p:grpSpPr>
          <p:sp>
            <p:nvSpPr>
              <p:cNvPr id="223" name="Google Shape;703;p48">
                <a:extLst>
                  <a:ext uri="{FF2B5EF4-FFF2-40B4-BE49-F238E27FC236}">
                    <a16:creationId xmlns:a16="http://schemas.microsoft.com/office/drawing/2014/main" id="{1CE3BE9C-68D9-B5EC-DA1D-2D447B91AF3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CA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704;p48">
                <a:extLst>
                  <a:ext uri="{FF2B5EF4-FFF2-40B4-BE49-F238E27FC236}">
                    <a16:creationId xmlns:a16="http://schemas.microsoft.com/office/drawing/2014/main" id="{2293450D-786E-57F0-0417-280A708883E0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22" name="Google Shape;705;p48">
              <a:extLst>
                <a:ext uri="{FF2B5EF4-FFF2-40B4-BE49-F238E27FC236}">
                  <a16:creationId xmlns:a16="http://schemas.microsoft.com/office/drawing/2014/main" id="{5BADD882-471C-A288-BF2C-9A6C71CD3E4C}"/>
                </a:ext>
              </a:extLst>
            </p:cNvPr>
            <p:cNvSpPr/>
            <p:nvPr/>
          </p:nvSpPr>
          <p:spPr>
            <a:xfrm>
              <a:off x="623422" y="654116"/>
              <a:ext cx="2134924" cy="2124250"/>
            </a:xfrm>
            <a:custGeom>
              <a:avLst/>
              <a:gdLst/>
              <a:ahLst/>
              <a:cxnLst/>
              <a:rect l="l" t="t" r="r" b="b"/>
              <a:pathLst>
                <a:path w="2134924" h="2124250" extrusionOk="0">
                  <a:moveTo>
                    <a:pt x="0" y="0"/>
                  </a:moveTo>
                  <a:lnTo>
                    <a:pt x="2134924" y="0"/>
                  </a:lnTo>
                  <a:lnTo>
                    <a:pt x="2134924" y="2124250"/>
                  </a:lnTo>
                  <a:lnTo>
                    <a:pt x="0" y="21242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  <p:sp>
        <p:nvSpPr>
          <p:cNvPr id="225" name="Google Shape;706;p48">
            <a:extLst>
              <a:ext uri="{FF2B5EF4-FFF2-40B4-BE49-F238E27FC236}">
                <a16:creationId xmlns:a16="http://schemas.microsoft.com/office/drawing/2014/main" id="{FEC4A407-7773-7987-E922-D6656FA8AE76}"/>
              </a:ext>
            </a:extLst>
          </p:cNvPr>
          <p:cNvSpPr txBox="1"/>
          <p:nvPr/>
        </p:nvSpPr>
        <p:spPr>
          <a:xfrm>
            <a:off x="1534943" y="8756472"/>
            <a:ext cx="256189" cy="1206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226" name="Google Shape;707;p48">
            <a:extLst>
              <a:ext uri="{FF2B5EF4-FFF2-40B4-BE49-F238E27FC236}">
                <a16:creationId xmlns:a16="http://schemas.microsoft.com/office/drawing/2014/main" id="{90B13648-0FFF-39C3-45E7-CFBCBFAC8D9E}"/>
              </a:ext>
            </a:extLst>
          </p:cNvPr>
          <p:cNvSpPr txBox="1"/>
          <p:nvPr/>
        </p:nvSpPr>
        <p:spPr>
          <a:xfrm>
            <a:off x="1410298" y="7408813"/>
            <a:ext cx="409707" cy="1206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227" name="Google Shape;708;p48">
            <a:extLst>
              <a:ext uri="{FF2B5EF4-FFF2-40B4-BE49-F238E27FC236}">
                <a16:creationId xmlns:a16="http://schemas.microsoft.com/office/drawing/2014/main" id="{9AB1D917-AA71-F2EC-8067-3756A939EDB0}"/>
              </a:ext>
            </a:extLst>
          </p:cNvPr>
          <p:cNvSpPr txBox="1"/>
          <p:nvPr/>
        </p:nvSpPr>
        <p:spPr>
          <a:xfrm>
            <a:off x="1410298" y="6104005"/>
            <a:ext cx="409707" cy="1206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sp>
        <p:nvSpPr>
          <p:cNvPr id="228" name="Google Shape;709;p48">
            <a:extLst>
              <a:ext uri="{FF2B5EF4-FFF2-40B4-BE49-F238E27FC236}">
                <a16:creationId xmlns:a16="http://schemas.microsoft.com/office/drawing/2014/main" id="{4F30DA97-23C3-7A29-1F48-A4E0EA3E8961}"/>
              </a:ext>
            </a:extLst>
          </p:cNvPr>
          <p:cNvSpPr txBox="1"/>
          <p:nvPr/>
        </p:nvSpPr>
        <p:spPr>
          <a:xfrm>
            <a:off x="1393332" y="4754669"/>
            <a:ext cx="414736" cy="1206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/>
          </a:p>
        </p:txBody>
      </p:sp>
      <p:sp>
        <p:nvSpPr>
          <p:cNvPr id="229" name="Google Shape;710;p48">
            <a:extLst>
              <a:ext uri="{FF2B5EF4-FFF2-40B4-BE49-F238E27FC236}">
                <a16:creationId xmlns:a16="http://schemas.microsoft.com/office/drawing/2014/main" id="{92D9585F-3AD8-14E2-A719-525BD593D137}"/>
              </a:ext>
            </a:extLst>
          </p:cNvPr>
          <p:cNvSpPr txBox="1"/>
          <p:nvPr/>
        </p:nvSpPr>
        <p:spPr>
          <a:xfrm>
            <a:off x="1390652" y="3437229"/>
            <a:ext cx="419765" cy="1206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/>
          </a:p>
        </p:txBody>
      </p:sp>
      <p:sp>
        <p:nvSpPr>
          <p:cNvPr id="230" name="Google Shape;711;p48">
            <a:extLst>
              <a:ext uri="{FF2B5EF4-FFF2-40B4-BE49-F238E27FC236}">
                <a16:creationId xmlns:a16="http://schemas.microsoft.com/office/drawing/2014/main" id="{9FB9C90C-152B-9943-BED1-208B0A0F1092}"/>
              </a:ext>
            </a:extLst>
          </p:cNvPr>
          <p:cNvSpPr txBox="1"/>
          <p:nvPr/>
        </p:nvSpPr>
        <p:spPr>
          <a:xfrm>
            <a:off x="2153902" y="2692370"/>
            <a:ext cx="2654584" cy="45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Local property</a:t>
            </a:r>
            <a:endParaRPr sz="21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712;p48">
            <a:extLst>
              <a:ext uri="{FF2B5EF4-FFF2-40B4-BE49-F238E27FC236}">
                <a16:creationId xmlns:a16="http://schemas.microsoft.com/office/drawing/2014/main" id="{1945F75C-9A92-697E-B5B9-12495006B9F4}"/>
              </a:ext>
            </a:extLst>
          </p:cNvPr>
          <p:cNvSpPr txBox="1"/>
          <p:nvPr/>
        </p:nvSpPr>
        <p:spPr>
          <a:xfrm>
            <a:off x="4547089" y="2654623"/>
            <a:ext cx="324997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GB" b="1" dirty="0"/>
              <a:t>Place of origin</a:t>
            </a:r>
            <a:endParaRPr lang="en-GB" dirty="0"/>
          </a:p>
          <a:p>
            <a:pPr algn="ctr"/>
            <a:r>
              <a:rPr lang="en-GB" b="1" dirty="0"/>
              <a:t>of the raw material</a:t>
            </a:r>
            <a:endParaRPr lang="en-GB" dirty="0"/>
          </a:p>
        </p:txBody>
      </p:sp>
      <p:sp>
        <p:nvSpPr>
          <p:cNvPr id="232" name="Google Shape;713;p48">
            <a:extLst>
              <a:ext uri="{FF2B5EF4-FFF2-40B4-BE49-F238E27FC236}">
                <a16:creationId xmlns:a16="http://schemas.microsoft.com/office/drawing/2014/main" id="{E6EB2DBD-7191-A8B9-60E2-7E8E3C30C427}"/>
              </a:ext>
            </a:extLst>
          </p:cNvPr>
          <p:cNvSpPr txBox="1"/>
          <p:nvPr/>
        </p:nvSpPr>
        <p:spPr>
          <a:xfrm>
            <a:off x="8396729" y="2782151"/>
            <a:ext cx="214394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Production method</a:t>
            </a:r>
            <a:endParaRPr sz="20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714;p48">
            <a:extLst>
              <a:ext uri="{FF2B5EF4-FFF2-40B4-BE49-F238E27FC236}">
                <a16:creationId xmlns:a16="http://schemas.microsoft.com/office/drawing/2014/main" id="{6ED006E0-2B66-9F8F-1854-488E08DAACDC}"/>
              </a:ext>
            </a:extLst>
          </p:cNvPr>
          <p:cNvSpPr txBox="1"/>
          <p:nvPr/>
        </p:nvSpPr>
        <p:spPr>
          <a:xfrm>
            <a:off x="11384069" y="2674665"/>
            <a:ext cx="2342438" cy="45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Processing method</a:t>
            </a:r>
            <a:endParaRPr sz="20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715;p48">
            <a:extLst>
              <a:ext uri="{FF2B5EF4-FFF2-40B4-BE49-F238E27FC236}">
                <a16:creationId xmlns:a16="http://schemas.microsoft.com/office/drawing/2014/main" id="{285AC92E-1CBC-5E3D-744A-E43144CC5823}"/>
              </a:ext>
            </a:extLst>
          </p:cNvPr>
          <p:cNvSpPr txBox="1"/>
          <p:nvPr/>
        </p:nvSpPr>
        <p:spPr>
          <a:xfrm>
            <a:off x="14603363" y="2807493"/>
            <a:ext cx="256231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GB" sz="2000" b="1" dirty="0"/>
              <a:t>Waste generation</a:t>
            </a:r>
            <a:endParaRPr lang="en-GB" sz="2000" dirty="0"/>
          </a:p>
        </p:txBody>
      </p:sp>
      <p:sp>
        <p:nvSpPr>
          <p:cNvPr id="110" name="Google Shape;110;p2">
            <a:extLst>
              <a:ext uri="{FF2B5EF4-FFF2-40B4-BE49-F238E27FC236}">
                <a16:creationId xmlns:a16="http://schemas.microsoft.com/office/drawing/2014/main" id="{4D759121-7ACB-AB0A-C7BD-83BCE5E24B9F}"/>
              </a:ext>
            </a:extLst>
          </p:cNvPr>
          <p:cNvSpPr/>
          <p:nvPr/>
        </p:nvSpPr>
        <p:spPr>
          <a:xfrm>
            <a:off x="16776403" y="8461838"/>
            <a:ext cx="3546335" cy="3424048"/>
          </a:xfrm>
          <a:custGeom>
            <a:avLst/>
            <a:gdLst/>
            <a:ahLst/>
            <a:cxnLst/>
            <a:rect l="l" t="t" r="r" b="b"/>
            <a:pathLst>
              <a:path w="5319503" h="5136072" extrusionOk="0">
                <a:moveTo>
                  <a:pt x="0" y="0"/>
                </a:moveTo>
                <a:lnTo>
                  <a:pt x="5319503" y="0"/>
                </a:lnTo>
                <a:lnTo>
                  <a:pt x="5319503" y="5136072"/>
                </a:lnTo>
                <a:lnTo>
                  <a:pt x="0" y="51360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</p:spTree>
    <p:extLst>
      <p:ext uri="{BB962C8B-B14F-4D97-AF65-F5344CB8AC3E}">
        <p14:creationId xmlns:p14="http://schemas.microsoft.com/office/powerpoint/2010/main" val="40090095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>
          <a:extLst>
            <a:ext uri="{FF2B5EF4-FFF2-40B4-BE49-F238E27FC236}">
              <a16:creationId xmlns:a16="http://schemas.microsoft.com/office/drawing/2014/main" id="{8205E215-DC48-A7CA-4DA5-999F8E9E7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>
            <a:extLst>
              <a:ext uri="{FF2B5EF4-FFF2-40B4-BE49-F238E27FC236}">
                <a16:creationId xmlns:a16="http://schemas.microsoft.com/office/drawing/2014/main" id="{B687A78A-E855-F8E2-D074-297EDA02DE8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3700" t="-34821" r="-6996"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  <p:sp>
        <p:nvSpPr>
          <p:cNvPr id="105" name="Google Shape;105;p2">
            <a:extLst>
              <a:ext uri="{FF2B5EF4-FFF2-40B4-BE49-F238E27FC236}">
                <a16:creationId xmlns:a16="http://schemas.microsoft.com/office/drawing/2014/main" id="{8BB76E2F-6669-67FA-3D9A-CFDEB0BDAA64}"/>
              </a:ext>
            </a:extLst>
          </p:cNvPr>
          <p:cNvSpPr/>
          <p:nvPr/>
        </p:nvSpPr>
        <p:spPr>
          <a:xfrm>
            <a:off x="328246" y="52495"/>
            <a:ext cx="11177954" cy="6663063"/>
          </a:xfrm>
          <a:custGeom>
            <a:avLst/>
            <a:gdLst/>
            <a:ahLst/>
            <a:cxnLst/>
            <a:rect l="l" t="t" r="r" b="b"/>
            <a:pathLst>
              <a:path w="6862939" h="3093494" extrusionOk="0">
                <a:moveTo>
                  <a:pt x="6738479" y="3093494"/>
                </a:moveTo>
                <a:lnTo>
                  <a:pt x="124460" y="3093494"/>
                </a:lnTo>
                <a:cubicBezTo>
                  <a:pt x="55880" y="3093494"/>
                  <a:pt x="0" y="3037614"/>
                  <a:pt x="0" y="2969034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6738479" y="0"/>
                </a:lnTo>
                <a:cubicBezTo>
                  <a:pt x="6807059" y="0"/>
                  <a:pt x="6862939" y="55880"/>
                  <a:pt x="6862939" y="124460"/>
                </a:cubicBezTo>
                <a:lnTo>
                  <a:pt x="6862939" y="2969034"/>
                </a:lnTo>
                <a:cubicBezTo>
                  <a:pt x="6862939" y="3037614"/>
                  <a:pt x="6807059" y="3093494"/>
                  <a:pt x="6738479" y="3093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lang="hu-HU" sz="1200" dirty="0"/>
          </a:p>
        </p:txBody>
      </p:sp>
      <p:sp>
        <p:nvSpPr>
          <p:cNvPr id="106" name="Google Shape;106;p2">
            <a:extLst>
              <a:ext uri="{FF2B5EF4-FFF2-40B4-BE49-F238E27FC236}">
                <a16:creationId xmlns:a16="http://schemas.microsoft.com/office/drawing/2014/main" id="{6EBFCEF8-E5E0-F801-4E3B-AB18EAC41EA5}"/>
              </a:ext>
            </a:extLst>
          </p:cNvPr>
          <p:cNvSpPr/>
          <p:nvPr/>
        </p:nvSpPr>
        <p:spPr>
          <a:xfrm>
            <a:off x="9909427" y="5150502"/>
            <a:ext cx="972711" cy="972711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487307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cxnSp>
        <p:nvCxnSpPr>
          <p:cNvPr id="107" name="Google Shape;107;p2">
            <a:extLst>
              <a:ext uri="{FF2B5EF4-FFF2-40B4-BE49-F238E27FC236}">
                <a16:creationId xmlns:a16="http://schemas.microsoft.com/office/drawing/2014/main" id="{FBA8B180-0CC9-8D22-CF55-9F6833F1656A}"/>
              </a:ext>
            </a:extLst>
          </p:cNvPr>
          <p:cNvCxnSpPr/>
          <p:nvPr/>
        </p:nvCxnSpPr>
        <p:spPr>
          <a:xfrm rot="5400000">
            <a:off x="10205280" y="5611457"/>
            <a:ext cx="381005" cy="0"/>
          </a:xfrm>
          <a:prstGeom prst="straightConnector1">
            <a:avLst/>
          </a:prstGeom>
          <a:noFill/>
          <a:ln w="76200" cap="rnd" cmpd="sng">
            <a:solidFill>
              <a:srgbClr val="FFFFFF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10" name="Google Shape;110;p2">
            <a:extLst>
              <a:ext uri="{FF2B5EF4-FFF2-40B4-BE49-F238E27FC236}">
                <a16:creationId xmlns:a16="http://schemas.microsoft.com/office/drawing/2014/main" id="{B338AC91-2079-3EAC-B52C-1B37BC46AF0F}"/>
              </a:ext>
            </a:extLst>
          </p:cNvPr>
          <p:cNvSpPr/>
          <p:nvPr/>
        </p:nvSpPr>
        <p:spPr>
          <a:xfrm>
            <a:off x="9388340" y="-271323"/>
            <a:ext cx="3546335" cy="3424048"/>
          </a:xfrm>
          <a:custGeom>
            <a:avLst/>
            <a:gdLst/>
            <a:ahLst/>
            <a:cxnLst/>
            <a:rect l="l" t="t" r="r" b="b"/>
            <a:pathLst>
              <a:path w="5319503" h="5136072" extrusionOk="0">
                <a:moveTo>
                  <a:pt x="0" y="0"/>
                </a:moveTo>
                <a:lnTo>
                  <a:pt x="5319503" y="0"/>
                </a:lnTo>
                <a:lnTo>
                  <a:pt x="5319503" y="5136072"/>
                </a:lnTo>
                <a:lnTo>
                  <a:pt x="0" y="51360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  <p:sp>
        <p:nvSpPr>
          <p:cNvPr id="113" name="Google Shape;113;p2">
            <a:extLst>
              <a:ext uri="{FF2B5EF4-FFF2-40B4-BE49-F238E27FC236}">
                <a16:creationId xmlns:a16="http://schemas.microsoft.com/office/drawing/2014/main" id="{79956C5A-DF75-25F8-3511-D30AAC3CABE3}"/>
              </a:ext>
            </a:extLst>
          </p:cNvPr>
          <p:cNvSpPr txBox="1"/>
          <p:nvPr/>
        </p:nvSpPr>
        <p:spPr>
          <a:xfrm>
            <a:off x="5890408" y="3424695"/>
            <a:ext cx="9607478" cy="1286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4972"/>
              </a:lnSpc>
            </a:pPr>
            <a:r>
              <a:rPr lang="hu-HU" sz="2933" b="1" dirty="0">
                <a:latin typeface="Nunito Sans"/>
                <a:ea typeface="Nunito Sans"/>
                <a:cs typeface="Nunito Sans"/>
                <a:sym typeface="Nunito Sans"/>
              </a:rPr>
              <a:t>Responsible Gastrohero</a:t>
            </a:r>
          </a:p>
          <a:p>
            <a:pPr>
              <a:lnSpc>
                <a:spcPct val="94972"/>
              </a:lnSpc>
            </a:pPr>
            <a:r>
              <a:rPr lang="hu-HU" sz="2933" b="1" dirty="0">
                <a:latin typeface="Nunito Sans"/>
                <a:ea typeface="Nunito Sans"/>
                <a:cs typeface="Nunito Sans"/>
                <a:sym typeface="Nunito Sans"/>
              </a:rPr>
              <a:t>Sustainable Restaurant</a:t>
            </a:r>
          </a:p>
          <a:p>
            <a:pPr>
              <a:lnSpc>
                <a:spcPct val="94972"/>
              </a:lnSpc>
            </a:pPr>
            <a:r>
              <a:rPr lang="hu-HU" sz="2933" b="1" dirty="0">
                <a:latin typeface="Nunito Sans"/>
                <a:ea typeface="Nunito Sans"/>
                <a:cs typeface="Nunito Sans"/>
                <a:sym typeface="Nunito Sans"/>
              </a:rPr>
              <a:t>Certification Scheme</a:t>
            </a:r>
          </a:p>
        </p:txBody>
      </p:sp>
      <p:pic>
        <p:nvPicPr>
          <p:cNvPr id="4" name="image2.png" descr="A képen szöveg, képernyőkép, tervezés látható&#10;&#10;Automatikusan generált leírás">
            <a:extLst>
              <a:ext uri="{FF2B5EF4-FFF2-40B4-BE49-F238E27FC236}">
                <a16:creationId xmlns:a16="http://schemas.microsoft.com/office/drawing/2014/main" id="{E78A1DB0-8084-9987-929C-BE42FCC6166F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720025" y="85372"/>
            <a:ext cx="4427708" cy="6462913"/>
          </a:xfrm>
          <a:prstGeom prst="rect">
            <a:avLst/>
          </a:prstGeom>
          <a:ln/>
        </p:spPr>
      </p:pic>
      <p:sp>
        <p:nvSpPr>
          <p:cNvPr id="2" name="Google Shape;94;p1">
            <a:extLst>
              <a:ext uri="{FF2B5EF4-FFF2-40B4-BE49-F238E27FC236}">
                <a16:creationId xmlns:a16="http://schemas.microsoft.com/office/drawing/2014/main" id="{4174A0A6-4716-1102-0910-B45D15ADC538}"/>
              </a:ext>
            </a:extLst>
          </p:cNvPr>
          <p:cNvSpPr/>
          <p:nvPr/>
        </p:nvSpPr>
        <p:spPr>
          <a:xfrm>
            <a:off x="9034739" y="6224902"/>
            <a:ext cx="2266959" cy="483618"/>
          </a:xfrm>
          <a:custGeom>
            <a:avLst/>
            <a:gdLst/>
            <a:ahLst/>
            <a:cxnLst/>
            <a:rect l="l" t="t" r="r" b="b"/>
            <a:pathLst>
              <a:path w="3400439" h="725427" extrusionOk="0">
                <a:moveTo>
                  <a:pt x="0" y="0"/>
                </a:moveTo>
                <a:lnTo>
                  <a:pt x="3400439" y="0"/>
                </a:lnTo>
                <a:lnTo>
                  <a:pt x="3400439" y="725427"/>
                </a:lnTo>
                <a:lnTo>
                  <a:pt x="0" y="7254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</p:spTree>
    <p:extLst>
      <p:ext uri="{BB962C8B-B14F-4D97-AF65-F5344CB8AC3E}">
        <p14:creationId xmlns:p14="http://schemas.microsoft.com/office/powerpoint/2010/main" val="26146503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B6F3BAA8-FB03-E572-A849-874A77488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>
            <a:extLst>
              <a:ext uri="{FF2B5EF4-FFF2-40B4-BE49-F238E27FC236}">
                <a16:creationId xmlns:a16="http://schemas.microsoft.com/office/drawing/2014/main" id="{3F136AA8-B699-1EB4-27E9-24B55A2818F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21739" t="-92061" r="-2285" b="-46402"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  <p:grpSp>
        <p:nvGrpSpPr>
          <p:cNvPr id="91" name="Google Shape;91;p1">
            <a:extLst>
              <a:ext uri="{FF2B5EF4-FFF2-40B4-BE49-F238E27FC236}">
                <a16:creationId xmlns:a16="http://schemas.microsoft.com/office/drawing/2014/main" id="{C81A1C3F-D008-AC8E-9331-C7E6848831B0}"/>
              </a:ext>
            </a:extLst>
          </p:cNvPr>
          <p:cNvGrpSpPr/>
          <p:nvPr/>
        </p:nvGrpSpPr>
        <p:grpSpPr>
          <a:xfrm>
            <a:off x="1499213" y="2004557"/>
            <a:ext cx="6868160" cy="1277231"/>
            <a:chOff x="-176986" y="-76200"/>
            <a:chExt cx="2008231" cy="292679"/>
          </a:xfrm>
        </p:grpSpPr>
        <p:sp>
          <p:nvSpPr>
            <p:cNvPr id="92" name="Google Shape;92;p1">
              <a:extLst>
                <a:ext uri="{FF2B5EF4-FFF2-40B4-BE49-F238E27FC236}">
                  <a16:creationId xmlns:a16="http://schemas.microsoft.com/office/drawing/2014/main" id="{CA66ADC7-1EEF-0BF3-A1FE-DEB1500262DC}"/>
                </a:ext>
              </a:extLst>
            </p:cNvPr>
            <p:cNvSpPr/>
            <p:nvPr/>
          </p:nvSpPr>
          <p:spPr>
            <a:xfrm>
              <a:off x="-96417" y="0"/>
              <a:ext cx="1927662" cy="216479"/>
            </a:xfrm>
            <a:custGeom>
              <a:avLst/>
              <a:gdLst/>
              <a:ahLst/>
              <a:cxnLst/>
              <a:rect l="l" t="t" r="r" b="b"/>
              <a:pathLst>
                <a:path w="1927662" h="216479" extrusionOk="0">
                  <a:moveTo>
                    <a:pt x="0" y="0"/>
                  </a:moveTo>
                  <a:lnTo>
                    <a:pt x="1927662" y="0"/>
                  </a:lnTo>
                  <a:lnTo>
                    <a:pt x="1927662" y="216479"/>
                  </a:lnTo>
                  <a:lnTo>
                    <a:pt x="0" y="216479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  <a:ln>
              <a:noFill/>
            </a:ln>
          </p:spPr>
          <p:txBody>
            <a:bodyPr/>
            <a:lstStyle/>
            <a:p>
              <a:endParaRPr lang="hu-HU" sz="1200"/>
            </a:p>
          </p:txBody>
        </p:sp>
        <p:sp>
          <p:nvSpPr>
            <p:cNvPr id="93" name="Google Shape;93;p1">
              <a:extLst>
                <a:ext uri="{FF2B5EF4-FFF2-40B4-BE49-F238E27FC236}">
                  <a16:creationId xmlns:a16="http://schemas.microsoft.com/office/drawing/2014/main" id="{19E7D34D-CECA-5477-9221-477B2EF55802}"/>
                </a:ext>
              </a:extLst>
            </p:cNvPr>
            <p:cNvSpPr txBox="1"/>
            <p:nvPr/>
          </p:nvSpPr>
          <p:spPr>
            <a:xfrm>
              <a:off x="-176986" y="-76200"/>
              <a:ext cx="1927662" cy="2926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201333"/>
                </a:lnSpc>
              </a:pPr>
              <a:endParaRPr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6" name="Google Shape;96;p1">
            <a:extLst>
              <a:ext uri="{FF2B5EF4-FFF2-40B4-BE49-F238E27FC236}">
                <a16:creationId xmlns:a16="http://schemas.microsoft.com/office/drawing/2014/main" id="{29E62FC9-E4C0-C117-5A6B-3C78E2A6F3F0}"/>
              </a:ext>
            </a:extLst>
          </p:cNvPr>
          <p:cNvSpPr txBox="1"/>
          <p:nvPr/>
        </p:nvSpPr>
        <p:spPr>
          <a:xfrm>
            <a:off x="1983789" y="2514979"/>
            <a:ext cx="5765658" cy="574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600" b="1" dirty="0">
                <a:solidFill>
                  <a:schemeClr val="accent3">
                    <a:lumMod val="50000"/>
                  </a:schemeClr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hu-HU" sz="2667" b="1" dirty="0">
                <a:solidFill>
                  <a:schemeClr val="accent3">
                    <a:lumMod val="50000"/>
                  </a:schemeClr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Imagine your sustainable future!</a:t>
            </a:r>
            <a:endParaRPr sz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98" name="Google Shape;98;p1">
            <a:extLst>
              <a:ext uri="{FF2B5EF4-FFF2-40B4-BE49-F238E27FC236}">
                <a16:creationId xmlns:a16="http://schemas.microsoft.com/office/drawing/2014/main" id="{E25E90B7-4E13-2576-D65F-8ADF7506A52D}"/>
              </a:ext>
            </a:extLst>
          </p:cNvPr>
          <p:cNvCxnSpPr/>
          <p:nvPr/>
        </p:nvCxnSpPr>
        <p:spPr>
          <a:xfrm>
            <a:off x="6776188" y="6563007"/>
            <a:ext cx="4730012" cy="0"/>
          </a:xfrm>
          <a:prstGeom prst="straightConnector1">
            <a:avLst/>
          </a:prstGeom>
          <a:noFill/>
          <a:ln w="47625" cap="rnd" cmpd="sng">
            <a:solidFill>
              <a:srgbClr val="000000">
                <a:alpha val="4705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Google Shape;94;p1">
            <a:extLst>
              <a:ext uri="{FF2B5EF4-FFF2-40B4-BE49-F238E27FC236}">
                <a16:creationId xmlns:a16="http://schemas.microsoft.com/office/drawing/2014/main" id="{20A72442-4B20-5BBD-C68C-4373558D46E5}"/>
              </a:ext>
            </a:extLst>
          </p:cNvPr>
          <p:cNvSpPr/>
          <p:nvPr/>
        </p:nvSpPr>
        <p:spPr>
          <a:xfrm>
            <a:off x="244701" y="110586"/>
            <a:ext cx="2266959" cy="483618"/>
          </a:xfrm>
          <a:custGeom>
            <a:avLst/>
            <a:gdLst/>
            <a:ahLst/>
            <a:cxnLst/>
            <a:rect l="l" t="t" r="r" b="b"/>
            <a:pathLst>
              <a:path w="3400439" h="725427" extrusionOk="0">
                <a:moveTo>
                  <a:pt x="0" y="0"/>
                </a:moveTo>
                <a:lnTo>
                  <a:pt x="3400439" y="0"/>
                </a:lnTo>
                <a:lnTo>
                  <a:pt x="3400439" y="725427"/>
                </a:lnTo>
                <a:lnTo>
                  <a:pt x="0" y="7254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</p:spTree>
    <p:extLst>
      <p:ext uri="{BB962C8B-B14F-4D97-AF65-F5344CB8AC3E}">
        <p14:creationId xmlns:p14="http://schemas.microsoft.com/office/powerpoint/2010/main" val="304977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>
          <a:extLst>
            <a:ext uri="{FF2B5EF4-FFF2-40B4-BE49-F238E27FC236}">
              <a16:creationId xmlns:a16="http://schemas.microsoft.com/office/drawing/2014/main" id="{722A4861-C05E-F2EB-D224-D4256B46A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7">
            <a:extLst>
              <a:ext uri="{FF2B5EF4-FFF2-40B4-BE49-F238E27FC236}">
                <a16:creationId xmlns:a16="http://schemas.microsoft.com/office/drawing/2014/main" id="{D0A5FC40-5754-575F-E8C7-40083467E20A}"/>
              </a:ext>
            </a:extLst>
          </p:cNvPr>
          <p:cNvSpPr/>
          <p:nvPr/>
        </p:nvSpPr>
        <p:spPr>
          <a:xfrm>
            <a:off x="-6350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3140" b="-5449"/>
            </a:stretch>
          </a:blipFill>
          <a:ln>
            <a:noFill/>
          </a:ln>
        </p:spPr>
        <p:txBody>
          <a:bodyPr/>
          <a:lstStyle/>
          <a:p>
            <a:endParaRPr lang="hu-HU" sz="1200" dirty="0"/>
          </a:p>
        </p:txBody>
      </p:sp>
      <p:sp>
        <p:nvSpPr>
          <p:cNvPr id="193" name="Google Shape;193;p7">
            <a:extLst>
              <a:ext uri="{FF2B5EF4-FFF2-40B4-BE49-F238E27FC236}">
                <a16:creationId xmlns:a16="http://schemas.microsoft.com/office/drawing/2014/main" id="{737A19DA-31F9-023B-C369-06D581A7648A}"/>
              </a:ext>
            </a:extLst>
          </p:cNvPr>
          <p:cNvSpPr/>
          <p:nvPr/>
        </p:nvSpPr>
        <p:spPr>
          <a:xfrm>
            <a:off x="9786417" y="4418961"/>
            <a:ext cx="2769827" cy="2674316"/>
          </a:xfrm>
          <a:custGeom>
            <a:avLst/>
            <a:gdLst/>
            <a:ahLst/>
            <a:cxnLst/>
            <a:rect l="l" t="t" r="r" b="b"/>
            <a:pathLst>
              <a:path w="4154741" h="4011474" extrusionOk="0">
                <a:moveTo>
                  <a:pt x="0" y="0"/>
                </a:moveTo>
                <a:lnTo>
                  <a:pt x="4154742" y="0"/>
                </a:lnTo>
                <a:lnTo>
                  <a:pt x="4154742" y="4011475"/>
                </a:lnTo>
                <a:lnTo>
                  <a:pt x="0" y="40114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E528697B-D342-7DAD-99CC-02F4C0A4BF5A}"/>
              </a:ext>
            </a:extLst>
          </p:cNvPr>
          <p:cNvSpPr txBox="1"/>
          <p:nvPr/>
        </p:nvSpPr>
        <p:spPr>
          <a:xfrm>
            <a:off x="5936343" y="2970590"/>
            <a:ext cx="6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sz="1200" dirty="0"/>
          </a:p>
        </p:txBody>
      </p:sp>
      <p:sp>
        <p:nvSpPr>
          <p:cNvPr id="4" name="Google Shape;121;p3">
            <a:extLst>
              <a:ext uri="{FF2B5EF4-FFF2-40B4-BE49-F238E27FC236}">
                <a16:creationId xmlns:a16="http://schemas.microsoft.com/office/drawing/2014/main" id="{AC4D3AF1-95C6-A41C-2976-B2E4A6CC52EF}"/>
              </a:ext>
            </a:extLst>
          </p:cNvPr>
          <p:cNvSpPr/>
          <p:nvPr/>
        </p:nvSpPr>
        <p:spPr>
          <a:xfrm>
            <a:off x="2014405" y="804040"/>
            <a:ext cx="4855503" cy="1233854"/>
          </a:xfrm>
          <a:custGeom>
            <a:avLst/>
            <a:gdLst/>
            <a:ahLst/>
            <a:cxnLst/>
            <a:rect l="l" t="t" r="r" b="b"/>
            <a:pathLst>
              <a:path w="1934102" h="782583" extrusionOk="0">
                <a:moveTo>
                  <a:pt x="1809642" y="782582"/>
                </a:moveTo>
                <a:lnTo>
                  <a:pt x="124460" y="782582"/>
                </a:lnTo>
                <a:cubicBezTo>
                  <a:pt x="55880" y="782582"/>
                  <a:pt x="0" y="726702"/>
                  <a:pt x="0" y="658122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809642" y="0"/>
                </a:lnTo>
                <a:cubicBezTo>
                  <a:pt x="1878222" y="0"/>
                  <a:pt x="1934102" y="55880"/>
                  <a:pt x="1934102" y="124460"/>
                </a:cubicBezTo>
                <a:lnTo>
                  <a:pt x="1934102" y="658123"/>
                </a:lnTo>
                <a:cubicBezTo>
                  <a:pt x="1934102" y="726702"/>
                  <a:pt x="1878222" y="782583"/>
                  <a:pt x="1809642" y="782583"/>
                </a:cubicBezTo>
                <a:close/>
              </a:path>
            </a:pathLst>
          </a:custGeom>
          <a:solidFill>
            <a:srgbClr val="487307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sp>
        <p:nvSpPr>
          <p:cNvPr id="5" name="Google Shape;126;p3">
            <a:extLst>
              <a:ext uri="{FF2B5EF4-FFF2-40B4-BE49-F238E27FC236}">
                <a16:creationId xmlns:a16="http://schemas.microsoft.com/office/drawing/2014/main" id="{1F5DDF59-0F26-B3CB-8057-5D4BDCB46A97}"/>
              </a:ext>
            </a:extLst>
          </p:cNvPr>
          <p:cNvSpPr txBox="1"/>
          <p:nvPr/>
        </p:nvSpPr>
        <p:spPr>
          <a:xfrm>
            <a:off x="2951839" y="1139513"/>
            <a:ext cx="3216732" cy="552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lnSpc>
                <a:spcPct val="116999"/>
              </a:lnSpc>
            </a:pPr>
            <a:r>
              <a:rPr lang="en-GB" sz="3067" b="1" dirty="0">
                <a:solidFill>
                  <a:srgbClr val="FFFFFF"/>
                </a:solidFill>
                <a:latin typeface="Nunito Sans Black"/>
                <a:sym typeface="Nunito Sans Black"/>
              </a:rPr>
              <a:t>SFSC</a:t>
            </a:r>
            <a:r>
              <a:rPr lang="hu-HU" sz="3067" b="1" dirty="0">
                <a:solidFill>
                  <a:srgbClr val="FFFFFF"/>
                </a:solidFill>
                <a:latin typeface="Nunito Sans Black"/>
                <a:sym typeface="Nunito Sans Black"/>
              </a:rPr>
              <a:t> channels</a:t>
            </a:r>
            <a:endParaRPr sz="1200" dirty="0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957FB171-7A1B-470F-C66C-B6D8328AC5A8}"/>
              </a:ext>
            </a:extLst>
          </p:cNvPr>
          <p:cNvSpPr txBox="1"/>
          <p:nvPr/>
        </p:nvSpPr>
        <p:spPr>
          <a:xfrm>
            <a:off x="7930499" y="2648748"/>
            <a:ext cx="3282647" cy="2965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11" indent="-228611">
              <a:buFont typeface="Arial" panose="020B0604020202020204" pitchFamily="34" charset="0"/>
              <a:buChar char="•"/>
            </a:pPr>
            <a:r>
              <a:rPr lang="hu-HU" sz="1867" b="1" dirty="0">
                <a:solidFill>
                  <a:srgbClr val="FFFFFF"/>
                </a:solidFill>
                <a:latin typeface="Nunito Sans Black"/>
                <a:sym typeface="Nunito Sans Black"/>
              </a:rPr>
              <a:t>Farm shop</a:t>
            </a:r>
          </a:p>
          <a:p>
            <a:endParaRPr lang="hu-HU" sz="1867" b="1" dirty="0">
              <a:solidFill>
                <a:srgbClr val="FFFFFF"/>
              </a:solidFill>
              <a:latin typeface="Nunito Sans Black"/>
              <a:sym typeface="Nunito Sans Black"/>
            </a:endParaRPr>
          </a:p>
          <a:p>
            <a:pPr marL="228611" indent="-228611">
              <a:buFont typeface="Arial" panose="020B0604020202020204" pitchFamily="34" charset="0"/>
              <a:buChar char="•"/>
            </a:pPr>
            <a:r>
              <a:rPr lang="hu-HU" sz="1867" b="1" dirty="0">
                <a:solidFill>
                  <a:srgbClr val="FFFFFF"/>
                </a:solidFill>
                <a:latin typeface="Nunito Sans Black"/>
                <a:sym typeface="Nunito Sans Black"/>
              </a:rPr>
              <a:t>Vending machine</a:t>
            </a:r>
          </a:p>
          <a:p>
            <a:pPr marL="228611" indent="-228611">
              <a:buFont typeface="Arial" panose="020B0604020202020204" pitchFamily="34" charset="0"/>
              <a:buChar char="•"/>
            </a:pPr>
            <a:endParaRPr lang="hu-HU" sz="1867" b="1" dirty="0">
              <a:solidFill>
                <a:srgbClr val="FFFFFF"/>
              </a:solidFill>
              <a:latin typeface="Nunito Sans Black"/>
              <a:sym typeface="Nunito Sans Black"/>
            </a:endParaRPr>
          </a:p>
          <a:p>
            <a:pPr marL="228611" indent="-228611">
              <a:buFont typeface="Arial" panose="020B0604020202020204" pitchFamily="34" charset="0"/>
              <a:buChar char="•"/>
            </a:pPr>
            <a:r>
              <a:rPr lang="hu-HU" sz="1867" b="1" dirty="0">
                <a:solidFill>
                  <a:srgbClr val="FFFFFF"/>
                </a:solidFill>
                <a:latin typeface="Nunito Sans Black"/>
                <a:sym typeface="Nunito Sans Black"/>
              </a:rPr>
              <a:t>Restaurant</a:t>
            </a:r>
          </a:p>
          <a:p>
            <a:pPr marL="228611" indent="-228611">
              <a:buFont typeface="Arial" panose="020B0604020202020204" pitchFamily="34" charset="0"/>
              <a:buChar char="•"/>
            </a:pPr>
            <a:endParaRPr lang="hu-HU" sz="1867" b="1" dirty="0">
              <a:solidFill>
                <a:srgbClr val="FFFFFF"/>
              </a:solidFill>
              <a:latin typeface="Nunito Sans Black"/>
              <a:sym typeface="Nunito Sans Black"/>
            </a:endParaRPr>
          </a:p>
          <a:p>
            <a:pPr marL="228611" indent="-228611">
              <a:buFont typeface="Arial" panose="020B0604020202020204" pitchFamily="34" charset="0"/>
              <a:buChar char="•"/>
            </a:pPr>
            <a:r>
              <a:rPr lang="hu-HU" sz="1867" b="1" dirty="0">
                <a:solidFill>
                  <a:srgbClr val="FFFFFF"/>
                </a:solidFill>
                <a:latin typeface="Nunito Sans Black"/>
                <a:sym typeface="Nunito Sans Black"/>
              </a:rPr>
              <a:t>Online sales</a:t>
            </a:r>
          </a:p>
          <a:p>
            <a:pPr marL="228611" indent="-228611">
              <a:buFont typeface="Arial" panose="020B0604020202020204" pitchFamily="34" charset="0"/>
              <a:buChar char="•"/>
            </a:pPr>
            <a:endParaRPr lang="hu-HU" sz="1867" b="1" dirty="0">
              <a:solidFill>
                <a:srgbClr val="FFFFFF"/>
              </a:solidFill>
              <a:latin typeface="Nunito Sans Black"/>
              <a:sym typeface="Nunito Sans Black"/>
            </a:endParaRPr>
          </a:p>
          <a:p>
            <a:pPr marL="228611" indent="-228611">
              <a:buFont typeface="Arial" panose="020B0604020202020204" pitchFamily="34" charset="0"/>
              <a:buChar char="•"/>
            </a:pPr>
            <a:r>
              <a:rPr lang="hu-HU" sz="1867" b="1" dirty="0">
                <a:solidFill>
                  <a:srgbClr val="FFFFFF"/>
                </a:solidFill>
                <a:latin typeface="Nunito Sans Black"/>
                <a:sym typeface="Nunito Sans Black"/>
              </a:rPr>
              <a:t>Farm shop</a:t>
            </a:r>
          </a:p>
          <a:p>
            <a:endParaRPr lang="hu-HU" sz="1867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0C940F33-8FD2-9E4D-BE35-FFF71BB0A1EB}"/>
              </a:ext>
            </a:extLst>
          </p:cNvPr>
          <p:cNvSpPr txBox="1"/>
          <p:nvPr/>
        </p:nvSpPr>
        <p:spPr>
          <a:xfrm>
            <a:off x="3723341" y="2617244"/>
            <a:ext cx="5035603" cy="3252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11" indent="-228611">
              <a:buFont typeface="Arial" panose="020B0604020202020204" pitchFamily="34" charset="0"/>
              <a:buChar char="•"/>
            </a:pPr>
            <a:r>
              <a:rPr lang="hu-HU" sz="1867" b="1" dirty="0">
                <a:solidFill>
                  <a:srgbClr val="FFFFFF"/>
                </a:solidFill>
                <a:latin typeface="Nunito Sans Black"/>
                <a:sym typeface="Nunito Sans Black"/>
              </a:rPr>
              <a:t>Shopping community</a:t>
            </a:r>
          </a:p>
          <a:p>
            <a:endParaRPr lang="hu-HU" sz="1867" b="1" dirty="0">
              <a:solidFill>
                <a:srgbClr val="FFFFFF"/>
              </a:solidFill>
              <a:latin typeface="Nunito Sans Black"/>
              <a:sym typeface="Nunito Sans Black"/>
            </a:endParaRPr>
          </a:p>
          <a:p>
            <a:pPr marL="228611" indent="-228611">
              <a:buFont typeface="Arial" panose="020B0604020202020204" pitchFamily="34" charset="0"/>
              <a:buChar char="•"/>
            </a:pPr>
            <a:r>
              <a:rPr lang="hu-HU" sz="1867" b="1" dirty="0">
                <a:solidFill>
                  <a:srgbClr val="FFFFFF"/>
                </a:solidFill>
                <a:latin typeface="Nunito Sans Black"/>
                <a:sym typeface="Nunito Sans Black"/>
              </a:rPr>
              <a:t>Box scheme</a:t>
            </a:r>
          </a:p>
          <a:p>
            <a:pPr marL="228611" indent="-228611">
              <a:buFont typeface="Arial" panose="020B0604020202020204" pitchFamily="34" charset="0"/>
              <a:buChar char="•"/>
            </a:pPr>
            <a:endParaRPr lang="hu-HU" sz="1867" b="1" dirty="0">
              <a:solidFill>
                <a:srgbClr val="FFFFFF"/>
              </a:solidFill>
              <a:latin typeface="Nunito Sans Black"/>
              <a:sym typeface="Nunito Sans Black"/>
            </a:endParaRPr>
          </a:p>
          <a:p>
            <a:pPr marL="228611" indent="-228611">
              <a:buFont typeface="Arial" panose="020B0604020202020204" pitchFamily="34" charset="0"/>
              <a:buChar char="•"/>
            </a:pPr>
            <a:r>
              <a:rPr lang="hu-HU" sz="1867" b="1" dirty="0">
                <a:solidFill>
                  <a:srgbClr val="FFFFFF"/>
                </a:solidFill>
                <a:latin typeface="Nunito Sans Black"/>
                <a:sym typeface="Nunito Sans Black"/>
              </a:rPr>
              <a:t>Community-supported agriculture</a:t>
            </a:r>
          </a:p>
          <a:p>
            <a:pPr marL="228611" indent="-228611">
              <a:buFont typeface="Arial" panose="020B0604020202020204" pitchFamily="34" charset="0"/>
              <a:buChar char="•"/>
            </a:pPr>
            <a:endParaRPr lang="hu-HU" sz="1867" b="1" dirty="0">
              <a:solidFill>
                <a:srgbClr val="FFFFFF"/>
              </a:solidFill>
              <a:latin typeface="Nunito Sans Black"/>
              <a:sym typeface="Nunito Sans Black"/>
            </a:endParaRPr>
          </a:p>
          <a:p>
            <a:pPr marL="228611" indent="-228611">
              <a:buFont typeface="Arial" panose="020B0604020202020204" pitchFamily="34" charset="0"/>
              <a:buChar char="•"/>
            </a:pPr>
            <a:r>
              <a:rPr lang="hu-HU" sz="1867" b="1" dirty="0">
                <a:solidFill>
                  <a:srgbClr val="FFFFFF"/>
                </a:solidFill>
                <a:latin typeface="Nunito Sans Black"/>
                <a:sym typeface="Nunito Sans Black"/>
              </a:rPr>
              <a:t>Catering </a:t>
            </a:r>
          </a:p>
          <a:p>
            <a:pPr marL="228611" indent="-228611">
              <a:buFont typeface="Arial" panose="020B0604020202020204" pitchFamily="34" charset="0"/>
              <a:buChar char="•"/>
            </a:pPr>
            <a:endParaRPr lang="hu-HU" sz="1867" b="1" dirty="0">
              <a:solidFill>
                <a:srgbClr val="FFFFFF"/>
              </a:solidFill>
              <a:latin typeface="Nunito Sans Black"/>
              <a:sym typeface="Nunito Sans Black"/>
            </a:endParaRPr>
          </a:p>
          <a:p>
            <a:pPr marL="228611" indent="-228611">
              <a:buFont typeface="Arial" panose="020B0604020202020204" pitchFamily="34" charset="0"/>
              <a:buChar char="•"/>
            </a:pPr>
            <a:r>
              <a:rPr lang="hu-HU" sz="1867" b="1" dirty="0" err="1">
                <a:solidFill>
                  <a:srgbClr val="FFFFFF"/>
                </a:solidFill>
                <a:latin typeface="Nunito Sans Black"/>
                <a:sym typeface="Nunito Sans Black"/>
              </a:rPr>
              <a:t>Agritourism</a:t>
            </a:r>
            <a:r>
              <a:rPr lang="hu-HU" sz="1867" b="1" dirty="0">
                <a:solidFill>
                  <a:srgbClr val="FFFFFF"/>
                </a:solidFill>
                <a:latin typeface="Nunito Sans Black"/>
                <a:sym typeface="Nunito Sans Black"/>
              </a:rPr>
              <a:t>, guest dining</a:t>
            </a:r>
            <a:br>
              <a:rPr lang="hu-HU" sz="1867" b="1" dirty="0">
                <a:solidFill>
                  <a:srgbClr val="FFFFFF"/>
                </a:solidFill>
                <a:latin typeface="Nunito Sans Black"/>
                <a:sym typeface="Nunito Sans Black"/>
              </a:rPr>
            </a:br>
            <a:r>
              <a:rPr lang="hu-HU" sz="1867" b="1" dirty="0">
                <a:solidFill>
                  <a:srgbClr val="FFFFFF"/>
                </a:solidFill>
                <a:latin typeface="Nunito Sans Black"/>
                <a:sym typeface="Nunito Sans Black"/>
              </a:rPr>
              <a:t>and experiential programmes</a:t>
            </a:r>
          </a:p>
          <a:p>
            <a:endParaRPr lang="hu-HU" sz="1867" dirty="0"/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548AC992-0DCB-A38A-4802-A262F94ED293}"/>
              </a:ext>
            </a:extLst>
          </p:cNvPr>
          <p:cNvSpPr txBox="1"/>
          <p:nvPr/>
        </p:nvSpPr>
        <p:spPr>
          <a:xfrm>
            <a:off x="498636" y="2617244"/>
            <a:ext cx="3282647" cy="2965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11" indent="-228611">
              <a:buFont typeface="Arial" panose="020B0604020202020204" pitchFamily="34" charset="0"/>
              <a:buChar char="•"/>
            </a:pPr>
            <a:r>
              <a:rPr lang="hu-HU" sz="1867" b="1" dirty="0">
                <a:solidFill>
                  <a:srgbClr val="FFFFFF"/>
                </a:solidFill>
                <a:latin typeface="Nunito Sans Black"/>
                <a:sym typeface="Nunito Sans Black"/>
              </a:rPr>
              <a:t>Local farmers’ market</a:t>
            </a:r>
          </a:p>
          <a:p>
            <a:endParaRPr lang="hu-HU" sz="1867" b="1" dirty="0">
              <a:solidFill>
                <a:srgbClr val="FFFFFF"/>
              </a:solidFill>
              <a:latin typeface="Nunito Sans Black"/>
              <a:sym typeface="Nunito Sans Black"/>
            </a:endParaRPr>
          </a:p>
          <a:p>
            <a:pPr marL="228611" indent="-228611">
              <a:buFont typeface="Arial" panose="020B0604020202020204" pitchFamily="34" charset="0"/>
              <a:buChar char="•"/>
            </a:pPr>
            <a:r>
              <a:rPr lang="hu-HU" sz="1867" b="1" dirty="0">
                <a:solidFill>
                  <a:srgbClr val="FFFFFF"/>
                </a:solidFill>
                <a:latin typeface="Nunito Sans Black"/>
                <a:sym typeface="Nunito Sans Black"/>
              </a:rPr>
              <a:t>Fairs, festivals</a:t>
            </a:r>
          </a:p>
          <a:p>
            <a:pPr marL="228611" indent="-228611">
              <a:buFont typeface="Arial" panose="020B0604020202020204" pitchFamily="34" charset="0"/>
              <a:buChar char="•"/>
            </a:pPr>
            <a:endParaRPr lang="hu-HU" sz="1867" b="1" dirty="0">
              <a:solidFill>
                <a:srgbClr val="FFFFFF"/>
              </a:solidFill>
              <a:latin typeface="Nunito Sans Black"/>
              <a:sym typeface="Nunito Sans Black"/>
            </a:endParaRPr>
          </a:p>
          <a:p>
            <a:pPr marL="228611" indent="-228611">
              <a:buFont typeface="Arial" panose="020B0604020202020204" pitchFamily="34" charset="0"/>
              <a:buChar char="•"/>
            </a:pPr>
            <a:r>
              <a:rPr lang="hu-HU" sz="1867" b="1" dirty="0">
                <a:solidFill>
                  <a:srgbClr val="FFFFFF"/>
                </a:solidFill>
                <a:latin typeface="Nunito Sans Black"/>
                <a:sym typeface="Nunito Sans Black"/>
              </a:rPr>
              <a:t>Pick-your-own</a:t>
            </a:r>
          </a:p>
          <a:p>
            <a:pPr marL="228611" indent="-228611">
              <a:buFont typeface="Arial" panose="020B0604020202020204" pitchFamily="34" charset="0"/>
              <a:buChar char="•"/>
            </a:pPr>
            <a:endParaRPr lang="hu-HU" sz="1867" b="1" dirty="0">
              <a:solidFill>
                <a:srgbClr val="FFFFFF"/>
              </a:solidFill>
              <a:latin typeface="Nunito Sans Black"/>
              <a:sym typeface="Nunito Sans Black"/>
            </a:endParaRPr>
          </a:p>
          <a:p>
            <a:pPr marL="228611" indent="-228611">
              <a:buFont typeface="Arial" panose="020B0604020202020204" pitchFamily="34" charset="0"/>
              <a:buChar char="•"/>
            </a:pPr>
            <a:r>
              <a:rPr lang="hu-HU" sz="1867" b="1" dirty="0">
                <a:solidFill>
                  <a:srgbClr val="FFFFFF"/>
                </a:solidFill>
                <a:latin typeface="Nunito Sans Black"/>
                <a:sym typeface="Nunito Sans Black"/>
              </a:rPr>
              <a:t>Personalised home delivery</a:t>
            </a:r>
          </a:p>
          <a:p>
            <a:pPr marL="228611" indent="-228611">
              <a:buFont typeface="Arial" panose="020B0604020202020204" pitchFamily="34" charset="0"/>
              <a:buChar char="•"/>
            </a:pPr>
            <a:endParaRPr lang="hu-HU" sz="1867" b="1" dirty="0">
              <a:solidFill>
                <a:srgbClr val="FFFFFF"/>
              </a:solidFill>
              <a:latin typeface="Nunito Sans Black"/>
              <a:sym typeface="Nunito Sans Black"/>
            </a:endParaRPr>
          </a:p>
          <a:p>
            <a:pPr marL="228611" indent="-228611">
              <a:buFont typeface="Arial" panose="020B0604020202020204" pitchFamily="34" charset="0"/>
              <a:buChar char="•"/>
            </a:pPr>
            <a:r>
              <a:rPr lang="hu-HU" sz="1867" b="1" dirty="0">
                <a:solidFill>
                  <a:srgbClr val="FFFFFF"/>
                </a:solidFill>
                <a:latin typeface="Nunito Sans Black"/>
                <a:sym typeface="Nunito Sans Black"/>
              </a:rPr>
              <a:t>Farm shop</a:t>
            </a:r>
          </a:p>
          <a:p>
            <a:endParaRPr lang="hu-HU" sz="1867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66795B-C720-2A7E-BB30-7648AF50C0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97" y="224690"/>
            <a:ext cx="2150424" cy="47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71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>
          <a:extLst>
            <a:ext uri="{FF2B5EF4-FFF2-40B4-BE49-F238E27FC236}">
              <a16:creationId xmlns:a16="http://schemas.microsoft.com/office/drawing/2014/main" id="{FCB632A9-3A61-5833-ECFA-E300D19ED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7">
            <a:extLst>
              <a:ext uri="{FF2B5EF4-FFF2-40B4-BE49-F238E27FC236}">
                <a16:creationId xmlns:a16="http://schemas.microsoft.com/office/drawing/2014/main" id="{02BCF6B3-0B8D-0889-2711-9D6C36252B7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3140" b="-5449"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  <p:sp>
        <p:nvSpPr>
          <p:cNvPr id="190" name="Google Shape;190;p7">
            <a:extLst>
              <a:ext uri="{FF2B5EF4-FFF2-40B4-BE49-F238E27FC236}">
                <a16:creationId xmlns:a16="http://schemas.microsoft.com/office/drawing/2014/main" id="{B9B02C0C-27C9-5575-ABA1-09B1A18AE434}"/>
              </a:ext>
            </a:extLst>
          </p:cNvPr>
          <p:cNvSpPr/>
          <p:nvPr/>
        </p:nvSpPr>
        <p:spPr>
          <a:xfrm>
            <a:off x="0" y="3242212"/>
            <a:ext cx="12192000" cy="3615788"/>
          </a:xfrm>
          <a:custGeom>
            <a:avLst/>
            <a:gdLst/>
            <a:ahLst/>
            <a:cxnLst/>
            <a:rect l="l" t="t" r="r" b="b"/>
            <a:pathLst>
              <a:path w="18288000" h="5423682" extrusionOk="0">
                <a:moveTo>
                  <a:pt x="0" y="0"/>
                </a:moveTo>
                <a:lnTo>
                  <a:pt x="18288000" y="0"/>
                </a:lnTo>
                <a:lnTo>
                  <a:pt x="18288000" y="5423682"/>
                </a:lnTo>
                <a:lnTo>
                  <a:pt x="0" y="5423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75000"/>
            </a:blip>
            <a:stretch>
              <a:fillRect t="-114321" b="-10605"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  <p:sp>
        <p:nvSpPr>
          <p:cNvPr id="193" name="Google Shape;193;p7">
            <a:extLst>
              <a:ext uri="{FF2B5EF4-FFF2-40B4-BE49-F238E27FC236}">
                <a16:creationId xmlns:a16="http://schemas.microsoft.com/office/drawing/2014/main" id="{CBEE06D9-F01A-7F96-C324-F41D64146BC4}"/>
              </a:ext>
            </a:extLst>
          </p:cNvPr>
          <p:cNvSpPr/>
          <p:nvPr/>
        </p:nvSpPr>
        <p:spPr>
          <a:xfrm>
            <a:off x="9786417" y="4418961"/>
            <a:ext cx="2769827" cy="2674316"/>
          </a:xfrm>
          <a:custGeom>
            <a:avLst/>
            <a:gdLst/>
            <a:ahLst/>
            <a:cxnLst/>
            <a:rect l="l" t="t" r="r" b="b"/>
            <a:pathLst>
              <a:path w="4154741" h="4011474" extrusionOk="0">
                <a:moveTo>
                  <a:pt x="0" y="0"/>
                </a:moveTo>
                <a:lnTo>
                  <a:pt x="4154742" y="0"/>
                </a:lnTo>
                <a:lnTo>
                  <a:pt x="4154742" y="4011475"/>
                </a:lnTo>
                <a:lnTo>
                  <a:pt x="0" y="40114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  <p:sp>
        <p:nvSpPr>
          <p:cNvPr id="194" name="Google Shape;194;p7">
            <a:extLst>
              <a:ext uri="{FF2B5EF4-FFF2-40B4-BE49-F238E27FC236}">
                <a16:creationId xmlns:a16="http://schemas.microsoft.com/office/drawing/2014/main" id="{5D2FC916-8CB0-4CA9-19AC-F216332D92C5}"/>
              </a:ext>
            </a:extLst>
          </p:cNvPr>
          <p:cNvSpPr txBox="1"/>
          <p:nvPr/>
        </p:nvSpPr>
        <p:spPr>
          <a:xfrm>
            <a:off x="1149654" y="2471391"/>
            <a:ext cx="7661018" cy="726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03"/>
              </a:lnSpc>
            </a:pPr>
            <a:r>
              <a:rPr lang="en-US" sz="3372" b="1" dirty="0">
                <a:solidFill>
                  <a:srgbClr val="FFFFFF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THANK YOU FOR YOUR ATTENTION!</a:t>
            </a:r>
            <a:endParaRPr sz="1200" dirty="0"/>
          </a:p>
        </p:txBody>
      </p:sp>
      <p:sp>
        <p:nvSpPr>
          <p:cNvPr id="196" name="Google Shape;196;p7">
            <a:extLst>
              <a:ext uri="{FF2B5EF4-FFF2-40B4-BE49-F238E27FC236}">
                <a16:creationId xmlns:a16="http://schemas.microsoft.com/office/drawing/2014/main" id="{387EC559-131F-979B-C198-B03E4BD49B28}"/>
              </a:ext>
            </a:extLst>
          </p:cNvPr>
          <p:cNvSpPr txBox="1"/>
          <p:nvPr/>
        </p:nvSpPr>
        <p:spPr>
          <a:xfrm>
            <a:off x="324846" y="5599041"/>
            <a:ext cx="8755641" cy="664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08071"/>
              </a:lnSpc>
            </a:pPr>
            <a:r>
              <a:rPr lang="en-US" sz="1333" dirty="0" err="1">
                <a:solidFill>
                  <a:schemeClr val="bg1"/>
                </a:solidFill>
              </a:rPr>
              <a:t>Funded by the European Union</a:t>
            </a:r>
            <a:r>
              <a:rPr lang="en-US" sz="1333" dirty="0">
                <a:solidFill>
                  <a:schemeClr val="bg1"/>
                </a:solidFill>
              </a:rPr>
              <a:t>. </a:t>
            </a:r>
            <a:r>
              <a:rPr lang="en-US" sz="1333" dirty="0" err="1">
                <a:solidFill>
                  <a:schemeClr val="bg1"/>
                </a:solidFill>
              </a:rPr>
              <a:t>The views and statements expressed herein reflect the views of</a:t>
            </a:r>
            <a:r>
              <a:rPr lang="en-US" sz="1333" dirty="0">
                <a:solidFill>
                  <a:schemeClr val="bg1"/>
                </a:solidFill>
              </a:rPr>
              <a:t> </a:t>
            </a:r>
            <a:r>
              <a:rPr lang="en-US" sz="1333" dirty="0" err="1">
                <a:solidFill>
                  <a:schemeClr val="bg1"/>
                </a:solidFill>
              </a:rPr>
              <a:t>the author</a:t>
            </a:r>
            <a:r>
              <a:rPr lang="en-US" sz="1333" dirty="0">
                <a:solidFill>
                  <a:schemeClr val="bg1"/>
                </a:solidFill>
              </a:rPr>
              <a:t>(s) </a:t>
            </a:r>
            <a:r>
              <a:rPr lang="en-US" sz="1333" dirty="0" err="1">
                <a:solidFill>
                  <a:schemeClr val="bg1"/>
                </a:solidFill>
              </a:rPr>
              <a:t>and </a:t>
            </a:r>
            <a:r>
              <a:rPr lang="en-US" sz="1333" dirty="0">
                <a:solidFill>
                  <a:schemeClr val="bg1"/>
                </a:solidFill>
              </a:rPr>
              <a:t>do</a:t>
            </a:r>
            <a:r>
              <a:rPr lang="en-US" sz="1333" dirty="0" err="1">
                <a:solidFill>
                  <a:schemeClr val="bg1"/>
                </a:solidFill>
              </a:rPr>
              <a:t> not necessarily </a:t>
            </a:r>
            <a:r>
              <a:rPr lang="en-US" sz="1333" dirty="0">
                <a:solidFill>
                  <a:schemeClr val="bg1"/>
                </a:solidFill>
              </a:rPr>
              <a:t>reflect </a:t>
            </a:r>
            <a:r>
              <a:rPr lang="en-US" sz="1333" dirty="0" err="1">
                <a:solidFill>
                  <a:schemeClr val="bg1"/>
                </a:solidFill>
              </a:rPr>
              <a:t>the official position of the European Union or the Education, Audiovisual and Culture Executive Agency </a:t>
            </a:r>
            <a:r>
              <a:rPr lang="en-US" sz="1333" dirty="0">
                <a:solidFill>
                  <a:schemeClr val="bg1"/>
                </a:solidFill>
              </a:rPr>
              <a:t>(EACEA). </a:t>
            </a:r>
            <a:r>
              <a:rPr lang="en-US" sz="1333" dirty="0" err="1">
                <a:solidFill>
                  <a:schemeClr val="bg1"/>
                </a:solidFill>
              </a:rPr>
              <a:t>Neither the European Union nor the </a:t>
            </a:r>
            <a:r>
              <a:rPr lang="en-US" sz="1333" dirty="0">
                <a:solidFill>
                  <a:schemeClr val="bg1"/>
                </a:solidFill>
              </a:rPr>
              <a:t>EACEA </a:t>
            </a:r>
            <a:r>
              <a:rPr lang="en-US" sz="1333" dirty="0" err="1">
                <a:solidFill>
                  <a:schemeClr val="bg1"/>
                </a:solidFill>
              </a:rPr>
              <a:t>can be held responsible for them</a:t>
            </a:r>
            <a:r>
              <a:rPr lang="en-US" sz="1333" dirty="0">
                <a:solidFill>
                  <a:schemeClr val="bg1"/>
                </a:solidFill>
              </a:rPr>
              <a:t>. </a:t>
            </a:r>
            <a:r>
              <a:rPr lang="en-US" sz="1333" dirty="0" err="1">
                <a:solidFill>
                  <a:schemeClr val="bg1"/>
                </a:solidFill>
              </a:rPr>
              <a:t>Project number</a:t>
            </a:r>
            <a:r>
              <a:rPr lang="en-US" sz="1333" dirty="0">
                <a:solidFill>
                  <a:schemeClr val="bg1"/>
                </a:solidFill>
              </a:rPr>
              <a:t>: 2024-1-RO01-KA210-ADU000254716</a:t>
            </a:r>
          </a:p>
        </p:txBody>
      </p:sp>
      <p:cxnSp>
        <p:nvCxnSpPr>
          <p:cNvPr id="197" name="Google Shape;197;p7">
            <a:extLst>
              <a:ext uri="{FF2B5EF4-FFF2-40B4-BE49-F238E27FC236}">
                <a16:creationId xmlns:a16="http://schemas.microsoft.com/office/drawing/2014/main" id="{2427B934-4622-A68E-0C37-F19D69E1444C}"/>
              </a:ext>
            </a:extLst>
          </p:cNvPr>
          <p:cNvCxnSpPr/>
          <p:nvPr/>
        </p:nvCxnSpPr>
        <p:spPr>
          <a:xfrm rot="10800000" flipH="1">
            <a:off x="324847" y="5178760"/>
            <a:ext cx="8234581" cy="12700"/>
          </a:xfrm>
          <a:prstGeom prst="straightConnector1">
            <a:avLst/>
          </a:prstGeom>
          <a:noFill/>
          <a:ln w="38100" cap="flat" cmpd="sng">
            <a:solidFill>
              <a:srgbClr val="70707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" name="Google Shape;94;p1">
            <a:extLst>
              <a:ext uri="{FF2B5EF4-FFF2-40B4-BE49-F238E27FC236}">
                <a16:creationId xmlns:a16="http://schemas.microsoft.com/office/drawing/2014/main" id="{A961C615-46B2-803F-9E09-461EB34213EC}"/>
              </a:ext>
            </a:extLst>
          </p:cNvPr>
          <p:cNvSpPr/>
          <p:nvPr/>
        </p:nvSpPr>
        <p:spPr>
          <a:xfrm>
            <a:off x="185707" y="124858"/>
            <a:ext cx="2266959" cy="483618"/>
          </a:xfrm>
          <a:custGeom>
            <a:avLst/>
            <a:gdLst/>
            <a:ahLst/>
            <a:cxnLst/>
            <a:rect l="l" t="t" r="r" b="b"/>
            <a:pathLst>
              <a:path w="3400439" h="725427" extrusionOk="0">
                <a:moveTo>
                  <a:pt x="0" y="0"/>
                </a:moveTo>
                <a:lnTo>
                  <a:pt x="3400439" y="0"/>
                </a:lnTo>
                <a:lnTo>
                  <a:pt x="3400439" y="725427"/>
                </a:lnTo>
                <a:lnTo>
                  <a:pt x="0" y="7254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</p:spTree>
    <p:extLst>
      <p:ext uri="{BB962C8B-B14F-4D97-AF65-F5344CB8AC3E}">
        <p14:creationId xmlns:p14="http://schemas.microsoft.com/office/powerpoint/2010/main" val="851212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>
          <a:extLst>
            <a:ext uri="{FF2B5EF4-FFF2-40B4-BE49-F238E27FC236}">
              <a16:creationId xmlns:a16="http://schemas.microsoft.com/office/drawing/2014/main" id="{5E971BAE-C89B-83FA-C579-035B665D6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7">
            <a:extLst>
              <a:ext uri="{FF2B5EF4-FFF2-40B4-BE49-F238E27FC236}">
                <a16:creationId xmlns:a16="http://schemas.microsoft.com/office/drawing/2014/main" id="{6000EBBE-0247-9DB1-8B7B-A8FD73626275}"/>
              </a:ext>
            </a:extLst>
          </p:cNvPr>
          <p:cNvSpPr/>
          <p:nvPr/>
        </p:nvSpPr>
        <p:spPr>
          <a:xfrm>
            <a:off x="-6350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3140" b="-5449"/>
            </a:stretch>
          </a:blipFill>
          <a:ln>
            <a:noFill/>
          </a:ln>
        </p:spPr>
        <p:txBody>
          <a:bodyPr/>
          <a:lstStyle/>
          <a:p>
            <a:endParaRPr lang="hu-HU" sz="1200" dirty="0"/>
          </a:p>
        </p:txBody>
      </p:sp>
      <p:sp>
        <p:nvSpPr>
          <p:cNvPr id="193" name="Google Shape;193;p7">
            <a:extLst>
              <a:ext uri="{FF2B5EF4-FFF2-40B4-BE49-F238E27FC236}">
                <a16:creationId xmlns:a16="http://schemas.microsoft.com/office/drawing/2014/main" id="{769DBA37-ECDB-586B-46D1-DDD9E1F46651}"/>
              </a:ext>
            </a:extLst>
          </p:cNvPr>
          <p:cNvSpPr/>
          <p:nvPr/>
        </p:nvSpPr>
        <p:spPr>
          <a:xfrm>
            <a:off x="9786417" y="4418961"/>
            <a:ext cx="2769827" cy="2674316"/>
          </a:xfrm>
          <a:custGeom>
            <a:avLst/>
            <a:gdLst/>
            <a:ahLst/>
            <a:cxnLst/>
            <a:rect l="l" t="t" r="r" b="b"/>
            <a:pathLst>
              <a:path w="4154741" h="4011474" extrusionOk="0">
                <a:moveTo>
                  <a:pt x="0" y="0"/>
                </a:moveTo>
                <a:lnTo>
                  <a:pt x="4154742" y="0"/>
                </a:lnTo>
                <a:lnTo>
                  <a:pt x="4154742" y="4011475"/>
                </a:lnTo>
                <a:lnTo>
                  <a:pt x="0" y="40114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6E394CCF-22B6-93E5-6ED3-46906AFED510}"/>
              </a:ext>
            </a:extLst>
          </p:cNvPr>
          <p:cNvSpPr txBox="1"/>
          <p:nvPr/>
        </p:nvSpPr>
        <p:spPr>
          <a:xfrm>
            <a:off x="5936343" y="2970590"/>
            <a:ext cx="6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sz="1200" dirty="0"/>
          </a:p>
        </p:txBody>
      </p:sp>
      <p:sp>
        <p:nvSpPr>
          <p:cNvPr id="4" name="Google Shape;121;p3">
            <a:extLst>
              <a:ext uri="{FF2B5EF4-FFF2-40B4-BE49-F238E27FC236}">
                <a16:creationId xmlns:a16="http://schemas.microsoft.com/office/drawing/2014/main" id="{DDDDBAE9-FB6C-6CCF-07C5-741592359789}"/>
              </a:ext>
            </a:extLst>
          </p:cNvPr>
          <p:cNvSpPr/>
          <p:nvPr/>
        </p:nvSpPr>
        <p:spPr>
          <a:xfrm>
            <a:off x="803904" y="2139819"/>
            <a:ext cx="10584193" cy="1650223"/>
          </a:xfrm>
          <a:custGeom>
            <a:avLst/>
            <a:gdLst/>
            <a:ahLst/>
            <a:cxnLst/>
            <a:rect l="l" t="t" r="r" b="b"/>
            <a:pathLst>
              <a:path w="1934102" h="782583" extrusionOk="0">
                <a:moveTo>
                  <a:pt x="1809642" y="782582"/>
                </a:moveTo>
                <a:lnTo>
                  <a:pt x="124460" y="782582"/>
                </a:lnTo>
                <a:cubicBezTo>
                  <a:pt x="55880" y="782582"/>
                  <a:pt x="0" y="726702"/>
                  <a:pt x="0" y="658122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809642" y="0"/>
                </a:lnTo>
                <a:cubicBezTo>
                  <a:pt x="1878222" y="0"/>
                  <a:pt x="1934102" y="55880"/>
                  <a:pt x="1934102" y="124460"/>
                </a:cubicBezTo>
                <a:lnTo>
                  <a:pt x="1934102" y="658123"/>
                </a:lnTo>
                <a:cubicBezTo>
                  <a:pt x="1934102" y="726702"/>
                  <a:pt x="1878222" y="782583"/>
                  <a:pt x="1809642" y="782583"/>
                </a:cubicBezTo>
                <a:close/>
              </a:path>
            </a:pathLst>
          </a:custGeom>
          <a:solidFill>
            <a:srgbClr val="487307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sp>
        <p:nvSpPr>
          <p:cNvPr id="5" name="Google Shape;126;p3">
            <a:extLst>
              <a:ext uri="{FF2B5EF4-FFF2-40B4-BE49-F238E27FC236}">
                <a16:creationId xmlns:a16="http://schemas.microsoft.com/office/drawing/2014/main" id="{0C07C2B8-BA6B-9D7D-E19B-FB572D85CEA3}"/>
              </a:ext>
            </a:extLst>
          </p:cNvPr>
          <p:cNvSpPr txBox="1"/>
          <p:nvPr/>
        </p:nvSpPr>
        <p:spPr>
          <a:xfrm>
            <a:off x="1196980" y="2359497"/>
            <a:ext cx="9211733" cy="768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16999"/>
              </a:lnSpc>
            </a:pPr>
            <a:r>
              <a:rPr lang="hu-HU" sz="2133" b="1" dirty="0">
                <a:solidFill>
                  <a:schemeClr val="bg1"/>
                </a:solidFill>
                <a:latin typeface="Nunito Sans Black" pitchFamily="2" charset="-18"/>
              </a:rPr>
              <a:t>Task: </a:t>
            </a:r>
            <a:r>
              <a:rPr lang="en-GB" sz="2133" b="1" dirty="0" err="1">
                <a:solidFill>
                  <a:schemeClr val="bg1"/>
                </a:solidFill>
                <a:latin typeface="Nunito Sans Black" pitchFamily="2" charset="-18"/>
              </a:rPr>
              <a:t>What environmental and sustainability criteria</a:t>
            </a:r>
            <a:r>
              <a:rPr lang="en-GB" sz="2133" b="1" dirty="0">
                <a:solidFill>
                  <a:schemeClr val="bg1"/>
                </a:solidFill>
                <a:latin typeface="Nunito Sans Black" pitchFamily="2" charset="-18"/>
              </a:rPr>
              <a:t> </a:t>
            </a:r>
            <a:br>
              <a:rPr lang="hu-HU" sz="2133" b="1" dirty="0">
                <a:solidFill>
                  <a:schemeClr val="bg1"/>
                </a:solidFill>
                <a:latin typeface="Nunito Sans Black" pitchFamily="2" charset="-18"/>
              </a:rPr>
            </a:br>
            <a:r>
              <a:rPr lang="en-GB" sz="2133" b="1" dirty="0">
                <a:solidFill>
                  <a:schemeClr val="bg1"/>
                </a:solidFill>
                <a:latin typeface="Nunito Sans Black" pitchFamily="2" charset="-18"/>
              </a:rPr>
              <a:t>does the selected SFSC channel meet? </a:t>
            </a:r>
            <a:endParaRPr sz="2133" dirty="0">
              <a:solidFill>
                <a:schemeClr val="bg1"/>
              </a:solidFill>
              <a:latin typeface="Nunito Sans Black" pitchFamily="2" charset="-1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482C05-D2F5-49C6-BB15-C3D91AD664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311229"/>
            <a:ext cx="2266959" cy="50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00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>
          <a:extLst>
            <a:ext uri="{FF2B5EF4-FFF2-40B4-BE49-F238E27FC236}">
              <a16:creationId xmlns:a16="http://schemas.microsoft.com/office/drawing/2014/main" id="{BAC5805A-3470-F0CC-6B4D-5B901582BC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>
            <a:extLst>
              <a:ext uri="{FF2B5EF4-FFF2-40B4-BE49-F238E27FC236}">
                <a16:creationId xmlns:a16="http://schemas.microsoft.com/office/drawing/2014/main" id="{7C1A3261-0ADC-0AA4-3085-9DF5D54D7C6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3700" t="-34821" r="-6996"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  <p:sp>
        <p:nvSpPr>
          <p:cNvPr id="105" name="Google Shape;105;p2">
            <a:extLst>
              <a:ext uri="{FF2B5EF4-FFF2-40B4-BE49-F238E27FC236}">
                <a16:creationId xmlns:a16="http://schemas.microsoft.com/office/drawing/2014/main" id="{2B21AFF4-46B0-816D-251E-0CEA87F88BA6}"/>
              </a:ext>
            </a:extLst>
          </p:cNvPr>
          <p:cNvSpPr/>
          <p:nvPr/>
        </p:nvSpPr>
        <p:spPr>
          <a:xfrm>
            <a:off x="685800" y="990334"/>
            <a:ext cx="10820400" cy="4877333"/>
          </a:xfrm>
          <a:custGeom>
            <a:avLst/>
            <a:gdLst/>
            <a:ahLst/>
            <a:cxnLst/>
            <a:rect l="l" t="t" r="r" b="b"/>
            <a:pathLst>
              <a:path w="6862939" h="3093494" extrusionOk="0">
                <a:moveTo>
                  <a:pt x="6738479" y="3093494"/>
                </a:moveTo>
                <a:lnTo>
                  <a:pt x="124460" y="3093494"/>
                </a:lnTo>
                <a:cubicBezTo>
                  <a:pt x="55880" y="3093494"/>
                  <a:pt x="0" y="3037614"/>
                  <a:pt x="0" y="2969034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6738479" y="0"/>
                </a:lnTo>
                <a:cubicBezTo>
                  <a:pt x="6807059" y="0"/>
                  <a:pt x="6862939" y="55880"/>
                  <a:pt x="6862939" y="124460"/>
                </a:cubicBezTo>
                <a:lnTo>
                  <a:pt x="6862939" y="2969034"/>
                </a:lnTo>
                <a:cubicBezTo>
                  <a:pt x="6862939" y="3037614"/>
                  <a:pt x="6807059" y="3093494"/>
                  <a:pt x="6738479" y="3093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lang="hu-HU" sz="1200" dirty="0"/>
          </a:p>
        </p:txBody>
      </p:sp>
      <p:sp>
        <p:nvSpPr>
          <p:cNvPr id="106" name="Google Shape;106;p2">
            <a:extLst>
              <a:ext uri="{FF2B5EF4-FFF2-40B4-BE49-F238E27FC236}">
                <a16:creationId xmlns:a16="http://schemas.microsoft.com/office/drawing/2014/main" id="{64595DBE-C6EA-3F27-858A-9605E1D05062}"/>
              </a:ext>
            </a:extLst>
          </p:cNvPr>
          <p:cNvSpPr/>
          <p:nvPr/>
        </p:nvSpPr>
        <p:spPr>
          <a:xfrm>
            <a:off x="9909427" y="5150502"/>
            <a:ext cx="972711" cy="972711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487307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cxnSp>
        <p:nvCxnSpPr>
          <p:cNvPr id="107" name="Google Shape;107;p2">
            <a:extLst>
              <a:ext uri="{FF2B5EF4-FFF2-40B4-BE49-F238E27FC236}">
                <a16:creationId xmlns:a16="http://schemas.microsoft.com/office/drawing/2014/main" id="{5EB1CA2A-BA39-AC33-9A3C-F820693CFB51}"/>
              </a:ext>
            </a:extLst>
          </p:cNvPr>
          <p:cNvCxnSpPr/>
          <p:nvPr/>
        </p:nvCxnSpPr>
        <p:spPr>
          <a:xfrm rot="5400000">
            <a:off x="10205280" y="5611457"/>
            <a:ext cx="381005" cy="0"/>
          </a:xfrm>
          <a:prstGeom prst="straightConnector1">
            <a:avLst/>
          </a:prstGeom>
          <a:noFill/>
          <a:ln w="76200" cap="rnd" cmpd="sng">
            <a:solidFill>
              <a:srgbClr val="FFFFFF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09" name="Google Shape;109;p2">
            <a:extLst>
              <a:ext uri="{FF2B5EF4-FFF2-40B4-BE49-F238E27FC236}">
                <a16:creationId xmlns:a16="http://schemas.microsoft.com/office/drawing/2014/main" id="{4D4A0979-F34D-DD5A-F0C9-1F0146FC5EF8}"/>
              </a:ext>
            </a:extLst>
          </p:cNvPr>
          <p:cNvSpPr/>
          <p:nvPr/>
        </p:nvSpPr>
        <p:spPr>
          <a:xfrm>
            <a:off x="685801" y="337381"/>
            <a:ext cx="2266959" cy="483618"/>
          </a:xfrm>
          <a:custGeom>
            <a:avLst/>
            <a:gdLst/>
            <a:ahLst/>
            <a:cxnLst/>
            <a:rect l="l" t="t" r="r" b="b"/>
            <a:pathLst>
              <a:path w="3400439" h="725427" extrusionOk="0">
                <a:moveTo>
                  <a:pt x="0" y="0"/>
                </a:moveTo>
                <a:lnTo>
                  <a:pt x="3400439" y="0"/>
                </a:lnTo>
                <a:lnTo>
                  <a:pt x="3400439" y="725427"/>
                </a:lnTo>
                <a:lnTo>
                  <a:pt x="0" y="7254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  <p:sp>
        <p:nvSpPr>
          <p:cNvPr id="110" name="Google Shape;110;p2">
            <a:extLst>
              <a:ext uri="{FF2B5EF4-FFF2-40B4-BE49-F238E27FC236}">
                <a16:creationId xmlns:a16="http://schemas.microsoft.com/office/drawing/2014/main" id="{E1A22906-106C-E8B6-9FCB-A34EECAC1A11}"/>
              </a:ext>
            </a:extLst>
          </p:cNvPr>
          <p:cNvSpPr/>
          <p:nvPr/>
        </p:nvSpPr>
        <p:spPr>
          <a:xfrm>
            <a:off x="9388340" y="-271323"/>
            <a:ext cx="3546335" cy="3424048"/>
          </a:xfrm>
          <a:custGeom>
            <a:avLst/>
            <a:gdLst/>
            <a:ahLst/>
            <a:cxnLst/>
            <a:rect l="l" t="t" r="r" b="b"/>
            <a:pathLst>
              <a:path w="5319503" h="5136072" extrusionOk="0">
                <a:moveTo>
                  <a:pt x="0" y="0"/>
                </a:moveTo>
                <a:lnTo>
                  <a:pt x="5319503" y="0"/>
                </a:lnTo>
                <a:lnTo>
                  <a:pt x="5319503" y="5136072"/>
                </a:lnTo>
                <a:lnTo>
                  <a:pt x="0" y="51360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  <p:sp>
        <p:nvSpPr>
          <p:cNvPr id="113" name="Google Shape;113;p2">
            <a:extLst>
              <a:ext uri="{FF2B5EF4-FFF2-40B4-BE49-F238E27FC236}">
                <a16:creationId xmlns:a16="http://schemas.microsoft.com/office/drawing/2014/main" id="{1466CE04-FF48-8958-37D7-66E0B5D4C3A1}"/>
              </a:ext>
            </a:extLst>
          </p:cNvPr>
          <p:cNvSpPr txBox="1"/>
          <p:nvPr/>
        </p:nvSpPr>
        <p:spPr>
          <a:xfrm>
            <a:off x="1819280" y="2176442"/>
            <a:ext cx="7024758" cy="467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4972"/>
              </a:lnSpc>
            </a:pPr>
            <a:r>
              <a:rPr lang="hu-HU" sz="3200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1. Sustainability goals</a:t>
            </a:r>
            <a:endParaRPr sz="3200" dirty="0"/>
          </a:p>
        </p:txBody>
      </p:sp>
      <p:sp>
        <p:nvSpPr>
          <p:cNvPr id="5" name="Google Shape;113;p2">
            <a:extLst>
              <a:ext uri="{FF2B5EF4-FFF2-40B4-BE49-F238E27FC236}">
                <a16:creationId xmlns:a16="http://schemas.microsoft.com/office/drawing/2014/main" id="{773969D6-DDF1-D6B7-32FF-DD5F64C5CDAF}"/>
              </a:ext>
            </a:extLst>
          </p:cNvPr>
          <p:cNvSpPr txBox="1"/>
          <p:nvPr/>
        </p:nvSpPr>
        <p:spPr>
          <a:xfrm>
            <a:off x="1819279" y="3477403"/>
            <a:ext cx="7024758" cy="935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4972"/>
              </a:lnSpc>
            </a:pPr>
            <a:r>
              <a:rPr lang="hu-HU" sz="2133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Sustainability = </a:t>
            </a:r>
          </a:p>
          <a:p>
            <a:pPr>
              <a:lnSpc>
                <a:spcPct val="94972"/>
              </a:lnSpc>
            </a:pPr>
            <a:r>
              <a:rPr lang="hu-HU" sz="2133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planning our actions today</a:t>
            </a:r>
          </a:p>
          <a:p>
            <a:pPr>
              <a:lnSpc>
                <a:spcPct val="94972"/>
              </a:lnSpc>
            </a:pPr>
            <a:r>
              <a:rPr lang="hu-HU" sz="2133" b="1" dirty="0">
                <a:solidFill>
                  <a:srgbClr val="487307"/>
                </a:solidFill>
                <a:latin typeface="Nunito Sans"/>
                <a:sym typeface="Nunito Sans"/>
              </a:rPr>
              <a:t>so as not to destroy tomorrow’s opportunities</a:t>
            </a:r>
            <a:endParaRPr sz="2133" dirty="0"/>
          </a:p>
        </p:txBody>
      </p:sp>
    </p:spTree>
    <p:extLst>
      <p:ext uri="{BB962C8B-B14F-4D97-AF65-F5344CB8AC3E}">
        <p14:creationId xmlns:p14="http://schemas.microsoft.com/office/powerpoint/2010/main" val="2601852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4"/>
          <p:cNvSpPr/>
          <p:nvPr/>
        </p:nvSpPr>
        <p:spPr>
          <a:xfrm>
            <a:off x="505136" y="2300198"/>
            <a:ext cx="6606641" cy="6607963"/>
          </a:xfrm>
          <a:custGeom>
            <a:avLst/>
            <a:gdLst/>
            <a:ahLst/>
            <a:cxnLst/>
            <a:rect l="l" t="t" r="r" b="b"/>
            <a:pathLst>
              <a:path w="6350000" h="6351270" extrusionOk="0">
                <a:moveTo>
                  <a:pt x="0" y="5955030"/>
                </a:moveTo>
                <a:lnTo>
                  <a:pt x="0" y="394970"/>
                </a:lnTo>
                <a:cubicBezTo>
                  <a:pt x="0" y="176530"/>
                  <a:pt x="176530" y="0"/>
                  <a:pt x="394970" y="0"/>
                </a:cubicBezTo>
                <a:lnTo>
                  <a:pt x="5956300" y="0"/>
                </a:lnTo>
                <a:cubicBezTo>
                  <a:pt x="6173470" y="0"/>
                  <a:pt x="6350000" y="176530"/>
                  <a:pt x="6350000" y="394970"/>
                </a:cubicBezTo>
                <a:cubicBezTo>
                  <a:pt x="6350000" y="394970"/>
                  <a:pt x="6350000" y="394970"/>
                  <a:pt x="6350000" y="394970"/>
                </a:cubicBezTo>
                <a:lnTo>
                  <a:pt x="6350000" y="5956300"/>
                </a:lnTo>
                <a:cubicBezTo>
                  <a:pt x="6350000" y="6174740"/>
                  <a:pt x="6173470" y="6351270"/>
                  <a:pt x="5955030" y="6351270"/>
                </a:cubicBezTo>
                <a:lnTo>
                  <a:pt x="5955030" y="6351270"/>
                </a:lnTo>
                <a:lnTo>
                  <a:pt x="394970" y="6351270"/>
                </a:lnTo>
                <a:cubicBezTo>
                  <a:pt x="176530" y="6350000"/>
                  <a:pt x="0" y="6173470"/>
                  <a:pt x="0" y="5955030"/>
                </a:cubicBezTo>
                <a:cubicBezTo>
                  <a:pt x="0" y="5955030"/>
                  <a:pt x="0" y="5955030"/>
                  <a:pt x="0" y="5955030"/>
                </a:cubicBezTo>
                <a:close/>
              </a:path>
            </a:pathLst>
          </a:custGeom>
          <a:blipFill rotWithShape="1">
            <a:blip r:embed="rId3">
              <a:alphaModFix amt="13000"/>
            </a:blip>
            <a:stretch>
              <a:fillRect t="-262" b="-263"/>
            </a:stretch>
          </a:blip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sp>
        <p:nvSpPr>
          <p:cNvPr id="141" name="Google Shape;141;p4"/>
          <p:cNvSpPr/>
          <p:nvPr/>
        </p:nvSpPr>
        <p:spPr>
          <a:xfrm>
            <a:off x="308014" y="1391874"/>
            <a:ext cx="5136082" cy="5171134"/>
          </a:xfrm>
          <a:custGeom>
            <a:avLst/>
            <a:gdLst/>
            <a:ahLst/>
            <a:cxnLst/>
            <a:rect l="l" t="t" r="r" b="b"/>
            <a:pathLst>
              <a:path w="1980573" h="2326386" extrusionOk="0">
                <a:moveTo>
                  <a:pt x="1856113" y="2326386"/>
                </a:moveTo>
                <a:lnTo>
                  <a:pt x="124460" y="2326386"/>
                </a:lnTo>
                <a:cubicBezTo>
                  <a:pt x="55880" y="2326386"/>
                  <a:pt x="0" y="2270506"/>
                  <a:pt x="0" y="2201925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856113" y="0"/>
                </a:lnTo>
                <a:cubicBezTo>
                  <a:pt x="1924693" y="0"/>
                  <a:pt x="1980573" y="55880"/>
                  <a:pt x="1980573" y="124460"/>
                </a:cubicBezTo>
                <a:lnTo>
                  <a:pt x="1980573" y="2201926"/>
                </a:lnTo>
                <a:cubicBezTo>
                  <a:pt x="1980573" y="2270506"/>
                  <a:pt x="1924693" y="2326386"/>
                  <a:pt x="1856113" y="2326386"/>
                </a:cubicBezTo>
                <a:close/>
              </a:path>
            </a:pathLst>
          </a:custGeom>
          <a:solidFill>
            <a:srgbClr val="C1AC30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sp>
        <p:nvSpPr>
          <p:cNvPr id="142" name="Google Shape;142;p4"/>
          <p:cNvSpPr txBox="1"/>
          <p:nvPr/>
        </p:nvSpPr>
        <p:spPr>
          <a:xfrm>
            <a:off x="3616653" y="720761"/>
            <a:ext cx="4730012" cy="389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5000"/>
              </a:lnSpc>
            </a:pPr>
            <a:r>
              <a:rPr lang="hu-HU" sz="2667" b="1" dirty="0">
                <a:solidFill>
                  <a:srgbClr val="141414"/>
                </a:solidFill>
                <a:latin typeface="Nunito Sans"/>
                <a:ea typeface="Nunito Sans"/>
                <a:cs typeface="Nunito Sans"/>
                <a:sym typeface="Nunito Sans"/>
              </a:rPr>
              <a:t>The </a:t>
            </a:r>
            <a:r>
              <a:rPr lang="hu-HU" sz="2667" b="1" dirty="0" err="1">
                <a:solidFill>
                  <a:srgbClr val="141414"/>
                </a:solidFill>
                <a:latin typeface="Nunito Sans"/>
                <a:ea typeface="Nunito Sans"/>
                <a:cs typeface="Nunito Sans"/>
                <a:sym typeface="Nunito Sans"/>
              </a:rPr>
              <a:t>pillars</a:t>
            </a:r>
            <a:r>
              <a:rPr lang="hu-HU" sz="2667" b="1" dirty="0">
                <a:solidFill>
                  <a:srgbClr val="141414"/>
                </a:solidFill>
                <a:latin typeface="Nunito Sans"/>
                <a:ea typeface="Nunito Sans"/>
                <a:cs typeface="Nunito Sans"/>
                <a:sym typeface="Nunito Sans"/>
              </a:rPr>
              <a:t> of sustainability:</a:t>
            </a:r>
            <a:endParaRPr sz="2667" dirty="0"/>
          </a:p>
        </p:txBody>
      </p:sp>
      <p:sp>
        <p:nvSpPr>
          <p:cNvPr id="143" name="Google Shape;143;p4"/>
          <p:cNvSpPr txBox="1"/>
          <p:nvPr/>
        </p:nvSpPr>
        <p:spPr>
          <a:xfrm>
            <a:off x="6393719" y="1905842"/>
            <a:ext cx="4235721" cy="350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4972"/>
              </a:lnSpc>
            </a:pPr>
            <a:r>
              <a:rPr lang="hu-HU" sz="2400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Economic sustainability</a:t>
            </a:r>
            <a:endParaRPr sz="1200" dirty="0"/>
          </a:p>
        </p:txBody>
      </p:sp>
      <p:cxnSp>
        <p:nvCxnSpPr>
          <p:cNvPr id="146" name="Google Shape;146;p4"/>
          <p:cNvCxnSpPr/>
          <p:nvPr/>
        </p:nvCxnSpPr>
        <p:spPr>
          <a:xfrm>
            <a:off x="6776188" y="6563007"/>
            <a:ext cx="4730012" cy="0"/>
          </a:xfrm>
          <a:prstGeom prst="straightConnector1">
            <a:avLst/>
          </a:prstGeom>
          <a:noFill/>
          <a:ln w="114300" cap="rnd" cmpd="sng">
            <a:solidFill>
              <a:srgbClr val="000000">
                <a:alpha val="4705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7" name="Google Shape;147;p4"/>
          <p:cNvSpPr/>
          <p:nvPr/>
        </p:nvSpPr>
        <p:spPr>
          <a:xfrm>
            <a:off x="5518141" y="5685845"/>
            <a:ext cx="972711" cy="972711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C1AC30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cxnSp>
        <p:nvCxnSpPr>
          <p:cNvPr id="148" name="Google Shape;148;p4"/>
          <p:cNvCxnSpPr/>
          <p:nvPr/>
        </p:nvCxnSpPr>
        <p:spPr>
          <a:xfrm>
            <a:off x="6004496" y="5981698"/>
            <a:ext cx="0" cy="381005"/>
          </a:xfrm>
          <a:prstGeom prst="straightConnector1">
            <a:avLst/>
          </a:prstGeom>
          <a:noFill/>
          <a:ln w="76200" cap="rnd" cmpd="sng">
            <a:solidFill>
              <a:srgbClr val="FFFFFF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49" name="Google Shape;149;p4"/>
          <p:cNvSpPr/>
          <p:nvPr/>
        </p:nvSpPr>
        <p:spPr>
          <a:xfrm>
            <a:off x="9642900" y="202182"/>
            <a:ext cx="2266959" cy="483618"/>
          </a:xfrm>
          <a:custGeom>
            <a:avLst/>
            <a:gdLst/>
            <a:ahLst/>
            <a:cxnLst/>
            <a:rect l="l" t="t" r="r" b="b"/>
            <a:pathLst>
              <a:path w="3400439" h="725427" extrusionOk="0">
                <a:moveTo>
                  <a:pt x="0" y="0"/>
                </a:moveTo>
                <a:lnTo>
                  <a:pt x="3400439" y="0"/>
                </a:lnTo>
                <a:lnTo>
                  <a:pt x="3400439" y="725427"/>
                </a:lnTo>
                <a:lnTo>
                  <a:pt x="0" y="7254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  <p:sp>
        <p:nvSpPr>
          <p:cNvPr id="2" name="Google Shape;143;p4">
            <a:extLst>
              <a:ext uri="{FF2B5EF4-FFF2-40B4-BE49-F238E27FC236}">
                <a16:creationId xmlns:a16="http://schemas.microsoft.com/office/drawing/2014/main" id="{F07507AA-6F22-EC54-0DCB-E548FD4F11BE}"/>
              </a:ext>
            </a:extLst>
          </p:cNvPr>
          <p:cNvSpPr txBox="1"/>
          <p:nvPr/>
        </p:nvSpPr>
        <p:spPr>
          <a:xfrm>
            <a:off x="7409718" y="3862054"/>
            <a:ext cx="4235721" cy="350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4972"/>
              </a:lnSpc>
            </a:pPr>
            <a:r>
              <a:rPr lang="hu-HU" sz="2400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Environmental sustainability</a:t>
            </a:r>
            <a:endParaRPr sz="1200" dirty="0"/>
          </a:p>
        </p:txBody>
      </p:sp>
      <p:sp>
        <p:nvSpPr>
          <p:cNvPr id="3" name="Google Shape;143;p4">
            <a:extLst>
              <a:ext uri="{FF2B5EF4-FFF2-40B4-BE49-F238E27FC236}">
                <a16:creationId xmlns:a16="http://schemas.microsoft.com/office/drawing/2014/main" id="{8ABC4C7F-BBFE-B0E7-82C0-9846647AEECF}"/>
              </a:ext>
            </a:extLst>
          </p:cNvPr>
          <p:cNvSpPr txBox="1"/>
          <p:nvPr/>
        </p:nvSpPr>
        <p:spPr>
          <a:xfrm>
            <a:off x="6983967" y="2854106"/>
            <a:ext cx="4235721" cy="350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4972"/>
              </a:lnSpc>
            </a:pPr>
            <a:r>
              <a:rPr lang="hu-HU" sz="2400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Social sustainability</a:t>
            </a:r>
            <a:endParaRPr sz="1200" dirty="0"/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68861EBF-4550-6D01-56E1-2BC7C14AC9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14" y="1623873"/>
            <a:ext cx="5068828" cy="473883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>
          <a:extLst>
            <a:ext uri="{FF2B5EF4-FFF2-40B4-BE49-F238E27FC236}">
              <a16:creationId xmlns:a16="http://schemas.microsoft.com/office/drawing/2014/main" id="{72EBE29D-0F59-68D9-D0C6-32E58BDE04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4">
            <a:extLst>
              <a:ext uri="{FF2B5EF4-FFF2-40B4-BE49-F238E27FC236}">
                <a16:creationId xmlns:a16="http://schemas.microsoft.com/office/drawing/2014/main" id="{229B9F8A-2CCB-4D45-8A3E-5B5343C8DCF1}"/>
              </a:ext>
            </a:extLst>
          </p:cNvPr>
          <p:cNvSpPr/>
          <p:nvPr/>
        </p:nvSpPr>
        <p:spPr>
          <a:xfrm>
            <a:off x="505136" y="2300198"/>
            <a:ext cx="6606641" cy="6607963"/>
          </a:xfrm>
          <a:custGeom>
            <a:avLst/>
            <a:gdLst/>
            <a:ahLst/>
            <a:cxnLst/>
            <a:rect l="l" t="t" r="r" b="b"/>
            <a:pathLst>
              <a:path w="6350000" h="6351270" extrusionOk="0">
                <a:moveTo>
                  <a:pt x="0" y="5955030"/>
                </a:moveTo>
                <a:lnTo>
                  <a:pt x="0" y="394970"/>
                </a:lnTo>
                <a:cubicBezTo>
                  <a:pt x="0" y="176530"/>
                  <a:pt x="176530" y="0"/>
                  <a:pt x="394970" y="0"/>
                </a:cubicBezTo>
                <a:lnTo>
                  <a:pt x="5956300" y="0"/>
                </a:lnTo>
                <a:cubicBezTo>
                  <a:pt x="6173470" y="0"/>
                  <a:pt x="6350000" y="176530"/>
                  <a:pt x="6350000" y="394970"/>
                </a:cubicBezTo>
                <a:cubicBezTo>
                  <a:pt x="6350000" y="394970"/>
                  <a:pt x="6350000" y="394970"/>
                  <a:pt x="6350000" y="394970"/>
                </a:cubicBezTo>
                <a:lnTo>
                  <a:pt x="6350000" y="5956300"/>
                </a:lnTo>
                <a:cubicBezTo>
                  <a:pt x="6350000" y="6174740"/>
                  <a:pt x="6173470" y="6351270"/>
                  <a:pt x="5955030" y="6351270"/>
                </a:cubicBezTo>
                <a:lnTo>
                  <a:pt x="5955030" y="6351270"/>
                </a:lnTo>
                <a:lnTo>
                  <a:pt x="394970" y="6351270"/>
                </a:lnTo>
                <a:cubicBezTo>
                  <a:pt x="176530" y="6350000"/>
                  <a:pt x="0" y="6173470"/>
                  <a:pt x="0" y="5955030"/>
                </a:cubicBezTo>
                <a:cubicBezTo>
                  <a:pt x="0" y="5955030"/>
                  <a:pt x="0" y="5955030"/>
                  <a:pt x="0" y="5955030"/>
                </a:cubicBezTo>
                <a:close/>
              </a:path>
            </a:pathLst>
          </a:custGeom>
          <a:blipFill rotWithShape="1">
            <a:blip r:embed="rId3">
              <a:alphaModFix amt="13000"/>
            </a:blip>
            <a:stretch>
              <a:fillRect t="-262" b="-263"/>
            </a:stretch>
          </a:blip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sp>
        <p:nvSpPr>
          <p:cNvPr id="142" name="Google Shape;142;p4">
            <a:extLst>
              <a:ext uri="{FF2B5EF4-FFF2-40B4-BE49-F238E27FC236}">
                <a16:creationId xmlns:a16="http://schemas.microsoft.com/office/drawing/2014/main" id="{1CA94BE3-8E69-8E0B-6E2F-50BB35787F84}"/>
              </a:ext>
            </a:extLst>
          </p:cNvPr>
          <p:cNvSpPr txBox="1"/>
          <p:nvPr/>
        </p:nvSpPr>
        <p:spPr>
          <a:xfrm>
            <a:off x="707294" y="334374"/>
            <a:ext cx="4730012" cy="389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5000"/>
              </a:lnSpc>
            </a:pPr>
            <a:r>
              <a:rPr lang="hu-HU" sz="2667" b="1" dirty="0" err="1">
                <a:solidFill>
                  <a:srgbClr val="141414"/>
                </a:solidFill>
                <a:latin typeface="Nunito Sans"/>
                <a:ea typeface="Nunito Sans"/>
                <a:cs typeface="Nunito Sans"/>
                <a:sym typeface="Nunito Sans"/>
              </a:rPr>
              <a:t>The pillars</a:t>
            </a:r>
            <a:r>
              <a:rPr lang="hu-HU" sz="2667" b="1" dirty="0">
                <a:solidFill>
                  <a:srgbClr val="141414"/>
                </a:solidFill>
                <a:latin typeface="Nunito Sans"/>
                <a:ea typeface="Nunito Sans"/>
                <a:cs typeface="Nunito Sans"/>
                <a:sym typeface="Nunito Sans"/>
              </a:rPr>
              <a:t> of sustainability</a:t>
            </a:r>
            <a:endParaRPr sz="2667" dirty="0"/>
          </a:p>
        </p:txBody>
      </p:sp>
      <p:sp>
        <p:nvSpPr>
          <p:cNvPr id="143" name="Google Shape;143;p4">
            <a:extLst>
              <a:ext uri="{FF2B5EF4-FFF2-40B4-BE49-F238E27FC236}">
                <a16:creationId xmlns:a16="http://schemas.microsoft.com/office/drawing/2014/main" id="{772E670F-06E7-9892-C2BA-D721C139088C}"/>
              </a:ext>
            </a:extLst>
          </p:cNvPr>
          <p:cNvSpPr txBox="1"/>
          <p:nvPr/>
        </p:nvSpPr>
        <p:spPr>
          <a:xfrm>
            <a:off x="707294" y="772236"/>
            <a:ext cx="4235721" cy="350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4972"/>
              </a:lnSpc>
            </a:pPr>
            <a:r>
              <a:rPr lang="hu-HU" sz="2400" b="1" dirty="0">
                <a:solidFill>
                  <a:srgbClr val="487307"/>
                </a:solidFill>
                <a:latin typeface="Nunito Sans"/>
                <a:ea typeface="Nunito Sans"/>
                <a:cs typeface="Nunito Sans"/>
                <a:sym typeface="Nunito Sans"/>
              </a:rPr>
              <a:t>Economic sustainability</a:t>
            </a:r>
            <a:endParaRPr sz="1200" dirty="0"/>
          </a:p>
        </p:txBody>
      </p:sp>
      <p:cxnSp>
        <p:nvCxnSpPr>
          <p:cNvPr id="146" name="Google Shape;146;p4">
            <a:extLst>
              <a:ext uri="{FF2B5EF4-FFF2-40B4-BE49-F238E27FC236}">
                <a16:creationId xmlns:a16="http://schemas.microsoft.com/office/drawing/2014/main" id="{56AB1641-634F-1629-FBA1-93D3F5702A23}"/>
              </a:ext>
            </a:extLst>
          </p:cNvPr>
          <p:cNvCxnSpPr/>
          <p:nvPr/>
        </p:nvCxnSpPr>
        <p:spPr>
          <a:xfrm>
            <a:off x="6776188" y="6563007"/>
            <a:ext cx="4730012" cy="0"/>
          </a:xfrm>
          <a:prstGeom prst="straightConnector1">
            <a:avLst/>
          </a:prstGeom>
          <a:noFill/>
          <a:ln w="114300" cap="rnd" cmpd="sng">
            <a:solidFill>
              <a:srgbClr val="000000">
                <a:alpha val="4705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8" name="Google Shape;148;p4">
            <a:extLst>
              <a:ext uri="{FF2B5EF4-FFF2-40B4-BE49-F238E27FC236}">
                <a16:creationId xmlns:a16="http://schemas.microsoft.com/office/drawing/2014/main" id="{857D9C1E-C353-BBA1-49C7-45D1FCE937A3}"/>
              </a:ext>
            </a:extLst>
          </p:cNvPr>
          <p:cNvCxnSpPr/>
          <p:nvPr/>
        </p:nvCxnSpPr>
        <p:spPr>
          <a:xfrm>
            <a:off x="6004496" y="5981698"/>
            <a:ext cx="0" cy="381005"/>
          </a:xfrm>
          <a:prstGeom prst="straightConnector1">
            <a:avLst/>
          </a:prstGeom>
          <a:noFill/>
          <a:ln w="76200" cap="rnd" cmpd="sng">
            <a:solidFill>
              <a:srgbClr val="FFFFFF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49" name="Google Shape;149;p4">
            <a:extLst>
              <a:ext uri="{FF2B5EF4-FFF2-40B4-BE49-F238E27FC236}">
                <a16:creationId xmlns:a16="http://schemas.microsoft.com/office/drawing/2014/main" id="{A1F49280-CC61-61AE-6880-CEA3D74D82BA}"/>
              </a:ext>
            </a:extLst>
          </p:cNvPr>
          <p:cNvSpPr/>
          <p:nvPr/>
        </p:nvSpPr>
        <p:spPr>
          <a:xfrm>
            <a:off x="9642900" y="202182"/>
            <a:ext cx="2266959" cy="483618"/>
          </a:xfrm>
          <a:custGeom>
            <a:avLst/>
            <a:gdLst/>
            <a:ahLst/>
            <a:cxnLst/>
            <a:rect l="l" t="t" r="r" b="b"/>
            <a:pathLst>
              <a:path w="3400439" h="725427" extrusionOk="0">
                <a:moveTo>
                  <a:pt x="0" y="0"/>
                </a:moveTo>
                <a:lnTo>
                  <a:pt x="3400439" y="0"/>
                </a:lnTo>
                <a:lnTo>
                  <a:pt x="3400439" y="725427"/>
                </a:lnTo>
                <a:lnTo>
                  <a:pt x="0" y="7254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548CDFE5-A177-B7FC-6677-CC050194FC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70040" y="491520"/>
            <a:ext cx="8701548" cy="6723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9519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>
          <a:extLst>
            <a:ext uri="{FF2B5EF4-FFF2-40B4-BE49-F238E27FC236}">
              <a16:creationId xmlns:a16="http://schemas.microsoft.com/office/drawing/2014/main" id="{ECA27691-B0D4-3745-1ED8-CA6CB96DF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7">
            <a:extLst>
              <a:ext uri="{FF2B5EF4-FFF2-40B4-BE49-F238E27FC236}">
                <a16:creationId xmlns:a16="http://schemas.microsoft.com/office/drawing/2014/main" id="{3471B557-2FEE-D08A-E3D0-B271D902573E}"/>
              </a:ext>
            </a:extLst>
          </p:cNvPr>
          <p:cNvSpPr/>
          <p:nvPr/>
        </p:nvSpPr>
        <p:spPr>
          <a:xfrm>
            <a:off x="-6350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3140" b="-5449"/>
            </a:stretch>
          </a:blipFill>
          <a:ln>
            <a:noFill/>
          </a:ln>
        </p:spPr>
        <p:txBody>
          <a:bodyPr/>
          <a:lstStyle/>
          <a:p>
            <a:endParaRPr lang="hu-HU" sz="1200" dirty="0"/>
          </a:p>
        </p:txBody>
      </p:sp>
      <p:sp>
        <p:nvSpPr>
          <p:cNvPr id="192" name="Google Shape;192;p7">
            <a:extLst>
              <a:ext uri="{FF2B5EF4-FFF2-40B4-BE49-F238E27FC236}">
                <a16:creationId xmlns:a16="http://schemas.microsoft.com/office/drawing/2014/main" id="{25089522-69E7-94AD-8E0C-E3C62C1C1AD9}"/>
              </a:ext>
            </a:extLst>
          </p:cNvPr>
          <p:cNvSpPr/>
          <p:nvPr/>
        </p:nvSpPr>
        <p:spPr>
          <a:xfrm>
            <a:off x="63501" y="190593"/>
            <a:ext cx="2266959" cy="483618"/>
          </a:xfrm>
          <a:custGeom>
            <a:avLst/>
            <a:gdLst/>
            <a:ahLst/>
            <a:cxnLst/>
            <a:rect l="l" t="t" r="r" b="b"/>
            <a:pathLst>
              <a:path w="3400439" h="725427" extrusionOk="0">
                <a:moveTo>
                  <a:pt x="0" y="0"/>
                </a:moveTo>
                <a:lnTo>
                  <a:pt x="3400439" y="0"/>
                </a:lnTo>
                <a:lnTo>
                  <a:pt x="3400439" y="725427"/>
                </a:lnTo>
                <a:lnTo>
                  <a:pt x="0" y="7254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  <p:sp>
        <p:nvSpPr>
          <p:cNvPr id="193" name="Google Shape;193;p7">
            <a:extLst>
              <a:ext uri="{FF2B5EF4-FFF2-40B4-BE49-F238E27FC236}">
                <a16:creationId xmlns:a16="http://schemas.microsoft.com/office/drawing/2014/main" id="{38A00FB0-B013-040E-3238-630668B9B3CB}"/>
              </a:ext>
            </a:extLst>
          </p:cNvPr>
          <p:cNvSpPr/>
          <p:nvPr/>
        </p:nvSpPr>
        <p:spPr>
          <a:xfrm>
            <a:off x="9786417" y="4418961"/>
            <a:ext cx="2769827" cy="2674316"/>
          </a:xfrm>
          <a:custGeom>
            <a:avLst/>
            <a:gdLst/>
            <a:ahLst/>
            <a:cxnLst/>
            <a:rect l="l" t="t" r="r" b="b"/>
            <a:pathLst>
              <a:path w="4154741" h="4011474" extrusionOk="0">
                <a:moveTo>
                  <a:pt x="0" y="0"/>
                </a:moveTo>
                <a:lnTo>
                  <a:pt x="4154742" y="0"/>
                </a:lnTo>
                <a:lnTo>
                  <a:pt x="4154742" y="4011475"/>
                </a:lnTo>
                <a:lnTo>
                  <a:pt x="0" y="40114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 sz="1200"/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36716F4E-E936-C4EE-EB16-9E2975794438}"/>
              </a:ext>
            </a:extLst>
          </p:cNvPr>
          <p:cNvSpPr txBox="1"/>
          <p:nvPr/>
        </p:nvSpPr>
        <p:spPr>
          <a:xfrm>
            <a:off x="5936343" y="2970590"/>
            <a:ext cx="6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sz="1200" dirty="0"/>
          </a:p>
        </p:txBody>
      </p:sp>
      <p:sp>
        <p:nvSpPr>
          <p:cNvPr id="4" name="Google Shape;121;p3">
            <a:extLst>
              <a:ext uri="{FF2B5EF4-FFF2-40B4-BE49-F238E27FC236}">
                <a16:creationId xmlns:a16="http://schemas.microsoft.com/office/drawing/2014/main" id="{48915E45-DCF1-1CA3-C595-075A72482209}"/>
              </a:ext>
            </a:extLst>
          </p:cNvPr>
          <p:cNvSpPr/>
          <p:nvPr/>
        </p:nvSpPr>
        <p:spPr>
          <a:xfrm>
            <a:off x="803904" y="2139819"/>
            <a:ext cx="10584193" cy="1720981"/>
          </a:xfrm>
          <a:custGeom>
            <a:avLst/>
            <a:gdLst/>
            <a:ahLst/>
            <a:cxnLst/>
            <a:rect l="l" t="t" r="r" b="b"/>
            <a:pathLst>
              <a:path w="1934102" h="782583" extrusionOk="0">
                <a:moveTo>
                  <a:pt x="1809642" y="782582"/>
                </a:moveTo>
                <a:lnTo>
                  <a:pt x="124460" y="782582"/>
                </a:lnTo>
                <a:cubicBezTo>
                  <a:pt x="55880" y="782582"/>
                  <a:pt x="0" y="726702"/>
                  <a:pt x="0" y="658122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809642" y="0"/>
                </a:lnTo>
                <a:cubicBezTo>
                  <a:pt x="1878222" y="0"/>
                  <a:pt x="1934102" y="55880"/>
                  <a:pt x="1934102" y="124460"/>
                </a:cubicBezTo>
                <a:lnTo>
                  <a:pt x="1934102" y="658123"/>
                </a:lnTo>
                <a:cubicBezTo>
                  <a:pt x="1934102" y="726702"/>
                  <a:pt x="1878222" y="782583"/>
                  <a:pt x="1809642" y="782583"/>
                </a:cubicBezTo>
                <a:close/>
              </a:path>
            </a:pathLst>
          </a:custGeom>
          <a:solidFill>
            <a:srgbClr val="487307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sp>
        <p:nvSpPr>
          <p:cNvPr id="5" name="Google Shape;126;p3">
            <a:extLst>
              <a:ext uri="{FF2B5EF4-FFF2-40B4-BE49-F238E27FC236}">
                <a16:creationId xmlns:a16="http://schemas.microsoft.com/office/drawing/2014/main" id="{7859721A-67E7-2BE4-571C-5980FDFA9A92}"/>
              </a:ext>
            </a:extLst>
          </p:cNvPr>
          <p:cNvSpPr txBox="1"/>
          <p:nvPr/>
        </p:nvSpPr>
        <p:spPr>
          <a:xfrm>
            <a:off x="1196980" y="2359497"/>
            <a:ext cx="9211733" cy="115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16999"/>
              </a:lnSpc>
            </a:pPr>
            <a:r>
              <a:rPr lang="hu-HU" sz="2133" b="1" dirty="0">
                <a:solidFill>
                  <a:schemeClr val="bg1"/>
                </a:solidFill>
                <a:latin typeface="Nunito Sans Black" pitchFamily="2" charset="-18"/>
              </a:rPr>
              <a:t>Task: </a:t>
            </a:r>
          </a:p>
          <a:p>
            <a:pPr lvl="0" algn="ctr">
              <a:lnSpc>
                <a:spcPct val="116999"/>
              </a:lnSpc>
            </a:pPr>
            <a:r>
              <a:rPr lang="hu-HU" sz="2133" b="1" dirty="0" err="1">
                <a:solidFill>
                  <a:schemeClr val="bg1"/>
                </a:solidFill>
                <a:latin typeface="Nunito Sans Black" pitchFamily="2" charset="-18"/>
              </a:rPr>
              <a:t>Which </a:t>
            </a:r>
            <a:r>
              <a:rPr lang="en-GB" sz="2133" b="1" dirty="0" err="1">
                <a:solidFill>
                  <a:schemeClr val="bg1"/>
                </a:solidFill>
                <a:latin typeface="Nunito Sans Black" pitchFamily="2" charset="-18"/>
              </a:rPr>
              <a:t>of the Sustainable Development Goals</a:t>
            </a:r>
            <a:r>
              <a:rPr lang="en-GB" sz="2133" b="1" dirty="0">
                <a:solidFill>
                  <a:schemeClr val="bg1"/>
                </a:solidFill>
                <a:latin typeface="Nunito Sans Black" pitchFamily="2" charset="-18"/>
              </a:rPr>
              <a:t> </a:t>
            </a:r>
            <a:br>
              <a:rPr lang="hu-HU" sz="2133" b="1" dirty="0">
                <a:solidFill>
                  <a:schemeClr val="bg1"/>
                </a:solidFill>
                <a:latin typeface="Nunito Sans Black" pitchFamily="2" charset="-18"/>
              </a:rPr>
            </a:br>
            <a:r>
              <a:rPr lang="en-GB" sz="2133" b="1" dirty="0" err="1">
                <a:solidFill>
                  <a:schemeClr val="bg1"/>
                </a:solidFill>
                <a:latin typeface="Nunito Sans Black" pitchFamily="2" charset="-18"/>
              </a:rPr>
              <a:t>does </a:t>
            </a:r>
            <a:r>
              <a:rPr lang="en-GB" sz="2133" b="1" dirty="0">
                <a:solidFill>
                  <a:schemeClr val="bg1"/>
                </a:solidFill>
                <a:latin typeface="Nunito Sans Black" pitchFamily="2" charset="-18"/>
              </a:rPr>
              <a:t>the </a:t>
            </a:r>
            <a:r>
              <a:rPr lang="hu-HU" sz="2133" b="1" dirty="0">
                <a:solidFill>
                  <a:schemeClr val="bg1"/>
                </a:solidFill>
                <a:latin typeface="Nunito Sans Black" pitchFamily="2" charset="-18"/>
              </a:rPr>
              <a:t>previously </a:t>
            </a:r>
            <a:r>
              <a:rPr lang="en-GB" sz="2133" b="1" dirty="0">
                <a:solidFill>
                  <a:schemeClr val="bg1"/>
                </a:solidFill>
                <a:latin typeface="Nunito Sans Black" pitchFamily="2" charset="-18"/>
              </a:rPr>
              <a:t>selected SFSC channel correspond to? </a:t>
            </a:r>
            <a:endParaRPr sz="2133" dirty="0">
              <a:solidFill>
                <a:schemeClr val="bg1"/>
              </a:solidFill>
              <a:latin typeface="Nunito Sans Black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3550406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1810</TotalTime>
  <Words>1547</Words>
  <Application>Microsoft Office PowerPoint</Application>
  <PresentationFormat>Widescreen</PresentationFormat>
  <Paragraphs>264</Paragraphs>
  <Slides>40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Calibri</vt:lpstr>
      <vt:lpstr>Calibri Light</vt:lpstr>
      <vt:lpstr>Nunito Sans</vt:lpstr>
      <vt:lpstr>Nunito Sans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Both Rita</dc:creator>
  <cp:keywords>, docId:25EC86332454004AC8D9FF1C909E10A1</cp:keywords>
  <cp:lastModifiedBy>Both Rita</cp:lastModifiedBy>
  <cp:revision>7</cp:revision>
  <dcterms:created xsi:type="dcterms:W3CDTF">2026-03-18T09:23:04Z</dcterms:created>
  <dcterms:modified xsi:type="dcterms:W3CDTF">2026-04-02T06:10:34Z</dcterms:modified>
</cp:coreProperties>
</file>