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98"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Roboto" panose="020B0604020202020204" charset="0"/>
      <p:regular r:id="rId45"/>
      <p:bold r:id="rId46"/>
      <p:italic r:id="rId47"/>
      <p:boldItalic r:id="rId48"/>
    </p:embeddedFont>
    <p:embeddedFont>
      <p:font typeface="Nunito Sans"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Nunito Sans Black" panose="020B0604020202020204" charset="0"/>
      <p:bold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f+/zI9909T7Y9Q1hOiKSt3FkH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68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735895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9575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25b2ede271_4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g325b2ede271_4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50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54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25b2ede271_4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325b2ede271_4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188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25b2ede271_4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g325b2ede271_4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069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25b2ede271_4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325b2ede271_4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532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25b2ede271_4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325b2ede271_4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74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25b2ede271_4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325b2ede271_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8857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26921585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32692158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81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26921585f4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326921585f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2877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6921585f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5" name="Google Shape;315;g326921585f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6359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6178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26921585f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326921585f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7573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26921585f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g326921585f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5686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26921585f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g326921585f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661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3632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5b2ede271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g325b2ede271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2752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595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26dadce0fc_0_9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g326dadce0fc_0_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404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26dadce0fc_0_10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5" name="Google Shape;465;g326dadce0fc_0_1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1118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26dadce0fc_0_10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9" name="Google Shape;479;g326dadce0fc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848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26dadce0fc_0_10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2" name="Google Shape;492;g326dadce0fc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25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7319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26dadce0fc_0_1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1" name="Google Shape;501;g326dadce0fc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796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26dadce0fc_0_10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2" name="Google Shape;512;g326dadce0fc_0_1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0609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26dadce0fc_0_10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g326dadce0fc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0302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26dadce0fc_0_10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g326dadce0fc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7924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26dadce0fc_0_1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7" name="Google Shape;547;g326dadce0fc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954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26dadce0fc_0_1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8" name="Google Shape;558;g326dadce0fc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0600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26dadce0fc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1" name="Google Shape;571;g326dadce0fc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7040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26dadce0fc_0_1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g326dadce0fc_0_1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0355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6dadce0fc_0_1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4" name="Google Shape;594;g326dadce0fc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0985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26dadce0fc_0_1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5" name="Google Shape;605;g326dadce0fc_0_1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8714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25b2ede271_4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325b2ede271_4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2382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26dadce0fc_0_1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g326dadce0fc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07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26dadce0fc_0_1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9" name="Google Shape;639;g326dadce0fc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611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25b2ede271_4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2" name="Google Shape;652;g325b2ede271_4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794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6577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5b2ede271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325b2ede27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385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5b2ede271_4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325b2ede271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650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5b2ede271_4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g325b2ede271_4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147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5b2ede271_4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g325b2ede271_4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005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1792288" y="612775"/>
            <a:ext cx="5486400" cy="4114800"/>
          </a:xfrm>
          <a:prstGeom prst="rect">
            <a:avLst/>
          </a:prstGeom>
          <a:noFill/>
          <a:ln>
            <a:noFill/>
          </a:ln>
        </p:spPr>
      </p:sp>
      <p:sp>
        <p:nvSpPr>
          <p:cNvPr id="64" name="Google Shape;64;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1731" t="-92052" r="-2282" b="-46394"/>
            </a:stretch>
          </a:blipFill>
          <a:ln>
            <a:noFill/>
          </a:ln>
        </p:spPr>
      </p:sp>
      <p:grpSp>
        <p:nvGrpSpPr>
          <p:cNvPr id="85" name="Google Shape;85;p1"/>
          <p:cNvGrpSpPr/>
          <p:nvPr/>
        </p:nvGrpSpPr>
        <p:grpSpPr>
          <a:xfrm>
            <a:off x="1686928" y="739378"/>
            <a:ext cx="15579082" cy="9345846"/>
            <a:chOff x="0" y="-76200"/>
            <a:chExt cx="4103133" cy="2461457"/>
          </a:xfrm>
        </p:grpSpPr>
        <p:sp>
          <p:nvSpPr>
            <p:cNvPr id="86" name="Google Shape;86;p1"/>
            <p:cNvSpPr/>
            <p:nvPr/>
          </p:nvSpPr>
          <p:spPr>
            <a:xfrm>
              <a:off x="0" y="0"/>
              <a:ext cx="4103133" cy="2385257"/>
            </a:xfrm>
            <a:custGeom>
              <a:avLst/>
              <a:gdLst/>
              <a:ahLst/>
              <a:cxnLst/>
              <a:rect l="l" t="t" r="r" b="b"/>
              <a:pathLst>
                <a:path w="4103133" h="2385257" extrusionOk="0">
                  <a:moveTo>
                    <a:pt x="25344" y="0"/>
                  </a:moveTo>
                  <a:lnTo>
                    <a:pt x="4077789" y="0"/>
                  </a:lnTo>
                  <a:cubicBezTo>
                    <a:pt x="4084510" y="0"/>
                    <a:pt x="4090957" y="2670"/>
                    <a:pt x="4095710" y="7423"/>
                  </a:cubicBezTo>
                  <a:cubicBezTo>
                    <a:pt x="4100463" y="12176"/>
                    <a:pt x="4103133" y="18622"/>
                    <a:pt x="4103133" y="25344"/>
                  </a:cubicBezTo>
                  <a:lnTo>
                    <a:pt x="4103133" y="2359913"/>
                  </a:lnTo>
                  <a:cubicBezTo>
                    <a:pt x="4103133" y="2366635"/>
                    <a:pt x="4100463" y="2373081"/>
                    <a:pt x="4095710" y="2377834"/>
                  </a:cubicBezTo>
                  <a:cubicBezTo>
                    <a:pt x="4090957" y="2382587"/>
                    <a:pt x="4084510" y="2385257"/>
                    <a:pt x="4077789" y="2385257"/>
                  </a:cubicBezTo>
                  <a:lnTo>
                    <a:pt x="25344" y="2385257"/>
                  </a:lnTo>
                  <a:cubicBezTo>
                    <a:pt x="18622" y="2385257"/>
                    <a:pt x="12176" y="2382587"/>
                    <a:pt x="7423" y="2377834"/>
                  </a:cubicBezTo>
                  <a:cubicBezTo>
                    <a:pt x="2670" y="2373081"/>
                    <a:pt x="0" y="2366635"/>
                    <a:pt x="0" y="2359913"/>
                  </a:cubicBezTo>
                  <a:lnTo>
                    <a:pt x="0" y="25344"/>
                  </a:lnTo>
                  <a:cubicBezTo>
                    <a:pt x="0" y="18622"/>
                    <a:pt x="2670" y="12176"/>
                    <a:pt x="7423" y="7423"/>
                  </a:cubicBezTo>
                  <a:cubicBezTo>
                    <a:pt x="12176" y="2670"/>
                    <a:pt x="18622" y="0"/>
                    <a:pt x="25344" y="0"/>
                  </a:cubicBezTo>
                  <a:close/>
                </a:path>
              </a:pathLst>
            </a:custGeom>
            <a:solidFill>
              <a:srgbClr val="F2F2F2">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
            <p:cNvSpPr txBox="1"/>
            <p:nvPr/>
          </p:nvSpPr>
          <p:spPr>
            <a:xfrm>
              <a:off x="0" y="-76200"/>
              <a:ext cx="4103133" cy="2461457"/>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1686928" y="1274997"/>
            <a:ext cx="11891446" cy="4119660"/>
            <a:chOff x="0" y="-76200"/>
            <a:chExt cx="3131904" cy="1085013"/>
          </a:xfrm>
        </p:grpSpPr>
        <p:sp>
          <p:nvSpPr>
            <p:cNvPr id="89" name="Google Shape;89;p1"/>
            <p:cNvSpPr/>
            <p:nvPr/>
          </p:nvSpPr>
          <p:spPr>
            <a:xfrm>
              <a:off x="0" y="0"/>
              <a:ext cx="3131904" cy="1008813"/>
            </a:xfrm>
            <a:custGeom>
              <a:avLst/>
              <a:gdLst/>
              <a:ahLst/>
              <a:cxnLst/>
              <a:rect l="l" t="t" r="r" b="b"/>
              <a:pathLst>
                <a:path w="3131904" h="1008813" extrusionOk="0">
                  <a:moveTo>
                    <a:pt x="0" y="0"/>
                  </a:moveTo>
                  <a:lnTo>
                    <a:pt x="3131904" y="0"/>
                  </a:lnTo>
                  <a:lnTo>
                    <a:pt x="3131904" y="1008813"/>
                  </a:lnTo>
                  <a:lnTo>
                    <a:pt x="0" y="1008813"/>
                  </a:lnTo>
                  <a:close/>
                </a:path>
              </a:pathLst>
            </a:custGeom>
            <a:solidFill>
              <a:srgbClr val="FFFFFF">
                <a:alpha val="78431"/>
              </a:srgbClr>
            </a:solidFill>
            <a:ln>
              <a:noFill/>
            </a:ln>
          </p:spPr>
        </p:sp>
        <p:sp>
          <p:nvSpPr>
            <p:cNvPr id="90" name="Google Shape;90;p1"/>
            <p:cNvSpPr txBox="1"/>
            <p:nvPr/>
          </p:nvSpPr>
          <p:spPr>
            <a:xfrm>
              <a:off x="0" y="-76200"/>
              <a:ext cx="3131904" cy="1085013"/>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1" name="Google Shape;91;p1"/>
          <p:cNvGrpSpPr/>
          <p:nvPr/>
        </p:nvGrpSpPr>
        <p:grpSpPr>
          <a:xfrm>
            <a:off x="5318001" y="6210226"/>
            <a:ext cx="9324487" cy="1111273"/>
            <a:chOff x="0" y="-76200"/>
            <a:chExt cx="1927662" cy="292679"/>
          </a:xfrm>
        </p:grpSpPr>
        <p:sp>
          <p:nvSpPr>
            <p:cNvPr id="92" name="Google Shape;92;p1"/>
            <p:cNvSpPr/>
            <p:nvPr/>
          </p:nvSpPr>
          <p:spPr>
            <a:xfrm>
              <a:off x="0" y="0"/>
              <a:ext cx="1927662" cy="216479"/>
            </a:xfrm>
            <a:custGeom>
              <a:avLst/>
              <a:gdLst/>
              <a:ahLst/>
              <a:cxnLst/>
              <a:rect l="l" t="t" r="r" b="b"/>
              <a:pathLst>
                <a:path w="1927662" h="216479" extrusionOk="0">
                  <a:moveTo>
                    <a:pt x="0" y="0"/>
                  </a:moveTo>
                  <a:lnTo>
                    <a:pt x="1927662" y="0"/>
                  </a:lnTo>
                  <a:lnTo>
                    <a:pt x="1927662" y="216479"/>
                  </a:lnTo>
                  <a:lnTo>
                    <a:pt x="0" y="216479"/>
                  </a:lnTo>
                  <a:close/>
                </a:path>
              </a:pathLst>
            </a:custGeom>
            <a:solidFill>
              <a:srgbClr val="FFFFFF">
                <a:alpha val="78431"/>
              </a:srgbClr>
            </a:solidFill>
            <a:ln>
              <a:noFill/>
            </a:ln>
          </p:spPr>
        </p:sp>
        <p:sp>
          <p:nvSpPr>
            <p:cNvPr id="93" name="Google Shape;93;p1"/>
            <p:cNvSpPr txBox="1"/>
            <p:nvPr/>
          </p:nvSpPr>
          <p:spPr>
            <a:xfrm>
              <a:off x="0" y="-76200"/>
              <a:ext cx="1927662" cy="292679"/>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4" name="Google Shape;94;p1"/>
          <p:cNvSpPr/>
          <p:nvPr/>
        </p:nvSpPr>
        <p:spPr>
          <a:xfrm>
            <a:off x="13578374" y="156431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95" name="Google Shape;95;p1"/>
          <p:cNvSpPr/>
          <p:nvPr/>
        </p:nvSpPr>
        <p:spPr>
          <a:xfrm>
            <a:off x="1879527" y="1806027"/>
            <a:ext cx="11249782" cy="3337473"/>
          </a:xfrm>
          <a:custGeom>
            <a:avLst/>
            <a:gdLst/>
            <a:ahLst/>
            <a:cxnLst/>
            <a:rect l="l" t="t" r="r" b="b"/>
            <a:pathLst>
              <a:path w="11249782" h="3337473" extrusionOk="0">
                <a:moveTo>
                  <a:pt x="0" y="0"/>
                </a:moveTo>
                <a:lnTo>
                  <a:pt x="11249782" y="0"/>
                </a:lnTo>
                <a:lnTo>
                  <a:pt x="11249782" y="3337473"/>
                </a:lnTo>
                <a:lnTo>
                  <a:pt x="0" y="3337473"/>
                </a:lnTo>
                <a:lnTo>
                  <a:pt x="0" y="0"/>
                </a:lnTo>
                <a:close/>
              </a:path>
            </a:pathLst>
          </a:custGeom>
          <a:blipFill rotWithShape="1">
            <a:blip r:embed="rId5">
              <a:alphaModFix/>
            </a:blip>
            <a:stretch>
              <a:fillRect/>
            </a:stretch>
          </a:blipFill>
          <a:ln>
            <a:noFill/>
          </a:ln>
        </p:spPr>
      </p:sp>
      <p:sp>
        <p:nvSpPr>
          <p:cNvPr id="96" name="Google Shape;96;p1"/>
          <p:cNvSpPr txBox="1"/>
          <p:nvPr/>
        </p:nvSpPr>
        <p:spPr>
          <a:xfrm>
            <a:off x="5656059" y="6623075"/>
            <a:ext cx="8648400" cy="600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900"/>
              <a:buFont typeface="Arial"/>
              <a:buNone/>
            </a:pPr>
            <a:r>
              <a:rPr lang="en-US" sz="3900" b="1" i="0" u="none" strike="noStrike" cap="none">
                <a:solidFill>
                  <a:srgbClr val="1B693C"/>
                </a:solidFill>
                <a:latin typeface="Nunito Sans"/>
                <a:ea typeface="Nunito Sans"/>
                <a:cs typeface="Nunito Sans"/>
                <a:sym typeface="Nunito Sans"/>
              </a:rPr>
              <a:t> </a:t>
            </a:r>
            <a:r>
              <a:rPr lang="en-US" sz="3900" b="1">
                <a:solidFill>
                  <a:srgbClr val="1B693C"/>
                </a:solidFill>
                <a:latin typeface="Nunito Sans"/>
                <a:ea typeface="Nunito Sans"/>
                <a:cs typeface="Nunito Sans"/>
                <a:sym typeface="Nunito Sans"/>
              </a:rPr>
              <a:t>A rövid ellátási láncok logisztikája</a:t>
            </a: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2334710" y="9058696"/>
            <a:ext cx="14644200" cy="1513200"/>
          </a:xfrm>
          <a:prstGeom prst="rect">
            <a:avLst/>
          </a:prstGeom>
          <a:noFill/>
          <a:ln>
            <a:noFill/>
          </a:ln>
        </p:spPr>
        <p:txBody>
          <a:bodyPr spcFirstLastPara="1" wrap="square" lIns="0" tIns="0" rIns="0" bIns="0" anchor="t" anchorCtr="0">
            <a:spAutoFit/>
          </a:bodyPr>
          <a:lstStyle/>
          <a:p>
            <a:pPr marL="0" marR="0" lvl="0" indent="0" algn="l" rtl="0">
              <a:lnSpc>
                <a:spcPct val="108071"/>
              </a:lnSpc>
              <a:spcBef>
                <a:spcPts val="0"/>
              </a:spcBef>
              <a:spcAft>
                <a:spcPts val="0"/>
              </a:spcAft>
              <a:buClr>
                <a:srgbClr val="000000"/>
              </a:buClr>
              <a:buSzPts val="1845"/>
              <a:buFont typeface="Arial"/>
              <a:buNone/>
            </a:pPr>
            <a:r>
              <a:rPr lang="en-US" sz="1845"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 Projekt szám: </a:t>
            </a:r>
            <a:r>
              <a:rPr lang="en-US" sz="900" b="0" i="0" u="none" strike="noStrike" cap="none">
                <a:solidFill>
                  <a:srgbClr val="1F1F1F"/>
                </a:solidFill>
                <a:highlight>
                  <a:srgbClr val="FFFFFF"/>
                </a:highlight>
                <a:latin typeface="Roboto"/>
                <a:ea typeface="Roboto"/>
                <a:cs typeface="Roboto"/>
                <a:sym typeface="Roboto"/>
              </a:rPr>
              <a:t>2024-1-RO01-KA210-ADU-000254716 </a:t>
            </a:r>
            <a:endParaRPr sz="1400" b="0" i="0" u="none" strike="noStrike" cap="none">
              <a:solidFill>
                <a:srgbClr val="000000"/>
              </a:solidFill>
              <a:latin typeface="Arial"/>
              <a:ea typeface="Arial"/>
              <a:cs typeface="Arial"/>
              <a:sym typeface="Arial"/>
            </a:endParaRPr>
          </a:p>
          <a:p>
            <a:pPr marL="0" marR="0" lvl="0" indent="0" algn="l" rtl="0">
              <a:lnSpc>
                <a:spcPct val="108013"/>
              </a:lnSpc>
              <a:spcBef>
                <a:spcPts val="0"/>
              </a:spcBef>
              <a:spcAft>
                <a:spcPts val="0"/>
              </a:spcAft>
              <a:buClr>
                <a:srgbClr val="000000"/>
              </a:buClr>
              <a:buSzPts val="1846"/>
              <a:buFont typeface="Arial"/>
              <a:buNone/>
            </a:pPr>
            <a:endParaRPr sz="1845" b="0" i="0" u="none" strike="noStrike" cap="none">
              <a:solidFill>
                <a:srgbClr val="141414"/>
              </a:solidFill>
              <a:latin typeface="Arial"/>
              <a:ea typeface="Arial"/>
              <a:cs typeface="Arial"/>
              <a:sym typeface="Arial"/>
            </a:endParaRPr>
          </a:p>
          <a:p>
            <a:pPr marL="0" marR="0" lvl="0" indent="0" algn="l" rtl="0">
              <a:lnSpc>
                <a:spcPct val="108013"/>
              </a:lnSpc>
              <a:spcBef>
                <a:spcPts val="0"/>
              </a:spcBef>
              <a:spcAft>
                <a:spcPts val="0"/>
              </a:spcAft>
              <a:buClr>
                <a:srgbClr val="000000"/>
              </a:buClr>
              <a:buSzPts val="1846"/>
              <a:buFont typeface="Arial"/>
              <a:buNone/>
            </a:pPr>
            <a:endParaRPr sz="1845" b="0" i="0" u="none" strike="noStrike" cap="none">
              <a:solidFill>
                <a:srgbClr val="141414"/>
              </a:solidFill>
              <a:latin typeface="Arial"/>
              <a:ea typeface="Arial"/>
              <a:cs typeface="Arial"/>
              <a:sym typeface="Arial"/>
            </a:endParaRPr>
          </a:p>
        </p:txBody>
      </p:sp>
      <p:cxnSp>
        <p:nvCxnSpPr>
          <p:cNvPr id="98" name="Google Shape;98;p1"/>
          <p:cNvCxnSpPr/>
          <p:nvPr/>
        </p:nvCxnSpPr>
        <p:spPr>
          <a:xfrm>
            <a:off x="10164282" y="9844511"/>
            <a:ext cx="7095018" cy="0"/>
          </a:xfrm>
          <a:prstGeom prst="straightConnector1">
            <a:avLst/>
          </a:prstGeom>
          <a:noFill/>
          <a:ln w="47625" cap="rnd" cmpd="sng">
            <a:solidFill>
              <a:srgbClr val="000000">
                <a:alpha val="4313"/>
              </a:srgbClr>
            </a:solidFill>
            <a:prstDash val="solid"/>
            <a:round/>
            <a:headEnd type="none" w="sm" len="sm"/>
            <a:tailEnd type="none" w="sm" len="sm"/>
          </a:ln>
        </p:spPr>
      </p:cxnSp>
      <p:cxnSp>
        <p:nvCxnSpPr>
          <p:cNvPr id="99" name="Google Shape;99;p1"/>
          <p:cNvCxnSpPr/>
          <p:nvPr/>
        </p:nvCxnSpPr>
        <p:spPr>
          <a:xfrm>
            <a:off x="2334710" y="8921698"/>
            <a:ext cx="14098598" cy="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25b2ede271_4_61"/>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325b2ede271_4_61"/>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325b2ede271_4_61"/>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219" name="Google Shape;219;g325b2ede271_4_61"/>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220" name="Google Shape;220;g325b2ede271_4_61"/>
          <p:cNvSpPr txBox="1"/>
          <p:nvPr/>
        </p:nvSpPr>
        <p:spPr>
          <a:xfrm>
            <a:off x="1028700" y="3001962"/>
            <a:ext cx="42054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A 9M</a:t>
            </a:r>
            <a:endParaRPr sz="8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elv</a:t>
            </a:r>
            <a:endParaRPr sz="8000" b="1">
              <a:solidFill>
                <a:srgbClr val="141414"/>
              </a:solidFill>
              <a:latin typeface="Nunito Sans Black"/>
              <a:ea typeface="Nunito Sans Black"/>
              <a:cs typeface="Nunito Sans Black"/>
              <a:sym typeface="Nunito Sans Black"/>
            </a:endParaRPr>
          </a:p>
        </p:txBody>
      </p:sp>
      <p:sp>
        <p:nvSpPr>
          <p:cNvPr id="221" name="Google Shape;221;g325b2ede271_4_61"/>
          <p:cNvSpPr txBox="1"/>
          <p:nvPr/>
        </p:nvSpPr>
        <p:spPr>
          <a:xfrm>
            <a:off x="5296517" y="7378111"/>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vásárlónak</a:t>
            </a:r>
            <a:endParaRPr sz="1400" b="0" i="0" u="none" strike="noStrike" cap="none">
              <a:solidFill>
                <a:srgbClr val="000000"/>
              </a:solidFill>
              <a:latin typeface="Arial"/>
              <a:ea typeface="Arial"/>
              <a:cs typeface="Arial"/>
              <a:sym typeface="Arial"/>
            </a:endParaRPr>
          </a:p>
        </p:txBody>
      </p:sp>
      <p:sp>
        <p:nvSpPr>
          <p:cNvPr id="222" name="Google Shape;222;g325b2ede271_4_61"/>
          <p:cNvSpPr txBox="1"/>
          <p:nvPr/>
        </p:nvSpPr>
        <p:spPr>
          <a:xfrm>
            <a:off x="9404726" y="1257300"/>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információval ellátva</a:t>
            </a:r>
            <a:endParaRPr sz="1400" b="0" i="0" u="none" strike="noStrike" cap="none">
              <a:solidFill>
                <a:srgbClr val="000000"/>
              </a:solidFill>
              <a:latin typeface="Arial"/>
              <a:ea typeface="Arial"/>
              <a:cs typeface="Arial"/>
              <a:sym typeface="Arial"/>
            </a:endParaRPr>
          </a:p>
        </p:txBody>
      </p:sp>
      <p:sp>
        <p:nvSpPr>
          <p:cNvPr id="223" name="Google Shape;223;g325b2ede271_4_61"/>
          <p:cNvSpPr txBox="1"/>
          <p:nvPr/>
        </p:nvSpPr>
        <p:spPr>
          <a:xfrm>
            <a:off x="13517835" y="7167811"/>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energia felhasználásával</a:t>
            </a:r>
            <a:endParaRPr sz="1400" b="0" i="0" u="none" strike="noStrike" cap="none">
              <a:solidFill>
                <a:srgbClr val="000000"/>
              </a:solidFill>
              <a:latin typeface="Arial"/>
              <a:ea typeface="Arial"/>
              <a:cs typeface="Arial"/>
              <a:sym typeface="Arial"/>
            </a:endParaRPr>
          </a:p>
        </p:txBody>
      </p:sp>
      <p:sp>
        <p:nvSpPr>
          <p:cNvPr id="224" name="Google Shape;224;g325b2ede271_4_61"/>
          <p:cNvSpPr txBox="1"/>
          <p:nvPr/>
        </p:nvSpPr>
        <p:spPr>
          <a:xfrm>
            <a:off x="4919972" y="7714488"/>
            <a:ext cx="4484700" cy="2154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g325b2ede271_4_61"/>
          <p:cNvPicPr preferRelativeResize="0"/>
          <p:nvPr/>
        </p:nvPicPr>
        <p:blipFill>
          <a:blip r:embed="rId5">
            <a:alphaModFix/>
          </a:blip>
          <a:stretch>
            <a:fillRect/>
          </a:stretch>
        </p:blipFill>
        <p:spPr>
          <a:xfrm>
            <a:off x="5386500" y="152400"/>
            <a:ext cx="3581400" cy="6210300"/>
          </a:xfrm>
          <a:prstGeom prst="rect">
            <a:avLst/>
          </a:prstGeom>
          <a:noFill/>
          <a:ln>
            <a:noFill/>
          </a:ln>
        </p:spPr>
      </p:pic>
      <p:pic>
        <p:nvPicPr>
          <p:cNvPr id="226" name="Google Shape;226;g325b2ede271_4_61"/>
          <p:cNvPicPr preferRelativeResize="0"/>
          <p:nvPr/>
        </p:nvPicPr>
        <p:blipFill>
          <a:blip r:embed="rId6">
            <a:alphaModFix/>
          </a:blip>
          <a:stretch>
            <a:fillRect/>
          </a:stretch>
        </p:blipFill>
        <p:spPr>
          <a:xfrm>
            <a:off x="9557076" y="3194100"/>
            <a:ext cx="3523300" cy="6235314"/>
          </a:xfrm>
          <a:prstGeom prst="rect">
            <a:avLst/>
          </a:prstGeom>
          <a:noFill/>
          <a:ln>
            <a:noFill/>
          </a:ln>
        </p:spPr>
      </p:pic>
      <p:pic>
        <p:nvPicPr>
          <p:cNvPr id="227" name="Google Shape;227;g325b2ede271_4_61"/>
          <p:cNvPicPr preferRelativeResize="0"/>
          <p:nvPr/>
        </p:nvPicPr>
        <p:blipFill>
          <a:blip r:embed="rId7">
            <a:alphaModFix/>
          </a:blip>
          <a:stretch>
            <a:fillRect/>
          </a:stretch>
        </p:blipFill>
        <p:spPr>
          <a:xfrm>
            <a:off x="13669550" y="227327"/>
            <a:ext cx="3581400" cy="62505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6"/>
            </a:stretch>
          </a:blipFill>
          <a:ln>
            <a:noFill/>
          </a:ln>
        </p:spPr>
      </p:sp>
      <p:sp>
        <p:nvSpPr>
          <p:cNvPr id="233" name="Google Shape;233;p7"/>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5" b="-10600"/>
            </a:stretch>
          </a:blipFill>
          <a:ln>
            <a:noFill/>
          </a:ln>
        </p:spPr>
      </p:sp>
      <p:sp>
        <p:nvSpPr>
          <p:cNvPr id="234" name="Google Shape;234;p7"/>
          <p:cNvSpPr/>
          <p:nvPr/>
        </p:nvSpPr>
        <p:spPr>
          <a:xfrm>
            <a:off x="3719346" y="-412152"/>
            <a:ext cx="3958393" cy="14408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236" name="Google Shape;236;p7"/>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237" name="Google Shape;237;p7"/>
          <p:cNvSpPr txBox="1"/>
          <p:nvPr/>
        </p:nvSpPr>
        <p:spPr>
          <a:xfrm>
            <a:off x="669101" y="4304800"/>
            <a:ext cx="13725900" cy="498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1: </a:t>
            </a:r>
            <a:r>
              <a:rPr lang="en-US" sz="4600">
                <a:solidFill>
                  <a:schemeClr val="lt1"/>
                </a:solidFill>
                <a:latin typeface="Nunito Sans"/>
                <a:ea typeface="Nunito Sans"/>
                <a:cs typeface="Nunito Sans"/>
                <a:sym typeface="Nunito Sans"/>
              </a:rPr>
              <a:t>MIT JELENT A MEGFELELŐSÉG?  A LOGISZTIKAI 9M ELV ALKALMAZÁSA EGY SAJTKÉSZÍTŐ GAZDASÁG PÉLDÁJÁN KERESZTÜL</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3100" b="1">
              <a:solidFill>
                <a:schemeClr val="lt1"/>
              </a:solidFill>
              <a:latin typeface="Nunito Sans"/>
              <a:ea typeface="Nunito Sans"/>
              <a:cs typeface="Nunito Sans"/>
              <a:sym typeface="Nunito Sans"/>
            </a:endParaRPr>
          </a:p>
          <a:p>
            <a:pPr marL="0" lvl="0" indent="0" algn="l" rtl="0">
              <a:lnSpc>
                <a:spcPct val="100000"/>
              </a:lnSpc>
              <a:spcBef>
                <a:spcPts val="0"/>
              </a:spcBef>
              <a:spcAft>
                <a:spcPts val="0"/>
              </a:spcAft>
              <a:buClr>
                <a:schemeClr val="dk1"/>
              </a:buClr>
              <a:buSzPts val="1100"/>
              <a:buFont typeface="Arial"/>
              <a:buNone/>
            </a:pPr>
            <a:r>
              <a:rPr lang="en-US" sz="3100" b="1">
                <a:solidFill>
                  <a:schemeClr val="lt1"/>
                </a:solidFill>
                <a:latin typeface="Nunito Sans"/>
                <a:ea typeface="Nunito Sans"/>
                <a:cs typeface="Nunito Sans"/>
                <a:sym typeface="Nunito Sans"/>
              </a:rPr>
              <a:t>Készítsenek közösen olyan gondolattérképet, melynek ágai a logisztikai 9 megfelelőséghez kapcsolódó elemeket/jellemzőket gyűjtik össze egy sajtkészítő esetében!</a:t>
            </a: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238" name="Google Shape;238;p7"/>
          <p:cNvSpPr txBox="1"/>
          <p:nvPr/>
        </p:nvSpPr>
        <p:spPr>
          <a:xfrm>
            <a:off x="3719346" y="228739"/>
            <a:ext cx="3958393" cy="48133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239" name="Google Shape;239;p7"/>
          <p:cNvSpPr txBox="1"/>
          <p:nvPr/>
        </p:nvSpPr>
        <p:spPr>
          <a:xfrm>
            <a:off x="487271" y="8934169"/>
            <a:ext cx="13133462" cy="1032065"/>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240" name="Google Shape;240;p7"/>
          <p:cNvCxnSpPr/>
          <p:nvPr/>
        </p:nvCxnSpPr>
        <p:spPr>
          <a:xfrm rot="10800000" flipH="1">
            <a:off x="487300" y="8810344"/>
            <a:ext cx="12351872" cy="1905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25b2ede271_4_9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246" name="Google Shape;246;g325b2ede271_4_97"/>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247" name="Google Shape;247;g325b2ede271_4_97"/>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325b2ede271_4_97"/>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249" name="Google Shape;249;g325b2ede271_4_97"/>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250" name="Google Shape;250;g325b2ede271_4_97"/>
          <p:cNvSpPr txBox="1"/>
          <p:nvPr/>
        </p:nvSpPr>
        <p:spPr>
          <a:xfrm>
            <a:off x="669101" y="4304800"/>
            <a:ext cx="13725900" cy="4855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2 </a:t>
            </a:r>
            <a:r>
              <a:rPr lang="en-US" sz="4600">
                <a:solidFill>
                  <a:schemeClr val="lt1"/>
                </a:solidFill>
                <a:latin typeface="Nunito Sans"/>
                <a:ea typeface="Nunito Sans"/>
                <a:cs typeface="Nunito Sans"/>
                <a:sym typeface="Nunito Sans"/>
              </a:rPr>
              <a:t>: AZ ÉN CSATORNÁIM</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4600">
              <a:solidFill>
                <a:schemeClr val="lt1"/>
              </a:solidFill>
              <a:latin typeface="Nunito Sans"/>
              <a:ea typeface="Nunito Sans"/>
              <a:cs typeface="Nunito Sans"/>
              <a:sym typeface="Nunito Sans"/>
            </a:endParaRPr>
          </a:p>
          <a:p>
            <a:pPr marL="0" lvl="0" indent="0" algn="l" rtl="0">
              <a:lnSpc>
                <a:spcPct val="100000"/>
              </a:lnSpc>
              <a:spcBef>
                <a:spcPts val="0"/>
              </a:spcBef>
              <a:spcAft>
                <a:spcPts val="0"/>
              </a:spcAft>
              <a:buClr>
                <a:schemeClr val="dk1"/>
              </a:buClr>
              <a:buSzPts val="1100"/>
              <a:buFont typeface="Arial"/>
              <a:buNone/>
            </a:pPr>
            <a:r>
              <a:rPr lang="en-US" sz="3100" b="1">
                <a:solidFill>
                  <a:schemeClr val="lt1"/>
                </a:solidFill>
                <a:latin typeface="Nunito Sans"/>
                <a:ea typeface="Nunito Sans"/>
                <a:cs typeface="Nunito Sans"/>
                <a:sym typeface="Nunito Sans"/>
              </a:rPr>
              <a:t>Mutassa be, hogy ön milyen értékesítési csatornákat használ, s mindegyik esetében indokolja is választását!</a:t>
            </a:r>
            <a:br>
              <a:rPr lang="en-US" sz="3100" b="1">
                <a:solidFill>
                  <a:schemeClr val="lt1"/>
                </a:solidFill>
                <a:latin typeface="Nunito Sans"/>
                <a:ea typeface="Nunito Sans"/>
                <a:cs typeface="Nunito Sans"/>
                <a:sym typeface="Nunito Sans"/>
              </a:rPr>
            </a:br>
            <a:r>
              <a:rPr lang="en-US" sz="3100" b="1">
                <a:solidFill>
                  <a:schemeClr val="lt1"/>
                </a:solidFill>
                <a:latin typeface="Nunito Sans"/>
                <a:ea typeface="Nunito Sans"/>
                <a:cs typeface="Nunito Sans"/>
                <a:sym typeface="Nunito Sans"/>
              </a:rPr>
              <a:t/>
            </a:r>
            <a:br>
              <a:rPr lang="en-US" sz="3100" b="1">
                <a:solidFill>
                  <a:schemeClr val="lt1"/>
                </a:solidFill>
                <a:latin typeface="Nunito Sans"/>
                <a:ea typeface="Nunito Sans"/>
                <a:cs typeface="Nunito Sans"/>
                <a:sym typeface="Nunito Sans"/>
              </a:rPr>
            </a:br>
            <a:r>
              <a:rPr lang="en-US" sz="3100" b="1">
                <a:solidFill>
                  <a:schemeClr val="lt1"/>
                </a:solidFill>
                <a:latin typeface="Nunito Sans"/>
                <a:ea typeface="Nunito Sans"/>
                <a:cs typeface="Nunito Sans"/>
                <a:sym typeface="Nunito Sans"/>
              </a:rPr>
              <a:t>Amennyiben új csatornát is kipróbálna, írja le azt is!</a:t>
            </a:r>
            <a:endParaRPr sz="1200">
              <a:solidFill>
                <a:srgbClr val="FF0000"/>
              </a:solidFill>
              <a:latin typeface="Times New Roman"/>
              <a:ea typeface="Times New Roman"/>
              <a:cs typeface="Times New Roman"/>
              <a:sym typeface="Times New Roman"/>
            </a:endParaRPr>
          </a:p>
          <a:p>
            <a:pPr marL="0" lvl="0" indent="0" algn="l" rtl="0">
              <a:lnSpc>
                <a:spcPct val="100000"/>
              </a:lnSpc>
              <a:spcBef>
                <a:spcPts val="800"/>
              </a:spcBef>
              <a:spcAft>
                <a:spcPts val="0"/>
              </a:spcAft>
              <a:buClr>
                <a:schemeClr val="dk1"/>
              </a:buClr>
              <a:buSzPts val="1100"/>
              <a:buFont typeface="Arial"/>
              <a:buNone/>
            </a:pP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251" name="Google Shape;251;g325b2ede271_4_97"/>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252" name="Google Shape;252;g325b2ede271_4_97"/>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253" name="Google Shape;253;g325b2ede271_4_97"/>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25b2ede271_4_134"/>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259" name="Google Shape;259;g325b2ede271_4_134"/>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260" name="Google Shape;260;g325b2ede271_4_134"/>
          <p:cNvSpPr txBox="1"/>
          <p:nvPr/>
        </p:nvSpPr>
        <p:spPr>
          <a:xfrm>
            <a:off x="849311" y="3301052"/>
            <a:ext cx="12730500" cy="26322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000">
                <a:solidFill>
                  <a:schemeClr val="dk1"/>
                </a:solidFill>
                <a:latin typeface="Nunito Sans Black"/>
                <a:ea typeface="Nunito Sans Black"/>
                <a:cs typeface="Nunito Sans Black"/>
                <a:sym typeface="Nunito Sans Black"/>
              </a:rPr>
              <a:t>2. </a:t>
            </a:r>
            <a:r>
              <a:rPr lang="en-US" b="1">
                <a:solidFill>
                  <a:schemeClr val="dk1"/>
                </a:solidFill>
                <a:latin typeface="Times New Roman"/>
                <a:ea typeface="Times New Roman"/>
                <a:cs typeface="Times New Roman"/>
                <a:sym typeface="Times New Roman"/>
              </a:rPr>
              <a:t> </a:t>
            </a:r>
            <a:r>
              <a:rPr lang="en-US" sz="6000">
                <a:solidFill>
                  <a:schemeClr val="dk1"/>
                </a:solidFill>
                <a:latin typeface="Nunito Sans Black"/>
                <a:ea typeface="Nunito Sans Black"/>
                <a:cs typeface="Nunito Sans Black"/>
                <a:sym typeface="Nunito Sans Black"/>
              </a:rPr>
              <a:t>Logisztikai problémák és kihívások azonosításának módszerei</a:t>
            </a:r>
            <a:endParaRPr sz="6000" i="0" u="none" strike="noStrike" cap="none">
              <a:solidFill>
                <a:srgbClr val="000000"/>
              </a:solidFill>
              <a:latin typeface="Nunito Sans Black"/>
              <a:ea typeface="Nunito Sans Black"/>
              <a:cs typeface="Nunito Sans Black"/>
              <a:sym typeface="Nunito Sans Black"/>
            </a:endParaRPr>
          </a:p>
        </p:txBody>
      </p:sp>
      <p:sp>
        <p:nvSpPr>
          <p:cNvPr id="261" name="Google Shape;261;g325b2ede271_4_134"/>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62" name="Google Shape;262;g325b2ede271_4_134"/>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25b2ede271_4_142"/>
          <p:cNvSpPr/>
          <p:nvPr/>
        </p:nvSpPr>
        <p:spPr>
          <a:xfrm>
            <a:off x="8382003" y="2787872"/>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325b2ede271_4_142"/>
          <p:cNvSpPr txBox="1"/>
          <p:nvPr/>
        </p:nvSpPr>
        <p:spPr>
          <a:xfrm>
            <a:off x="848621" y="1188000"/>
            <a:ext cx="159279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Milyen visszatérő problémákkal találkozhatunk?</a:t>
            </a:r>
            <a:endParaRPr sz="1400" b="0" i="0" u="none" strike="noStrike" cap="none">
              <a:solidFill>
                <a:srgbClr val="487307"/>
              </a:solidFill>
              <a:latin typeface="Arial"/>
              <a:ea typeface="Arial"/>
              <a:cs typeface="Arial"/>
              <a:sym typeface="Arial"/>
            </a:endParaRPr>
          </a:p>
        </p:txBody>
      </p:sp>
      <p:sp>
        <p:nvSpPr>
          <p:cNvPr id="269" name="Google Shape;269;g325b2ede271_4_142"/>
          <p:cNvSpPr txBox="1"/>
          <p:nvPr/>
        </p:nvSpPr>
        <p:spPr>
          <a:xfrm>
            <a:off x="587949" y="5011850"/>
            <a:ext cx="8767200" cy="47037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Magas szállítási költségek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Késve érkező áruk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Romló vagy nem állandó termékminőség</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Ügyfélreklamációk</a:t>
            </a:r>
            <a:endParaRPr sz="3574">
              <a:solidFill>
                <a:srgbClr val="141414"/>
              </a:solidFill>
            </a:endParaRPr>
          </a:p>
          <a:p>
            <a:pPr marL="0" marR="0" lvl="0" indent="0" algn="l" rtl="0">
              <a:lnSpc>
                <a:spcPct val="151010"/>
              </a:lnSpc>
              <a:spcBef>
                <a:spcPts val="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270" name="Google Shape;270;g325b2ede271_4_142"/>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271" name="Google Shape;271;g325b2ede271_4_142"/>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272" name="Google Shape;272;g325b2ede271_4_142"/>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25b2ede271_4_151"/>
          <p:cNvSpPr/>
          <p:nvPr/>
        </p:nvSpPr>
        <p:spPr>
          <a:xfrm>
            <a:off x="12477000" y="1028700"/>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8" name="Google Shape;278;g325b2ede271_4_151"/>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279" name="Google Shape;279;g325b2ede271_4_151"/>
          <p:cNvSpPr/>
          <p:nvPr/>
        </p:nvSpPr>
        <p:spPr>
          <a:xfrm>
            <a:off x="14685843" y="16367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280" name="Google Shape;280;g325b2ede271_4_151"/>
          <p:cNvSpPr txBox="1"/>
          <p:nvPr/>
        </p:nvSpPr>
        <p:spPr>
          <a:xfrm>
            <a:off x="756425" y="716750"/>
            <a:ext cx="11144700" cy="35094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Mik lehetnek az okok? És mi lehet a probléma gyökere?</a:t>
            </a:r>
            <a:endParaRPr sz="8000" b="1">
              <a:solidFill>
                <a:srgbClr val="141414"/>
              </a:solidFill>
              <a:latin typeface="Nunito Sans"/>
              <a:ea typeface="Nunito Sans"/>
              <a:cs typeface="Nunito Sans"/>
              <a:sym typeface="Nunito Sans"/>
            </a:endParaRPr>
          </a:p>
        </p:txBody>
      </p:sp>
      <p:sp>
        <p:nvSpPr>
          <p:cNvPr id="281" name="Google Shape;281;g325b2ede271_4_151"/>
          <p:cNvSpPr/>
          <p:nvPr/>
        </p:nvSpPr>
        <p:spPr>
          <a:xfrm>
            <a:off x="16352299" y="8429071"/>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282" name="Google Shape;282;g325b2ede271_4_151"/>
          <p:cNvPicPr preferRelativeResize="0"/>
          <p:nvPr/>
        </p:nvPicPr>
        <p:blipFill rotWithShape="1">
          <a:blip r:embed="rId5">
            <a:alphaModFix/>
          </a:blip>
          <a:srcRect l="16071" t="16550" r="16342" b="15648"/>
          <a:stretch/>
        </p:blipFill>
        <p:spPr>
          <a:xfrm>
            <a:off x="5426525" y="3398900"/>
            <a:ext cx="6175826" cy="6195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cxnSp>
        <p:nvCxnSpPr>
          <p:cNvPr id="287" name="Google Shape;287;g325b2ede271_4_161"/>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288" name="Google Shape;288;g325b2ede271_4_161"/>
          <p:cNvSpPr/>
          <p:nvPr/>
        </p:nvSpPr>
        <p:spPr>
          <a:xfrm>
            <a:off x="13464918" y="7275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289" name="Google Shape;289;g325b2ede271_4_161"/>
          <p:cNvSpPr/>
          <p:nvPr/>
        </p:nvSpPr>
        <p:spPr>
          <a:xfrm>
            <a:off x="10667150" y="514902"/>
            <a:ext cx="2529469" cy="2442246"/>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sp>
        <p:nvSpPr>
          <p:cNvPr id="290" name="Google Shape;290;g325b2ede271_4_161"/>
          <p:cNvSpPr txBox="1"/>
          <p:nvPr/>
        </p:nvSpPr>
        <p:spPr>
          <a:xfrm>
            <a:off x="509150" y="630500"/>
            <a:ext cx="10937400" cy="35094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Egy lehetséges elemzési eszköz: a halszálka diagram</a:t>
            </a:r>
            <a:endParaRPr sz="1400" b="0" i="0" u="none" strike="noStrike" cap="none">
              <a:solidFill>
                <a:srgbClr val="000000"/>
              </a:solidFill>
              <a:latin typeface="Arial"/>
              <a:ea typeface="Arial"/>
              <a:cs typeface="Arial"/>
              <a:sym typeface="Arial"/>
            </a:endParaRPr>
          </a:p>
        </p:txBody>
      </p:sp>
      <p:pic>
        <p:nvPicPr>
          <p:cNvPr id="291" name="Google Shape;291;g325b2ede271_4_161"/>
          <p:cNvPicPr preferRelativeResize="0"/>
          <p:nvPr/>
        </p:nvPicPr>
        <p:blipFill rotWithShape="1">
          <a:blip r:embed="rId5">
            <a:alphaModFix/>
          </a:blip>
          <a:srcRect t="16596" b="9868"/>
          <a:stretch/>
        </p:blipFill>
        <p:spPr>
          <a:xfrm>
            <a:off x="-627000" y="4139900"/>
            <a:ext cx="11294151" cy="5214255"/>
          </a:xfrm>
          <a:prstGeom prst="rect">
            <a:avLst/>
          </a:prstGeom>
          <a:noFill/>
          <a:ln>
            <a:noFill/>
          </a:ln>
        </p:spPr>
      </p:pic>
      <p:sp>
        <p:nvSpPr>
          <p:cNvPr id="292" name="Google Shape;292;g325b2ede271_4_161"/>
          <p:cNvSpPr txBox="1"/>
          <p:nvPr/>
        </p:nvSpPr>
        <p:spPr>
          <a:xfrm>
            <a:off x="10745100" y="3803925"/>
            <a:ext cx="7338600" cy="71961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Man: emberi eredetű nm.</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Method: alkalmazott módszer nm.</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Machine: alkalmazott gép nm.</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Material: alkalmazott anyag nm.</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Mother nature: természeti tényezők okozta nm.</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Measurement: mérés nm.</a:t>
            </a:r>
            <a:endParaRPr sz="3574">
              <a:solidFill>
                <a:srgbClr val="141414"/>
              </a:solidFill>
            </a:endParaRPr>
          </a:p>
          <a:p>
            <a:pPr marL="0" marR="0" lvl="0" indent="0" algn="l" rtl="0">
              <a:lnSpc>
                <a:spcPct val="151010"/>
              </a:lnSpc>
              <a:spcBef>
                <a:spcPts val="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26921585f4_0_0"/>
          <p:cNvSpPr/>
          <p:nvPr/>
        </p:nvSpPr>
        <p:spPr>
          <a:xfrm>
            <a:off x="8382003" y="2787872"/>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326921585f4_0_0"/>
          <p:cNvSpPr txBox="1"/>
          <p:nvPr/>
        </p:nvSpPr>
        <p:spPr>
          <a:xfrm>
            <a:off x="848621" y="1188000"/>
            <a:ext cx="15927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Hogyan használjuk?</a:t>
            </a:r>
            <a:endParaRPr sz="1400" b="0" i="0" u="none" strike="noStrike" cap="none">
              <a:solidFill>
                <a:srgbClr val="487307"/>
              </a:solidFill>
              <a:latin typeface="Arial"/>
              <a:ea typeface="Arial"/>
              <a:cs typeface="Arial"/>
              <a:sym typeface="Arial"/>
            </a:endParaRPr>
          </a:p>
        </p:txBody>
      </p:sp>
      <p:sp>
        <p:nvSpPr>
          <p:cNvPr id="299" name="Google Shape;299;g326921585f4_0_0"/>
          <p:cNvSpPr txBox="1"/>
          <p:nvPr/>
        </p:nvSpPr>
        <p:spPr>
          <a:xfrm>
            <a:off x="848624" y="3921600"/>
            <a:ext cx="8767200" cy="63654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a cél nem az, hogy minden oldalághoz írjunk 1-1 konkrét okot</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a fő cél, hogy rendszerszinten elemezzük és szemléljük a problémákat</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ne csak a tüneteket, hanem az okokat kezeljük a problémamegoldás során</a:t>
            </a:r>
            <a:endParaRPr sz="3574">
              <a:solidFill>
                <a:srgbClr val="141414"/>
              </a:solidFill>
            </a:endParaRPr>
          </a:p>
          <a:p>
            <a:pPr marL="0" marR="0" lvl="0" indent="0" algn="l" rtl="0">
              <a:lnSpc>
                <a:spcPct val="151010"/>
              </a:lnSpc>
              <a:spcBef>
                <a:spcPts val="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300" name="Google Shape;300;g326921585f4_0_0"/>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301" name="Google Shape;301;g326921585f4_0_0"/>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302" name="Google Shape;302;g326921585f4_0_0"/>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cxnSp>
        <p:nvCxnSpPr>
          <p:cNvPr id="307" name="Google Shape;307;g326921585f4_0_9"/>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308" name="Google Shape;308;g326921585f4_0_9"/>
          <p:cNvSpPr/>
          <p:nvPr/>
        </p:nvSpPr>
        <p:spPr>
          <a:xfrm>
            <a:off x="13464918" y="7275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309" name="Google Shape;309;g326921585f4_0_9"/>
          <p:cNvSpPr/>
          <p:nvPr/>
        </p:nvSpPr>
        <p:spPr>
          <a:xfrm>
            <a:off x="15054200" y="1361677"/>
            <a:ext cx="2529469" cy="2442246"/>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sp>
        <p:nvSpPr>
          <p:cNvPr id="310" name="Google Shape;310;g326921585f4_0_9"/>
          <p:cNvSpPr txBox="1"/>
          <p:nvPr/>
        </p:nvSpPr>
        <p:spPr>
          <a:xfrm>
            <a:off x="509150" y="630500"/>
            <a:ext cx="120195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Összpontosítsunk arra, ami fontos: a Pareto-elv</a:t>
            </a:r>
            <a:endParaRPr sz="1400" b="0" i="0" u="none" strike="noStrike" cap="none">
              <a:solidFill>
                <a:srgbClr val="000000"/>
              </a:solidFill>
              <a:latin typeface="Arial"/>
              <a:ea typeface="Arial"/>
              <a:cs typeface="Arial"/>
              <a:sym typeface="Arial"/>
            </a:endParaRPr>
          </a:p>
        </p:txBody>
      </p:sp>
      <p:sp>
        <p:nvSpPr>
          <p:cNvPr id="311" name="Google Shape;311;g326921585f4_0_9"/>
          <p:cNvSpPr txBox="1"/>
          <p:nvPr/>
        </p:nvSpPr>
        <p:spPr>
          <a:xfrm>
            <a:off x="10719150" y="4478850"/>
            <a:ext cx="7338600" cy="63654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az eredmények döntő része kevés tényezőnek köszönhető</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a problémák legnagyobb részét néhány fő tényező okozza</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találjuk meg ezeket, és koncentráljunk rájuk!</a:t>
            </a:r>
            <a:endParaRPr sz="3574">
              <a:solidFill>
                <a:srgbClr val="141414"/>
              </a:solidFill>
            </a:endParaRPr>
          </a:p>
          <a:p>
            <a:pPr marL="0" marR="0" lvl="0" indent="0" algn="l" rtl="0">
              <a:lnSpc>
                <a:spcPct val="151010"/>
              </a:lnSpc>
              <a:spcBef>
                <a:spcPts val="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pic>
        <p:nvPicPr>
          <p:cNvPr id="312" name="Google Shape;312;g326921585f4_0_9"/>
          <p:cNvPicPr preferRelativeResize="0"/>
          <p:nvPr/>
        </p:nvPicPr>
        <p:blipFill>
          <a:blip r:embed="rId5">
            <a:alphaModFix/>
          </a:blip>
          <a:stretch>
            <a:fillRect/>
          </a:stretch>
        </p:blipFill>
        <p:spPr>
          <a:xfrm>
            <a:off x="600000" y="3803925"/>
            <a:ext cx="9753600" cy="5572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26921585f4_0_19"/>
          <p:cNvSpPr txBox="1"/>
          <p:nvPr/>
        </p:nvSpPr>
        <p:spPr>
          <a:xfrm>
            <a:off x="848621" y="1188000"/>
            <a:ext cx="15927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Hogyan használjuk?</a:t>
            </a:r>
            <a:endParaRPr sz="1400" b="0" i="0" u="none" strike="noStrike" cap="none">
              <a:solidFill>
                <a:srgbClr val="487307"/>
              </a:solidFill>
              <a:latin typeface="Arial"/>
              <a:ea typeface="Arial"/>
              <a:cs typeface="Arial"/>
              <a:sym typeface="Arial"/>
            </a:endParaRPr>
          </a:p>
        </p:txBody>
      </p:sp>
      <p:sp>
        <p:nvSpPr>
          <p:cNvPr id="318" name="Google Shape;318;g326921585f4_0_19"/>
          <p:cNvSpPr txBox="1"/>
          <p:nvPr/>
        </p:nvSpPr>
        <p:spPr>
          <a:xfrm>
            <a:off x="848625" y="3026025"/>
            <a:ext cx="9525300" cy="7251900"/>
          </a:xfrm>
          <a:prstGeom prst="rect">
            <a:avLst/>
          </a:prstGeom>
          <a:noFill/>
          <a:ln>
            <a:noFill/>
          </a:ln>
        </p:spPr>
        <p:txBody>
          <a:bodyPr spcFirstLastPara="1" wrap="square" lIns="0" tIns="0" rIns="0" bIns="0" anchor="t" anchorCtr="0">
            <a:spAutoFit/>
          </a:bodyPr>
          <a:lstStyle/>
          <a:p>
            <a:pPr marL="457200" lvl="0" indent="-454025" algn="l" rtl="0">
              <a:lnSpc>
                <a:spcPct val="116250"/>
              </a:lnSpc>
              <a:spcBef>
                <a:spcPts val="1200"/>
              </a:spcBef>
              <a:spcAft>
                <a:spcPts val="0"/>
              </a:spcAft>
              <a:buClr>
                <a:schemeClr val="dk1"/>
              </a:buClr>
              <a:buSzPts val="3550"/>
              <a:buChar char="●"/>
            </a:pPr>
            <a:r>
              <a:rPr lang="en-US" sz="3550">
                <a:solidFill>
                  <a:schemeClr val="dk1"/>
                </a:solidFill>
              </a:rPr>
              <a:t> Határozzuk meg a vizsgált területet!</a:t>
            </a:r>
            <a:endParaRPr sz="3550">
              <a:solidFill>
                <a:schemeClr val="dk1"/>
              </a:solidFill>
            </a:endParaRPr>
          </a:p>
          <a:p>
            <a:pPr marL="457200" lvl="0" indent="-454025" algn="l" rtl="0">
              <a:lnSpc>
                <a:spcPct val="116250"/>
              </a:lnSpc>
              <a:spcBef>
                <a:spcPts val="0"/>
              </a:spcBef>
              <a:spcAft>
                <a:spcPts val="0"/>
              </a:spcAft>
              <a:buClr>
                <a:schemeClr val="dk1"/>
              </a:buClr>
              <a:buSzPts val="3550"/>
              <a:buChar char="●"/>
            </a:pPr>
            <a:r>
              <a:rPr lang="en-US" sz="3550">
                <a:solidFill>
                  <a:schemeClr val="dk1"/>
                </a:solidFill>
              </a:rPr>
              <a:t> Gyűjtsünk a területről adatokat (pl. költségek, meghibásodások, időtényezők)!</a:t>
            </a:r>
            <a:endParaRPr sz="3550">
              <a:solidFill>
                <a:schemeClr val="dk1"/>
              </a:solidFill>
            </a:endParaRPr>
          </a:p>
          <a:p>
            <a:pPr marL="457200" lvl="0" indent="-454025" algn="l" rtl="0">
              <a:lnSpc>
                <a:spcPct val="116250"/>
              </a:lnSpc>
              <a:spcBef>
                <a:spcPts val="0"/>
              </a:spcBef>
              <a:spcAft>
                <a:spcPts val="0"/>
              </a:spcAft>
              <a:buClr>
                <a:schemeClr val="dk1"/>
              </a:buClr>
              <a:buSzPts val="3550"/>
              <a:buChar char="●"/>
            </a:pPr>
            <a:r>
              <a:rPr lang="en-US" sz="3550">
                <a:solidFill>
                  <a:schemeClr val="dk1"/>
                </a:solidFill>
              </a:rPr>
              <a:t>Rendezzük csökkenő sorrendbe</a:t>
            </a:r>
            <a:endParaRPr sz="3550">
              <a:solidFill>
                <a:schemeClr val="dk1"/>
              </a:solidFill>
            </a:endParaRPr>
          </a:p>
          <a:p>
            <a:pPr marL="457200" lvl="0" indent="0" algn="l" rtl="0">
              <a:lnSpc>
                <a:spcPct val="116250"/>
              </a:lnSpc>
              <a:spcBef>
                <a:spcPts val="0"/>
              </a:spcBef>
              <a:spcAft>
                <a:spcPts val="0"/>
              </a:spcAft>
              <a:buNone/>
            </a:pPr>
            <a:r>
              <a:rPr lang="en-US" sz="3550">
                <a:solidFill>
                  <a:schemeClr val="dk1"/>
                </a:solidFill>
              </a:rPr>
              <a:t> az adatokat!</a:t>
            </a:r>
            <a:endParaRPr sz="3550">
              <a:solidFill>
                <a:schemeClr val="dk1"/>
              </a:solidFill>
            </a:endParaRPr>
          </a:p>
          <a:p>
            <a:pPr marL="457200" lvl="0" indent="-454025" algn="l" rtl="0">
              <a:lnSpc>
                <a:spcPct val="116250"/>
              </a:lnSpc>
              <a:spcBef>
                <a:spcPts val="0"/>
              </a:spcBef>
              <a:spcAft>
                <a:spcPts val="0"/>
              </a:spcAft>
              <a:buClr>
                <a:schemeClr val="dk1"/>
              </a:buClr>
              <a:buSzPts val="3550"/>
              <a:buChar char="●"/>
            </a:pPr>
            <a:r>
              <a:rPr lang="en-US" sz="3550">
                <a:solidFill>
                  <a:schemeClr val="dk1"/>
                </a:solidFill>
              </a:rPr>
              <a:t>Készítsünk diagramot!</a:t>
            </a:r>
            <a:endParaRPr sz="3550">
              <a:solidFill>
                <a:schemeClr val="dk1"/>
              </a:solidFill>
            </a:endParaRPr>
          </a:p>
          <a:p>
            <a:pPr marL="457200" lvl="0" indent="-454025" algn="l" rtl="0">
              <a:lnSpc>
                <a:spcPct val="116250"/>
              </a:lnSpc>
              <a:spcBef>
                <a:spcPts val="0"/>
              </a:spcBef>
              <a:spcAft>
                <a:spcPts val="0"/>
              </a:spcAft>
              <a:buClr>
                <a:schemeClr val="dk1"/>
              </a:buClr>
              <a:buSzPts val="3550"/>
              <a:buChar char="●"/>
            </a:pPr>
            <a:r>
              <a:rPr lang="en-US" sz="3550">
                <a:solidFill>
                  <a:schemeClr val="dk1"/>
                </a:solidFill>
              </a:rPr>
              <a:t>Azonosítsuk a legfontosabb tényezőket!</a:t>
            </a:r>
            <a:endParaRPr sz="3550">
              <a:solidFill>
                <a:schemeClr val="dk1"/>
              </a:solidFill>
            </a:endParaRPr>
          </a:p>
          <a:p>
            <a:pPr marL="457200" lvl="0" indent="-454025" algn="l" rtl="0">
              <a:lnSpc>
                <a:spcPct val="116250"/>
              </a:lnSpc>
              <a:spcBef>
                <a:spcPts val="0"/>
              </a:spcBef>
              <a:spcAft>
                <a:spcPts val="0"/>
              </a:spcAft>
              <a:buClr>
                <a:schemeClr val="dk1"/>
              </a:buClr>
              <a:buSzPts val="3550"/>
              <a:buChar char="●"/>
            </a:pPr>
            <a:r>
              <a:rPr lang="en-US" sz="3550">
                <a:solidFill>
                  <a:schemeClr val="dk1"/>
                </a:solidFill>
              </a:rPr>
              <a:t>Keressünk megoldásokat a kritikus tényezőkre!</a:t>
            </a:r>
            <a:endParaRPr sz="3550">
              <a:solidFill>
                <a:srgbClr val="141414"/>
              </a:solidFill>
            </a:endParaRPr>
          </a:p>
          <a:p>
            <a:pPr marL="0" marR="0" lvl="0" indent="0" algn="l" rtl="0">
              <a:lnSpc>
                <a:spcPct val="151010"/>
              </a:lnSpc>
              <a:spcBef>
                <a:spcPts val="120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319" name="Google Shape;319;g326921585f4_0_19"/>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320" name="Google Shape;320;g326921585f4_0_19"/>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321" name="Google Shape;321;g326921585f4_0_19"/>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pic>
        <p:nvPicPr>
          <p:cNvPr id="322" name="Google Shape;322;g326921585f4_0_19"/>
          <p:cNvPicPr preferRelativeResize="0"/>
          <p:nvPr/>
        </p:nvPicPr>
        <p:blipFill>
          <a:blip r:embed="rId4">
            <a:alphaModFix/>
          </a:blip>
          <a:stretch>
            <a:fillRect/>
          </a:stretch>
        </p:blipFill>
        <p:spPr>
          <a:xfrm>
            <a:off x="10023432" y="2953800"/>
            <a:ext cx="8264568" cy="4965612"/>
          </a:xfrm>
          <a:prstGeom prst="rect">
            <a:avLst/>
          </a:prstGeom>
          <a:noFill/>
          <a:ln>
            <a:noFill/>
          </a:ln>
        </p:spPr>
      </p:pic>
      <p:sp>
        <p:nvSpPr>
          <p:cNvPr id="323" name="Google Shape;323;g326921585f4_0_19"/>
          <p:cNvSpPr/>
          <p:nvPr/>
        </p:nvSpPr>
        <p:spPr>
          <a:xfrm>
            <a:off x="15020676" y="7254350"/>
            <a:ext cx="3081353" cy="279748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5">
              <a:alphaModFix/>
            </a:blip>
            <a:stretch>
              <a:fillRect/>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txBody>
          <a:bodyPr/>
          <a:lstStyle/>
          <a:p>
            <a:endParaRPr lang="hu-HU"/>
          </a:p>
        </p:txBody>
      </p:sp>
      <p:sp>
        <p:nvSpPr>
          <p:cNvPr id="105" name="Google Shape;105;p2"/>
          <p:cNvSpPr/>
          <p:nvPr/>
        </p:nvSpPr>
        <p:spPr>
          <a:xfrm>
            <a:off x="1028700" y="1443037"/>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08" name="Google Shape;108;p2"/>
          <p:cNvSpPr/>
          <p:nvPr/>
        </p:nvSpPr>
        <p:spPr>
          <a:xfrm>
            <a:off x="2094789" y="5662618"/>
            <a:ext cx="3086094" cy="1231498"/>
          </a:xfrm>
          <a:custGeom>
            <a:avLst/>
            <a:gdLst/>
            <a:ahLst/>
            <a:cxnLst/>
            <a:rect l="l" t="t" r="r" b="b"/>
            <a:pathLst>
              <a:path w="4147190" h="1729733" extrusionOk="0">
                <a:moveTo>
                  <a:pt x="0" y="0"/>
                </a:moveTo>
                <a:lnTo>
                  <a:pt x="4147190" y="0"/>
                </a:lnTo>
                <a:lnTo>
                  <a:pt x="4147190" y="1729733"/>
                </a:lnTo>
                <a:lnTo>
                  <a:pt x="0" y="1729733"/>
                </a:lnTo>
                <a:lnTo>
                  <a:pt x="0" y="0"/>
                </a:lnTo>
                <a:close/>
              </a:path>
            </a:pathLst>
          </a:custGeom>
          <a:blipFill rotWithShape="1">
            <a:blip r:embed="rId4">
              <a:alphaModFix/>
            </a:blip>
            <a:stretch>
              <a:fillRect/>
            </a:stretch>
          </a:blipFill>
          <a:ln>
            <a:noFill/>
          </a:ln>
        </p:spPr>
        <p:txBody>
          <a:bodyPr/>
          <a:lstStyle/>
          <a:p>
            <a:endParaRPr lang="hu-HU"/>
          </a:p>
        </p:txBody>
      </p:sp>
      <p:sp>
        <p:nvSpPr>
          <p:cNvPr id="109" name="Google Shape;109;p2"/>
          <p:cNvSpPr/>
          <p:nvPr/>
        </p:nvSpPr>
        <p:spPr>
          <a:xfrm>
            <a:off x="1028700" y="506071"/>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txBody>
          <a:bodyPr/>
          <a:lstStyle/>
          <a:p>
            <a:endParaRPr lang="hu-HU"/>
          </a:p>
        </p:txBody>
      </p: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6">
              <a:alphaModFix/>
            </a:blip>
            <a:stretch>
              <a:fillRect/>
            </a:stretch>
          </a:blipFill>
          <a:ln>
            <a:noFill/>
          </a:ln>
        </p:spPr>
        <p:txBody>
          <a:bodyPr/>
          <a:lstStyle/>
          <a:p>
            <a:endParaRPr lang="hu-HU"/>
          </a:p>
        </p:txBody>
      </p:sp>
      <p:sp>
        <p:nvSpPr>
          <p:cNvPr id="112" name="Google Shape;112;p2"/>
          <p:cNvSpPr txBox="1"/>
          <p:nvPr/>
        </p:nvSpPr>
        <p:spPr>
          <a:xfrm>
            <a:off x="10169604" y="5081097"/>
            <a:ext cx="6353582" cy="526298"/>
          </a:xfrm>
          <a:prstGeom prst="rect">
            <a:avLst/>
          </a:prstGeom>
          <a:noFill/>
          <a:ln>
            <a:noFill/>
          </a:ln>
        </p:spPr>
        <p:txBody>
          <a:bodyPr spcFirstLastPara="1" wrap="square" lIns="0" tIns="0" rIns="0" bIns="0" anchor="t" anchorCtr="0">
            <a:spAutoFit/>
          </a:bodyPr>
          <a:lstStyle/>
          <a:p>
            <a:pPr>
              <a:lnSpc>
                <a:spcPct val="94972"/>
              </a:lnSpc>
            </a:pPr>
            <a:r>
              <a:rPr lang="hu-HU" sz="3600" b="1" dirty="0" smtClean="0">
                <a:solidFill>
                  <a:srgbClr val="487307"/>
                </a:solidFill>
                <a:latin typeface="Nunito Sans"/>
                <a:ea typeface="Nunito Sans"/>
                <a:cs typeface="Nunito Sans"/>
                <a:sym typeface="Nunito Sans"/>
              </a:rPr>
              <a:t>Bemutatja</a:t>
            </a:r>
            <a:r>
              <a:rPr lang="en-US" sz="3600" b="1" dirty="0" smtClean="0">
                <a:solidFill>
                  <a:srgbClr val="487307"/>
                </a:solidFill>
                <a:latin typeface="Nunito Sans"/>
                <a:ea typeface="Nunito Sans"/>
                <a:cs typeface="Nunito Sans"/>
                <a:sym typeface="Nunito Sans"/>
              </a:rPr>
              <a:t>:</a:t>
            </a:r>
            <a:endParaRPr dirty="0"/>
          </a:p>
        </p:txBody>
      </p:sp>
      <p:sp>
        <p:nvSpPr>
          <p:cNvPr id="113" name="Google Shape;113;p2"/>
          <p:cNvSpPr txBox="1"/>
          <p:nvPr/>
        </p:nvSpPr>
        <p:spPr>
          <a:xfrm>
            <a:off x="1957388" y="2381855"/>
            <a:ext cx="6353582" cy="526298"/>
          </a:xfrm>
          <a:prstGeom prst="rect">
            <a:avLst/>
          </a:prstGeom>
          <a:noFill/>
          <a:ln>
            <a:noFill/>
          </a:ln>
        </p:spPr>
        <p:txBody>
          <a:bodyPr spcFirstLastPara="1" wrap="square" lIns="0" tIns="0" rIns="0" bIns="0" anchor="t" anchorCtr="0">
            <a:spAutoFit/>
          </a:bodyPr>
          <a:lstStyle/>
          <a:p>
            <a:pPr>
              <a:lnSpc>
                <a:spcPct val="94972"/>
              </a:lnSpc>
            </a:pPr>
            <a:r>
              <a:rPr lang="en-US" sz="3600" b="1" dirty="0" smtClean="0">
                <a:solidFill>
                  <a:srgbClr val="487307"/>
                </a:solidFill>
                <a:latin typeface="Nunito Sans"/>
                <a:ea typeface="Nunito Sans"/>
                <a:cs typeface="Nunito Sans"/>
                <a:sym typeface="Nunito Sans"/>
              </a:rPr>
              <a:t>LEAP partners</a:t>
            </a:r>
            <a:r>
              <a:rPr lang="hu-HU" sz="3600" b="1" dirty="0" smtClean="0">
                <a:solidFill>
                  <a:srgbClr val="487307"/>
                </a:solidFill>
                <a:latin typeface="Nunito Sans"/>
                <a:ea typeface="Nunito Sans"/>
                <a:cs typeface="Nunito Sans"/>
                <a:sym typeface="Nunito Sans"/>
              </a:rPr>
              <a:t>ég</a:t>
            </a:r>
            <a:r>
              <a:rPr lang="en-US" sz="3600" b="1" dirty="0" smtClean="0">
                <a:solidFill>
                  <a:srgbClr val="487307"/>
                </a:solidFill>
                <a:latin typeface="Nunito Sans"/>
                <a:ea typeface="Nunito Sans"/>
                <a:cs typeface="Nunito Sans"/>
                <a:sym typeface="Nunito Sans"/>
              </a:rPr>
              <a:t>:</a:t>
            </a:r>
            <a:endParaRPr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4044" y="3837688"/>
            <a:ext cx="2200276" cy="2200276"/>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4773" y="3071333"/>
            <a:ext cx="2822048" cy="2029704"/>
          </a:xfrm>
          <a:prstGeom prst="rect">
            <a:avLst/>
          </a:prstGeom>
        </p:spPr>
      </p:pic>
      <p:sp>
        <p:nvSpPr>
          <p:cNvPr id="4" name="TextBox 3"/>
          <p:cNvSpPr txBox="1"/>
          <p:nvPr/>
        </p:nvSpPr>
        <p:spPr>
          <a:xfrm>
            <a:off x="10160911" y="6037964"/>
            <a:ext cx="6512601" cy="861774"/>
          </a:xfrm>
          <a:prstGeom prst="rect">
            <a:avLst/>
          </a:prstGeom>
          <a:noFill/>
        </p:spPr>
        <p:txBody>
          <a:bodyPr wrap="square" rtlCol="0">
            <a:spAutoFit/>
          </a:bodyPr>
          <a:lstStyle/>
          <a:p>
            <a:r>
              <a:rPr lang="en-GB" sz="3600" b="1" dirty="0">
                <a:solidFill>
                  <a:srgbClr val="487307"/>
                </a:solidFill>
                <a:latin typeface="Nunito Sans"/>
                <a:ea typeface="Nunito Sans"/>
                <a:cs typeface="Nunito Sans"/>
              </a:rPr>
              <a:t>BAJOR PÉTER, FEJES CSILLA</a:t>
            </a:r>
          </a:p>
          <a:p>
            <a:endParaRPr lang="en-GB" dirty="0"/>
          </a:p>
        </p:txBody>
      </p:sp>
    </p:spTree>
    <p:extLst>
      <p:ext uri="{BB962C8B-B14F-4D97-AF65-F5344CB8AC3E}">
        <p14:creationId xmlns:p14="http://schemas.microsoft.com/office/powerpoint/2010/main" val="529873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26921585f4_0_3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329" name="Google Shape;329;g326921585f4_0_31"/>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330" name="Google Shape;330;g326921585f4_0_31"/>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326921585f4_0_31"/>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332" name="Google Shape;332;g326921585f4_0_31"/>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333" name="Google Shape;333;g326921585f4_0_31"/>
          <p:cNvSpPr txBox="1"/>
          <p:nvPr/>
        </p:nvSpPr>
        <p:spPr>
          <a:xfrm>
            <a:off x="669101" y="4304800"/>
            <a:ext cx="13725900" cy="404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3: </a:t>
            </a:r>
            <a:r>
              <a:rPr lang="en-US" sz="4600">
                <a:solidFill>
                  <a:schemeClr val="lt1"/>
                </a:solidFill>
                <a:latin typeface="Nunito Sans"/>
                <a:ea typeface="Nunito Sans"/>
                <a:cs typeface="Nunito Sans"/>
                <a:sym typeface="Nunito Sans"/>
              </a:rPr>
              <a:t>HALSZÁLKA ELEMZÉS</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3100" b="1">
              <a:solidFill>
                <a:schemeClr val="lt1"/>
              </a:solidFill>
              <a:latin typeface="Nunito Sans"/>
              <a:ea typeface="Nunito Sans"/>
              <a:cs typeface="Nunito Sans"/>
              <a:sym typeface="Nunito Sans"/>
            </a:endParaRPr>
          </a:p>
          <a:p>
            <a:pPr marL="0" lvl="0" indent="0" algn="l" rtl="0">
              <a:lnSpc>
                <a:spcPct val="100000"/>
              </a:lnSpc>
              <a:spcBef>
                <a:spcPts val="0"/>
              </a:spcBef>
              <a:spcAft>
                <a:spcPts val="0"/>
              </a:spcAft>
              <a:buClr>
                <a:schemeClr val="dk1"/>
              </a:buClr>
              <a:buSzPts val="1100"/>
              <a:buFont typeface="Arial"/>
              <a:buNone/>
            </a:pPr>
            <a:r>
              <a:rPr lang="en-US" sz="3100" b="1">
                <a:solidFill>
                  <a:schemeClr val="lt1"/>
                </a:solidFill>
                <a:latin typeface="Nunito Sans"/>
                <a:ea typeface="Nunito Sans"/>
                <a:cs typeface="Nunito Sans"/>
                <a:sym typeface="Nunito Sans"/>
              </a:rPr>
              <a:t>Készítsenek közösen halszálka elemzést egy heti zöldségkosár előfizetést kínáló termelő magas vásárlói reklamációs problémáira, melyek a fogyasztókhoz érkező termékek minőségéhez kapcsolódnak! Mik lehetnek a  lehetséges okok?</a:t>
            </a: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334" name="Google Shape;334;g326921585f4_0_31"/>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335" name="Google Shape;335;g326921585f4_0_31"/>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336" name="Google Shape;336;g326921585f4_0_31"/>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326921585f4_0_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342" name="Google Shape;342;g326921585f4_0_43"/>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343" name="Google Shape;343;g326921585f4_0_43"/>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326921585f4_0_43"/>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345" name="Google Shape;345;g326921585f4_0_43"/>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346" name="Google Shape;346;g326921585f4_0_43"/>
          <p:cNvSpPr txBox="1"/>
          <p:nvPr/>
        </p:nvSpPr>
        <p:spPr>
          <a:xfrm>
            <a:off x="669101" y="4304800"/>
            <a:ext cx="13725900" cy="309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4: </a:t>
            </a:r>
            <a:r>
              <a:rPr lang="en-US" sz="4600">
                <a:solidFill>
                  <a:schemeClr val="lt1"/>
                </a:solidFill>
                <a:latin typeface="Nunito Sans"/>
                <a:ea typeface="Nunito Sans"/>
                <a:cs typeface="Nunito Sans"/>
                <a:sym typeface="Nunito Sans"/>
              </a:rPr>
              <a:t>PARETO ELEMZÉS</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3100" b="1">
              <a:solidFill>
                <a:schemeClr val="lt1"/>
              </a:solidFill>
              <a:latin typeface="Nunito Sans"/>
              <a:ea typeface="Nunito Sans"/>
              <a:cs typeface="Nunito Sans"/>
              <a:sym typeface="Nunito Sans"/>
            </a:endParaRPr>
          </a:p>
          <a:p>
            <a:pPr marL="0" lvl="0" indent="0" algn="l" rtl="0">
              <a:lnSpc>
                <a:spcPct val="100000"/>
              </a:lnSpc>
              <a:spcBef>
                <a:spcPts val="0"/>
              </a:spcBef>
              <a:spcAft>
                <a:spcPts val="0"/>
              </a:spcAft>
              <a:buClr>
                <a:schemeClr val="dk1"/>
              </a:buClr>
              <a:buSzPts val="1100"/>
              <a:buFont typeface="Arial"/>
              <a:buNone/>
            </a:pPr>
            <a:r>
              <a:rPr lang="en-US" sz="3100" b="1">
                <a:solidFill>
                  <a:schemeClr val="lt1"/>
                </a:solidFill>
                <a:latin typeface="Nunito Sans"/>
                <a:ea typeface="Nunito Sans"/>
                <a:cs typeface="Nunito Sans"/>
                <a:sym typeface="Nunito Sans"/>
              </a:rPr>
              <a:t>Határozza meg, melyik tevékenységéhez kapcsolódóan tartja szükségesnek a Pareto elemzés elvégzését, és miért!</a:t>
            </a: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347" name="Google Shape;347;g326921585f4_0_43"/>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348" name="Google Shape;348;g326921585f4_0_43"/>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349" name="Google Shape;349;g326921585f4_0_43"/>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26921585f4_0_55"/>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355" name="Google Shape;355;g326921585f4_0_55"/>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356" name="Google Shape;356;g326921585f4_0_55"/>
          <p:cNvSpPr txBox="1"/>
          <p:nvPr/>
        </p:nvSpPr>
        <p:spPr>
          <a:xfrm>
            <a:off x="849311" y="3301052"/>
            <a:ext cx="12730500" cy="26322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000">
                <a:solidFill>
                  <a:schemeClr val="dk1"/>
                </a:solidFill>
                <a:latin typeface="Nunito Sans Black"/>
                <a:ea typeface="Nunito Sans Black"/>
                <a:cs typeface="Nunito Sans Black"/>
                <a:sym typeface="Nunito Sans Black"/>
              </a:rPr>
              <a:t>3. </a:t>
            </a:r>
            <a:r>
              <a:rPr lang="en-US" b="1">
                <a:solidFill>
                  <a:schemeClr val="dk1"/>
                </a:solidFill>
                <a:latin typeface="Times New Roman"/>
                <a:ea typeface="Times New Roman"/>
                <a:cs typeface="Times New Roman"/>
                <a:sym typeface="Times New Roman"/>
              </a:rPr>
              <a:t> </a:t>
            </a:r>
            <a:r>
              <a:rPr lang="en-US" sz="6000">
                <a:solidFill>
                  <a:schemeClr val="dk1"/>
                </a:solidFill>
                <a:latin typeface="Nunito Sans Black"/>
                <a:ea typeface="Nunito Sans Black"/>
                <a:cs typeface="Nunito Sans Black"/>
                <a:sym typeface="Nunito Sans Black"/>
              </a:rPr>
              <a:t>Értékáram-elemzés és a logisztikai folyamatok veszteségeinek csökkentése</a:t>
            </a:r>
            <a:endParaRPr sz="6000" i="0" u="none" strike="noStrike" cap="none">
              <a:solidFill>
                <a:srgbClr val="000000"/>
              </a:solidFill>
              <a:latin typeface="Nunito Sans Black"/>
              <a:ea typeface="Nunito Sans Black"/>
              <a:cs typeface="Nunito Sans Black"/>
              <a:sym typeface="Nunito Sans Black"/>
            </a:endParaRPr>
          </a:p>
        </p:txBody>
      </p:sp>
      <p:sp>
        <p:nvSpPr>
          <p:cNvPr id="357" name="Google Shape;357;g326921585f4_0_55"/>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358" name="Google Shape;358;g326921585f4_0_55"/>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
          <p:cNvSpPr/>
          <p:nvPr/>
        </p:nvSpPr>
        <p:spPr>
          <a:xfrm>
            <a:off x="12477000" y="1028700"/>
            <a:ext cx="6175733" cy="8229600"/>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4" name="Google Shape;364;p6"/>
          <p:cNvGrpSpPr/>
          <p:nvPr/>
        </p:nvGrpSpPr>
        <p:grpSpPr>
          <a:xfrm>
            <a:off x="13037649" y="2899378"/>
            <a:ext cx="5054432" cy="5270860"/>
            <a:chOff x="0" y="0"/>
            <a:chExt cx="10143351" cy="10163632"/>
          </a:xfrm>
        </p:grpSpPr>
        <p:sp>
          <p:nvSpPr>
            <p:cNvPr id="365" name="Google Shape;365;p6"/>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22" b="-23"/>
              </a:stretch>
            </a:blipFill>
            <a:ln>
              <a:noFill/>
            </a:ln>
          </p:spPr>
        </p:sp>
        <p:sp>
          <p:nvSpPr>
            <p:cNvPr id="366" name="Google Shape;366;p6"/>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805"/>
              </a:stretch>
            </a:blipFill>
            <a:ln>
              <a:noFill/>
            </a:ln>
          </p:spPr>
        </p:sp>
        <p:sp>
          <p:nvSpPr>
            <p:cNvPr id="367" name="Google Shape;367;p6"/>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91" r="-5008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68" name="Google Shape;368;p6"/>
          <p:cNvCxnSpPr/>
          <p:nvPr/>
        </p:nvCxnSpPr>
        <p:spPr>
          <a:xfrm rot="5400000">
            <a:off x="9372041" y="3113164"/>
            <a:ext cx="571508" cy="0"/>
          </a:xfrm>
          <a:prstGeom prst="straightConnector1">
            <a:avLst/>
          </a:prstGeom>
          <a:noFill/>
          <a:ln w="76200" cap="rnd" cmpd="sng">
            <a:solidFill>
              <a:srgbClr val="FFFFFF"/>
            </a:solidFill>
            <a:prstDash val="solid"/>
            <a:round/>
            <a:headEnd type="none" w="sm" len="sm"/>
            <a:tailEnd type="stealth" w="med" len="med"/>
          </a:ln>
        </p:spPr>
      </p:cxnSp>
      <p:sp>
        <p:nvSpPr>
          <p:cNvPr id="369" name="Google Shape;369;p6"/>
          <p:cNvSpPr/>
          <p:nvPr/>
        </p:nvSpPr>
        <p:spPr>
          <a:xfrm>
            <a:off x="14685843" y="16367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6">
              <a:alphaModFix/>
            </a:blip>
            <a:stretch>
              <a:fillRect/>
            </a:stretch>
          </a:blipFill>
          <a:ln>
            <a:noFill/>
          </a:ln>
        </p:spPr>
      </p:sp>
      <p:sp>
        <p:nvSpPr>
          <p:cNvPr id="370" name="Google Shape;370;p6"/>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7">
              <a:alphaModFix/>
            </a:blip>
            <a:stretch>
              <a:fillRect/>
            </a:stretch>
          </a:blipFill>
          <a:ln>
            <a:noFill/>
          </a:ln>
        </p:spPr>
      </p:sp>
      <p:sp>
        <p:nvSpPr>
          <p:cNvPr id="371" name="Google Shape;371;p6"/>
          <p:cNvSpPr txBox="1"/>
          <p:nvPr/>
        </p:nvSpPr>
        <p:spPr>
          <a:xfrm>
            <a:off x="1028700" y="829588"/>
            <a:ext cx="100383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Elemezzük a folyamatainkat!</a:t>
            </a:r>
            <a:endParaRPr sz="1400" b="0" i="0" u="none" strike="noStrike" cap="none">
              <a:solidFill>
                <a:srgbClr val="000000"/>
              </a:solidFill>
              <a:latin typeface="Arial"/>
              <a:ea typeface="Arial"/>
              <a:cs typeface="Arial"/>
              <a:sym typeface="Arial"/>
            </a:endParaRPr>
          </a:p>
        </p:txBody>
      </p:sp>
      <p:sp>
        <p:nvSpPr>
          <p:cNvPr id="372" name="Google Shape;372;p6"/>
          <p:cNvSpPr txBox="1"/>
          <p:nvPr/>
        </p:nvSpPr>
        <p:spPr>
          <a:xfrm>
            <a:off x="1028700" y="4408900"/>
            <a:ext cx="10518300" cy="4671900"/>
          </a:xfrm>
          <a:prstGeom prst="rect">
            <a:avLst/>
          </a:prstGeom>
          <a:noFill/>
          <a:ln>
            <a:noFill/>
          </a:ln>
        </p:spPr>
        <p:txBody>
          <a:bodyPr spcFirstLastPara="1" wrap="square" lIns="0" tIns="0" rIns="0" bIns="0" anchor="t" anchorCtr="0">
            <a:spAutoFit/>
          </a:bodyPr>
          <a:lstStyle/>
          <a:p>
            <a:pPr marL="0" marR="0" lvl="0" indent="0" algn="l" rtl="0">
              <a:lnSpc>
                <a:spcPct val="151000"/>
              </a:lnSpc>
              <a:spcBef>
                <a:spcPts val="0"/>
              </a:spcBef>
              <a:spcAft>
                <a:spcPts val="0"/>
              </a:spcAft>
              <a:buClr>
                <a:srgbClr val="000000"/>
              </a:buClr>
              <a:buSzPts val="2400"/>
              <a:buFont typeface="Arial"/>
              <a:buNone/>
            </a:pPr>
            <a:r>
              <a:rPr lang="en-US" sz="3550" b="1">
                <a:solidFill>
                  <a:srgbClr val="141414"/>
                </a:solidFill>
              </a:rPr>
              <a:t>Értékteremtő folyamat:</a:t>
            </a:r>
            <a:r>
              <a:rPr lang="en-US" sz="3550">
                <a:solidFill>
                  <a:srgbClr val="141414"/>
                </a:solidFill>
              </a:rPr>
              <a:t> olyan tevékenység, mely a vásárló számára hozzáadott értéket teremt, és azért a vevő hajlandó fizetni</a:t>
            </a:r>
            <a:endParaRPr sz="3550">
              <a:solidFill>
                <a:srgbClr val="141414"/>
              </a:solidFill>
            </a:endParaRPr>
          </a:p>
          <a:p>
            <a:pPr marL="0" marR="0" lvl="0" indent="0" algn="l" rtl="0">
              <a:lnSpc>
                <a:spcPct val="151000"/>
              </a:lnSpc>
              <a:spcBef>
                <a:spcPts val="0"/>
              </a:spcBef>
              <a:spcAft>
                <a:spcPts val="0"/>
              </a:spcAft>
              <a:buClr>
                <a:srgbClr val="000000"/>
              </a:buClr>
              <a:buSzPts val="2400"/>
              <a:buFont typeface="Arial"/>
              <a:buNone/>
            </a:pPr>
            <a:endParaRPr sz="3550">
              <a:solidFill>
                <a:srgbClr val="141414"/>
              </a:solidFill>
            </a:endParaRPr>
          </a:p>
          <a:p>
            <a:pPr marL="0" marR="0" lvl="0" indent="0" algn="l" rtl="0">
              <a:lnSpc>
                <a:spcPct val="151000"/>
              </a:lnSpc>
              <a:spcBef>
                <a:spcPts val="0"/>
              </a:spcBef>
              <a:spcAft>
                <a:spcPts val="0"/>
              </a:spcAft>
              <a:buClr>
                <a:srgbClr val="000000"/>
              </a:buClr>
              <a:buSzPts val="2400"/>
              <a:buFont typeface="Arial"/>
              <a:buNone/>
            </a:pPr>
            <a:r>
              <a:rPr lang="en-US" sz="3550" b="1">
                <a:solidFill>
                  <a:srgbClr val="141414"/>
                </a:solidFill>
              </a:rPr>
              <a:t>Értéket nem teremtő folyamat:</a:t>
            </a:r>
            <a:r>
              <a:rPr lang="en-US" sz="3550">
                <a:solidFill>
                  <a:srgbClr val="141414"/>
                </a:solidFill>
              </a:rPr>
              <a:t> a termékhez nem ad hozzá, de erőforrást igényel</a:t>
            </a:r>
            <a:endParaRPr sz="3550">
              <a:solidFill>
                <a:srgbClr val="14141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25b2ede271_2_6"/>
          <p:cNvSpPr txBox="1"/>
          <p:nvPr/>
        </p:nvSpPr>
        <p:spPr>
          <a:xfrm>
            <a:off x="405550" y="1149700"/>
            <a:ext cx="163320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Egy zöldségtermelő példája</a:t>
            </a:r>
            <a:endParaRPr sz="1400" b="0" i="0" u="none" strike="noStrike" cap="none">
              <a:solidFill>
                <a:srgbClr val="000000"/>
              </a:solidFill>
              <a:latin typeface="Arial"/>
              <a:ea typeface="Arial"/>
              <a:cs typeface="Arial"/>
              <a:sym typeface="Arial"/>
            </a:endParaRPr>
          </a:p>
        </p:txBody>
      </p:sp>
      <p:cxnSp>
        <p:nvCxnSpPr>
          <p:cNvPr id="378" name="Google Shape;378;g325b2ede271_2_6"/>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379" name="Google Shape;379;g325b2ede271_2_6"/>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380" name="Google Shape;380;g325b2ede271_2_6"/>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grpSp>
        <p:nvGrpSpPr>
          <p:cNvPr id="381" name="Google Shape;381;g325b2ede271_2_6"/>
          <p:cNvGrpSpPr/>
          <p:nvPr/>
        </p:nvGrpSpPr>
        <p:grpSpPr>
          <a:xfrm>
            <a:off x="1162705" y="3817375"/>
            <a:ext cx="3831041" cy="2608575"/>
            <a:chOff x="3154240" y="1908688"/>
            <a:chExt cx="1915520" cy="1304288"/>
          </a:xfrm>
        </p:grpSpPr>
        <p:sp>
          <p:nvSpPr>
            <p:cNvPr id="382" name="Google Shape;382;g325b2ede271_2_6"/>
            <p:cNvSpPr/>
            <p:nvPr/>
          </p:nvSpPr>
          <p:spPr>
            <a:xfrm>
              <a:off x="3485717" y="3079475"/>
              <a:ext cx="1294800" cy="133500"/>
            </a:xfrm>
            <a:prstGeom prst="rect">
              <a:avLst/>
            </a:prstGeom>
            <a:solidFill>
              <a:srgbClr val="0E945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3" name="Google Shape;383;g325b2ede271_2_6"/>
            <p:cNvSpPr txBox="1"/>
            <p:nvPr/>
          </p:nvSpPr>
          <p:spPr>
            <a:xfrm>
              <a:off x="3154240" y="2386050"/>
              <a:ext cx="1067400" cy="37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2400" b="1">
                  <a:latin typeface="Roboto"/>
                  <a:ea typeface="Roboto"/>
                  <a:cs typeface="Roboto"/>
                  <a:sym typeface="Roboto"/>
                </a:rPr>
                <a:t>Betakarítás</a:t>
              </a:r>
              <a:endParaRPr sz="2400" b="1">
                <a:latin typeface="Roboto"/>
                <a:ea typeface="Roboto"/>
                <a:cs typeface="Roboto"/>
                <a:sym typeface="Roboto"/>
              </a:endParaRPr>
            </a:p>
          </p:txBody>
        </p:sp>
        <p:sp>
          <p:nvSpPr>
            <p:cNvPr id="384" name="Google Shape;384;g325b2ede271_2_6"/>
            <p:cNvSpPr txBox="1"/>
            <p:nvPr/>
          </p:nvSpPr>
          <p:spPr>
            <a:xfrm>
              <a:off x="3386760" y="1908688"/>
              <a:ext cx="1683000" cy="9438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3200"/>
                </a:spcAft>
                <a:buNone/>
              </a:pPr>
              <a:endParaRPr sz="1600" b="1">
                <a:latin typeface="Roboto"/>
                <a:ea typeface="Roboto"/>
                <a:cs typeface="Roboto"/>
                <a:sym typeface="Roboto"/>
              </a:endParaRPr>
            </a:p>
          </p:txBody>
        </p:sp>
        <p:grpSp>
          <p:nvGrpSpPr>
            <p:cNvPr id="385" name="Google Shape;385;g325b2ede271_2_6"/>
            <p:cNvGrpSpPr/>
            <p:nvPr/>
          </p:nvGrpSpPr>
          <p:grpSpPr>
            <a:xfrm>
              <a:off x="3435870" y="2800065"/>
              <a:ext cx="92400" cy="411825"/>
              <a:chOff x="845575" y="2563700"/>
              <a:chExt cx="92400" cy="411825"/>
            </a:xfrm>
          </p:grpSpPr>
          <p:sp>
            <p:nvSpPr>
              <p:cNvPr id="386" name="Google Shape;386;g325b2ede271_2_6"/>
              <p:cNvSpPr/>
              <p:nvPr/>
            </p:nvSpPr>
            <p:spPr>
              <a:xfrm>
                <a:off x="845575" y="2563700"/>
                <a:ext cx="92400" cy="92400"/>
              </a:xfrm>
              <a:prstGeom prst="ellipse">
                <a:avLst/>
              </a:pr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cxnSp>
            <p:nvCxnSpPr>
              <p:cNvPr id="387" name="Google Shape;387;g325b2ede271_2_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388" name="Google Shape;388;g325b2ede271_2_6"/>
          <p:cNvGrpSpPr/>
          <p:nvPr/>
        </p:nvGrpSpPr>
        <p:grpSpPr>
          <a:xfrm>
            <a:off x="3656403" y="6158935"/>
            <a:ext cx="3315218" cy="1566440"/>
            <a:chOff x="1828202" y="3079467"/>
            <a:chExt cx="1657609" cy="783220"/>
          </a:xfrm>
        </p:grpSpPr>
        <p:sp>
          <p:nvSpPr>
            <p:cNvPr id="389" name="Google Shape;389;g325b2ede271_2_6"/>
            <p:cNvSpPr/>
            <p:nvPr/>
          </p:nvSpPr>
          <p:spPr>
            <a:xfrm>
              <a:off x="2191011" y="3079475"/>
              <a:ext cx="1294800" cy="133500"/>
            </a:xfrm>
            <a:prstGeom prst="rect">
              <a:avLst/>
            </a:prstGeom>
            <a:solidFill>
              <a:srgbClr val="08563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0" name="Google Shape;390;g325b2ede271_2_6"/>
            <p:cNvSpPr txBox="1"/>
            <p:nvPr/>
          </p:nvSpPr>
          <p:spPr>
            <a:xfrm>
              <a:off x="1828202" y="3491288"/>
              <a:ext cx="1074300" cy="37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2400" b="1">
                  <a:latin typeface="Roboto"/>
                  <a:ea typeface="Roboto"/>
                  <a:cs typeface="Roboto"/>
                  <a:sym typeface="Roboto"/>
                </a:rPr>
                <a:t>Válogatás</a:t>
              </a:r>
              <a:endParaRPr sz="2400" b="1">
                <a:latin typeface="Roboto"/>
                <a:ea typeface="Roboto"/>
                <a:cs typeface="Roboto"/>
                <a:sym typeface="Roboto"/>
              </a:endParaRPr>
            </a:p>
          </p:txBody>
        </p:sp>
        <p:grpSp>
          <p:nvGrpSpPr>
            <p:cNvPr id="391" name="Google Shape;391;g325b2ede271_2_6"/>
            <p:cNvGrpSpPr/>
            <p:nvPr/>
          </p:nvGrpSpPr>
          <p:grpSpPr>
            <a:xfrm rot="10800000">
              <a:off x="2149293" y="3079467"/>
              <a:ext cx="92400" cy="411825"/>
              <a:chOff x="2072481" y="2563700"/>
              <a:chExt cx="92400" cy="411825"/>
            </a:xfrm>
          </p:grpSpPr>
          <p:cxnSp>
            <p:nvCxnSpPr>
              <p:cNvPr id="392" name="Google Shape;392;g325b2ede271_2_6"/>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93" name="Google Shape;393;g325b2ede271_2_6"/>
              <p:cNvSpPr/>
              <p:nvPr/>
            </p:nvSpPr>
            <p:spPr>
              <a:xfrm>
                <a:off x="2072481" y="2563700"/>
                <a:ext cx="92400" cy="92400"/>
              </a:xfrm>
              <a:prstGeom prst="ellipse">
                <a:avLst/>
              </a:pr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grpSp>
        <p:nvGrpSpPr>
          <p:cNvPr id="394" name="Google Shape;394;g325b2ede271_2_6"/>
          <p:cNvGrpSpPr/>
          <p:nvPr/>
        </p:nvGrpSpPr>
        <p:grpSpPr>
          <a:xfrm>
            <a:off x="8826376" y="6158935"/>
            <a:ext cx="3324066" cy="1566440"/>
            <a:chOff x="4413188" y="3079467"/>
            <a:chExt cx="1662033" cy="783220"/>
          </a:xfrm>
        </p:grpSpPr>
        <p:sp>
          <p:nvSpPr>
            <p:cNvPr id="395" name="Google Shape;395;g325b2ede271_2_6"/>
            <p:cNvSpPr/>
            <p:nvPr/>
          </p:nvSpPr>
          <p:spPr>
            <a:xfrm>
              <a:off x="4780421" y="3079475"/>
              <a:ext cx="1294800" cy="133500"/>
            </a:xfrm>
            <a:prstGeom prst="rect">
              <a:avLst/>
            </a:prstGeom>
            <a:solidFill>
              <a:srgbClr val="08563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396" name="Google Shape;396;g325b2ede271_2_6"/>
            <p:cNvGrpSpPr/>
            <p:nvPr/>
          </p:nvGrpSpPr>
          <p:grpSpPr>
            <a:xfrm rot="10800000">
              <a:off x="4737413" y="3079467"/>
              <a:ext cx="92400" cy="411825"/>
              <a:chOff x="2070100" y="2563700"/>
              <a:chExt cx="92400" cy="411825"/>
            </a:xfrm>
          </p:grpSpPr>
          <p:cxnSp>
            <p:nvCxnSpPr>
              <p:cNvPr id="397" name="Google Shape;397;g325b2ede271_2_6"/>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398" name="Google Shape;398;g325b2ede271_2_6"/>
              <p:cNvSpPr/>
              <p:nvPr/>
            </p:nvSpPr>
            <p:spPr>
              <a:xfrm>
                <a:off x="2070100" y="2563700"/>
                <a:ext cx="92400" cy="92400"/>
              </a:xfrm>
              <a:prstGeom prst="ellipse">
                <a:avLst/>
              </a:pr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399" name="Google Shape;399;g325b2ede271_2_6"/>
            <p:cNvSpPr txBox="1"/>
            <p:nvPr/>
          </p:nvSpPr>
          <p:spPr>
            <a:xfrm>
              <a:off x="4413188" y="3491288"/>
              <a:ext cx="1155600" cy="37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2400" b="1">
                  <a:latin typeface="Roboto"/>
                  <a:ea typeface="Roboto"/>
                  <a:cs typeface="Roboto"/>
                  <a:sym typeface="Roboto"/>
                </a:rPr>
                <a:t>Raktározás</a:t>
              </a:r>
              <a:endParaRPr sz="2400" b="1">
                <a:latin typeface="Roboto"/>
                <a:ea typeface="Roboto"/>
                <a:cs typeface="Roboto"/>
                <a:sym typeface="Roboto"/>
              </a:endParaRPr>
            </a:p>
          </p:txBody>
        </p:sp>
      </p:grpSp>
      <p:grpSp>
        <p:nvGrpSpPr>
          <p:cNvPr id="400" name="Google Shape;400;g325b2ede271_2_6"/>
          <p:cNvGrpSpPr/>
          <p:nvPr/>
        </p:nvGrpSpPr>
        <p:grpSpPr>
          <a:xfrm>
            <a:off x="11415530" y="4857325"/>
            <a:ext cx="3324321" cy="1568625"/>
            <a:chOff x="5707765" y="2428663"/>
            <a:chExt cx="1662160" cy="784313"/>
          </a:xfrm>
        </p:grpSpPr>
        <p:sp>
          <p:nvSpPr>
            <p:cNvPr id="401" name="Google Shape;401;g325b2ede271_2_6"/>
            <p:cNvSpPr/>
            <p:nvPr/>
          </p:nvSpPr>
          <p:spPr>
            <a:xfrm>
              <a:off x="6075125" y="3079475"/>
              <a:ext cx="1294800" cy="133500"/>
            </a:xfrm>
            <a:prstGeom prst="rect">
              <a:avLst/>
            </a:prstGeom>
            <a:solidFill>
              <a:srgbClr val="0E945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02" name="Google Shape;402;g325b2ede271_2_6"/>
            <p:cNvGrpSpPr/>
            <p:nvPr/>
          </p:nvGrpSpPr>
          <p:grpSpPr>
            <a:xfrm>
              <a:off x="6031394" y="2800065"/>
              <a:ext cx="92400" cy="411825"/>
              <a:chOff x="845575" y="2563700"/>
              <a:chExt cx="92400" cy="411825"/>
            </a:xfrm>
          </p:grpSpPr>
          <p:cxnSp>
            <p:nvCxnSpPr>
              <p:cNvPr id="403" name="Google Shape;403;g325b2ede271_2_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04" name="Google Shape;404;g325b2ede271_2_6"/>
              <p:cNvSpPr/>
              <p:nvPr/>
            </p:nvSpPr>
            <p:spPr>
              <a:xfrm>
                <a:off x="845575" y="2563700"/>
                <a:ext cx="92400" cy="92400"/>
              </a:xfrm>
              <a:prstGeom prst="ellipse">
                <a:avLst/>
              </a:pr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405" name="Google Shape;405;g325b2ede271_2_6"/>
            <p:cNvSpPr txBox="1"/>
            <p:nvPr/>
          </p:nvSpPr>
          <p:spPr>
            <a:xfrm>
              <a:off x="5707765" y="2428663"/>
              <a:ext cx="1081500" cy="37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2400" b="1">
                  <a:latin typeface="Roboto"/>
                  <a:ea typeface="Roboto"/>
                  <a:cs typeface="Roboto"/>
                  <a:sym typeface="Roboto"/>
                </a:rPr>
                <a:t>Szállítás</a:t>
              </a:r>
              <a:endParaRPr sz="2400" b="1">
                <a:latin typeface="Roboto"/>
                <a:ea typeface="Roboto"/>
                <a:cs typeface="Roboto"/>
                <a:sym typeface="Roboto"/>
              </a:endParaRPr>
            </a:p>
          </p:txBody>
        </p:sp>
      </p:grpSp>
      <p:grpSp>
        <p:nvGrpSpPr>
          <p:cNvPr id="406" name="Google Shape;406;g325b2ede271_2_6"/>
          <p:cNvGrpSpPr/>
          <p:nvPr/>
        </p:nvGrpSpPr>
        <p:grpSpPr>
          <a:xfrm>
            <a:off x="14008003" y="6158935"/>
            <a:ext cx="4284871" cy="1566440"/>
            <a:chOff x="7004001" y="3079467"/>
            <a:chExt cx="2142435" cy="783220"/>
          </a:xfrm>
        </p:grpSpPr>
        <p:sp>
          <p:nvSpPr>
            <p:cNvPr id="407" name="Google Shape;407;g325b2ede271_2_6"/>
            <p:cNvSpPr/>
            <p:nvPr/>
          </p:nvSpPr>
          <p:spPr>
            <a:xfrm>
              <a:off x="7369837" y="3079475"/>
              <a:ext cx="1776600" cy="133500"/>
            </a:xfrm>
            <a:prstGeom prst="rect">
              <a:avLst/>
            </a:prstGeom>
            <a:solidFill>
              <a:srgbClr val="08563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08" name="Google Shape;408;g325b2ede271_2_6"/>
            <p:cNvGrpSpPr/>
            <p:nvPr/>
          </p:nvGrpSpPr>
          <p:grpSpPr>
            <a:xfrm rot="10800000">
              <a:off x="7328221" y="3079467"/>
              <a:ext cx="92400" cy="411825"/>
              <a:chOff x="2070100" y="2563700"/>
              <a:chExt cx="92400" cy="411825"/>
            </a:xfrm>
          </p:grpSpPr>
          <p:cxnSp>
            <p:nvCxnSpPr>
              <p:cNvPr id="409" name="Google Shape;409;g325b2ede271_2_6"/>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410" name="Google Shape;410;g325b2ede271_2_6"/>
              <p:cNvSpPr/>
              <p:nvPr/>
            </p:nvSpPr>
            <p:spPr>
              <a:xfrm>
                <a:off x="2070100" y="2563700"/>
                <a:ext cx="92400" cy="92400"/>
              </a:xfrm>
              <a:prstGeom prst="ellipse">
                <a:avLst/>
              </a:pr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411" name="Google Shape;411;g325b2ede271_2_6"/>
            <p:cNvSpPr txBox="1"/>
            <p:nvPr/>
          </p:nvSpPr>
          <p:spPr>
            <a:xfrm>
              <a:off x="7004001" y="3491288"/>
              <a:ext cx="997200" cy="37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2400" b="1">
                  <a:latin typeface="Roboto"/>
                  <a:ea typeface="Roboto"/>
                  <a:cs typeface="Roboto"/>
                  <a:sym typeface="Roboto"/>
                </a:rPr>
                <a:t>Értékesítés</a:t>
              </a:r>
              <a:endParaRPr sz="2400" b="1">
                <a:latin typeface="Roboto"/>
                <a:ea typeface="Roboto"/>
                <a:cs typeface="Roboto"/>
                <a:sym typeface="Roboto"/>
              </a:endParaRPr>
            </a:p>
          </p:txBody>
        </p:sp>
      </p:grpSp>
      <p:grpSp>
        <p:nvGrpSpPr>
          <p:cNvPr id="412" name="Google Shape;412;g325b2ede271_2_6"/>
          <p:cNvGrpSpPr/>
          <p:nvPr/>
        </p:nvGrpSpPr>
        <p:grpSpPr>
          <a:xfrm>
            <a:off x="6492349" y="4857325"/>
            <a:ext cx="3068684" cy="1568625"/>
            <a:chOff x="3246175" y="2428663"/>
            <a:chExt cx="1534342" cy="784313"/>
          </a:xfrm>
        </p:grpSpPr>
        <p:sp>
          <p:nvSpPr>
            <p:cNvPr id="413" name="Google Shape;413;g325b2ede271_2_6"/>
            <p:cNvSpPr/>
            <p:nvPr/>
          </p:nvSpPr>
          <p:spPr>
            <a:xfrm>
              <a:off x="3485717" y="3079475"/>
              <a:ext cx="1294800" cy="133500"/>
            </a:xfrm>
            <a:prstGeom prst="rect">
              <a:avLst/>
            </a:prstGeom>
            <a:solidFill>
              <a:srgbClr val="0E945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4" name="Google Shape;414;g325b2ede271_2_6"/>
            <p:cNvSpPr txBox="1"/>
            <p:nvPr/>
          </p:nvSpPr>
          <p:spPr>
            <a:xfrm>
              <a:off x="3246175" y="2428663"/>
              <a:ext cx="1211100" cy="3714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3200"/>
                </a:spcAft>
                <a:buNone/>
              </a:pPr>
              <a:r>
                <a:rPr lang="en-US" sz="2400" b="1">
                  <a:latin typeface="Roboto"/>
                  <a:ea typeface="Roboto"/>
                  <a:cs typeface="Roboto"/>
                  <a:sym typeface="Roboto"/>
                </a:rPr>
                <a:t>Csomagolás</a:t>
              </a:r>
              <a:endParaRPr sz="2400" b="1">
                <a:latin typeface="Roboto"/>
                <a:ea typeface="Roboto"/>
                <a:cs typeface="Roboto"/>
                <a:sym typeface="Roboto"/>
              </a:endParaRPr>
            </a:p>
          </p:txBody>
        </p:sp>
        <p:grpSp>
          <p:nvGrpSpPr>
            <p:cNvPr id="415" name="Google Shape;415;g325b2ede271_2_6"/>
            <p:cNvGrpSpPr/>
            <p:nvPr/>
          </p:nvGrpSpPr>
          <p:grpSpPr>
            <a:xfrm>
              <a:off x="3435870" y="2800065"/>
              <a:ext cx="92400" cy="411825"/>
              <a:chOff x="845575" y="2563700"/>
              <a:chExt cx="92400" cy="411825"/>
            </a:xfrm>
          </p:grpSpPr>
          <p:sp>
            <p:nvSpPr>
              <p:cNvPr id="416" name="Google Shape;416;g325b2ede271_2_6"/>
              <p:cNvSpPr/>
              <p:nvPr/>
            </p:nvSpPr>
            <p:spPr>
              <a:xfrm>
                <a:off x="845575" y="2563700"/>
                <a:ext cx="92400" cy="92400"/>
              </a:xfrm>
              <a:prstGeom prst="ellipse">
                <a:avLst/>
              </a:prstGeom>
              <a:solidFill>
                <a:srgbClr val="000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cxnSp>
            <p:nvCxnSpPr>
              <p:cNvPr id="417" name="Google Shape;417;g325b2ede271_2_6"/>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pic>
        <p:nvPicPr>
          <p:cNvPr id="418" name="Google Shape;418;g325b2ede271_2_6" descr="Public Domain Clip Art Image | red green OK, not OK Icons | ID ..."/>
          <p:cNvPicPr preferRelativeResize="0"/>
          <p:nvPr/>
        </p:nvPicPr>
        <p:blipFill rotWithShape="1">
          <a:blip r:embed="rId4">
            <a:alphaModFix/>
          </a:blip>
          <a:srcRect r="51042"/>
          <a:stretch/>
        </p:blipFill>
        <p:spPr>
          <a:xfrm>
            <a:off x="2508194" y="6652900"/>
            <a:ext cx="958450" cy="978875"/>
          </a:xfrm>
          <a:prstGeom prst="rect">
            <a:avLst/>
          </a:prstGeom>
          <a:noFill/>
          <a:ln>
            <a:noFill/>
          </a:ln>
        </p:spPr>
      </p:pic>
      <p:pic>
        <p:nvPicPr>
          <p:cNvPr id="419" name="Google Shape;419;g325b2ede271_2_6" descr="Public Domain Clip Art Image | red green OK, not OK Icons | ID ..."/>
          <p:cNvPicPr preferRelativeResize="0"/>
          <p:nvPr/>
        </p:nvPicPr>
        <p:blipFill rotWithShape="1">
          <a:blip r:embed="rId4">
            <a:alphaModFix/>
          </a:blip>
          <a:srcRect l="50389"/>
          <a:stretch/>
        </p:blipFill>
        <p:spPr>
          <a:xfrm>
            <a:off x="10009050" y="4660513"/>
            <a:ext cx="958450" cy="965963"/>
          </a:xfrm>
          <a:prstGeom prst="rect">
            <a:avLst/>
          </a:prstGeom>
          <a:noFill/>
          <a:ln>
            <a:noFill/>
          </a:ln>
        </p:spPr>
      </p:pic>
      <p:pic>
        <p:nvPicPr>
          <p:cNvPr id="420" name="Google Shape;420;g325b2ede271_2_6" descr="Public Domain Clip Art Image | red green OK, not OK Icons | ID ..."/>
          <p:cNvPicPr preferRelativeResize="0"/>
          <p:nvPr/>
        </p:nvPicPr>
        <p:blipFill rotWithShape="1">
          <a:blip r:embed="rId4">
            <a:alphaModFix/>
          </a:blip>
          <a:srcRect r="51042"/>
          <a:stretch/>
        </p:blipFill>
        <p:spPr>
          <a:xfrm>
            <a:off x="5084494" y="4632225"/>
            <a:ext cx="958450" cy="978875"/>
          </a:xfrm>
          <a:prstGeom prst="rect">
            <a:avLst/>
          </a:prstGeom>
          <a:noFill/>
          <a:ln>
            <a:noFill/>
          </a:ln>
        </p:spPr>
      </p:pic>
      <p:pic>
        <p:nvPicPr>
          <p:cNvPr id="421" name="Google Shape;421;g325b2ede271_2_6" descr="Public Domain Clip Art Image | red green OK, not OK Icons | ID ..."/>
          <p:cNvPicPr preferRelativeResize="0"/>
          <p:nvPr/>
        </p:nvPicPr>
        <p:blipFill rotWithShape="1">
          <a:blip r:embed="rId4">
            <a:alphaModFix/>
          </a:blip>
          <a:srcRect r="51042"/>
          <a:stretch/>
        </p:blipFill>
        <p:spPr>
          <a:xfrm>
            <a:off x="7161369" y="6652900"/>
            <a:ext cx="958450" cy="978875"/>
          </a:xfrm>
          <a:prstGeom prst="rect">
            <a:avLst/>
          </a:prstGeom>
          <a:noFill/>
          <a:ln>
            <a:noFill/>
          </a:ln>
        </p:spPr>
      </p:pic>
      <p:pic>
        <p:nvPicPr>
          <p:cNvPr id="422" name="Google Shape;422;g325b2ede271_2_6" descr="Public Domain Clip Art Image | red green OK, not OK Icons | ID ..."/>
          <p:cNvPicPr preferRelativeResize="0"/>
          <p:nvPr/>
        </p:nvPicPr>
        <p:blipFill rotWithShape="1">
          <a:blip r:embed="rId4">
            <a:alphaModFix/>
          </a:blip>
          <a:srcRect r="51042"/>
          <a:stretch/>
        </p:blipFill>
        <p:spPr>
          <a:xfrm>
            <a:off x="13505894" y="4654063"/>
            <a:ext cx="958450" cy="978875"/>
          </a:xfrm>
          <a:prstGeom prst="rect">
            <a:avLst/>
          </a:prstGeom>
          <a:noFill/>
          <a:ln>
            <a:noFill/>
          </a:ln>
        </p:spPr>
      </p:pic>
      <p:pic>
        <p:nvPicPr>
          <p:cNvPr id="423" name="Google Shape;423;g325b2ede271_2_6" descr="Public Domain Clip Art Image | red green OK, not OK Icons | ID ..."/>
          <p:cNvPicPr preferRelativeResize="0"/>
          <p:nvPr/>
        </p:nvPicPr>
        <p:blipFill rotWithShape="1">
          <a:blip r:embed="rId4">
            <a:alphaModFix/>
          </a:blip>
          <a:srcRect r="51042"/>
          <a:stretch/>
        </p:blipFill>
        <p:spPr>
          <a:xfrm>
            <a:off x="16039769" y="6827850"/>
            <a:ext cx="958450" cy="978875"/>
          </a:xfrm>
          <a:prstGeom prst="rect">
            <a:avLst/>
          </a:prstGeom>
          <a:noFill/>
          <a:ln>
            <a:noFill/>
          </a:ln>
        </p:spPr>
      </p:pic>
      <p:sp>
        <p:nvSpPr>
          <p:cNvPr id="424" name="Google Shape;424;g325b2ede271_2_6"/>
          <p:cNvSpPr/>
          <p:nvPr/>
        </p:nvSpPr>
        <p:spPr>
          <a:xfrm>
            <a:off x="14646175" y="1245698"/>
            <a:ext cx="3064121" cy="2798003"/>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425" name="Google Shape;425;g325b2ede271_2_6"/>
          <p:cNvSpPr txBox="1"/>
          <p:nvPr/>
        </p:nvSpPr>
        <p:spPr>
          <a:xfrm>
            <a:off x="1578225" y="8109525"/>
            <a:ext cx="22710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200"/>
              </a:spcAft>
              <a:buNone/>
            </a:pPr>
            <a:r>
              <a:rPr lang="en-US" sz="2000" b="1">
                <a:solidFill>
                  <a:schemeClr val="dk1"/>
                </a:solidFill>
                <a:latin typeface="Roboto"/>
                <a:ea typeface="Roboto"/>
                <a:cs typeface="Roboto"/>
                <a:sym typeface="Roboto"/>
              </a:rPr>
              <a:t>Szereplők: gazda, munkatársak</a:t>
            </a:r>
            <a:endParaRPr sz="1000"/>
          </a:p>
        </p:txBody>
      </p:sp>
      <p:sp>
        <p:nvSpPr>
          <p:cNvPr id="426" name="Google Shape;426;g325b2ede271_2_6"/>
          <p:cNvSpPr txBox="1"/>
          <p:nvPr/>
        </p:nvSpPr>
        <p:spPr>
          <a:xfrm>
            <a:off x="4428225" y="8109525"/>
            <a:ext cx="22710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200"/>
              </a:spcAft>
              <a:buNone/>
            </a:pPr>
            <a:r>
              <a:rPr lang="en-US" sz="2000" b="1">
                <a:solidFill>
                  <a:schemeClr val="dk1"/>
                </a:solidFill>
                <a:latin typeface="Roboto"/>
                <a:ea typeface="Roboto"/>
                <a:cs typeface="Roboto"/>
                <a:sym typeface="Roboto"/>
              </a:rPr>
              <a:t>Szereplők: gazda, munkatársak</a:t>
            </a:r>
            <a:endParaRPr sz="1000"/>
          </a:p>
        </p:txBody>
      </p:sp>
      <p:sp>
        <p:nvSpPr>
          <p:cNvPr id="427" name="Google Shape;427;g325b2ede271_2_6"/>
          <p:cNvSpPr txBox="1"/>
          <p:nvPr/>
        </p:nvSpPr>
        <p:spPr>
          <a:xfrm>
            <a:off x="6971625" y="8109525"/>
            <a:ext cx="22710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200"/>
              </a:spcAft>
              <a:buNone/>
            </a:pPr>
            <a:r>
              <a:rPr lang="en-US" sz="2000" b="1">
                <a:solidFill>
                  <a:schemeClr val="dk1"/>
                </a:solidFill>
                <a:latin typeface="Roboto"/>
                <a:ea typeface="Roboto"/>
                <a:cs typeface="Roboto"/>
                <a:sym typeface="Roboto"/>
              </a:rPr>
              <a:t>Szereplők: gazda, grafikus, nyomda, marketinges</a:t>
            </a:r>
            <a:endParaRPr sz="1000"/>
          </a:p>
        </p:txBody>
      </p:sp>
      <p:sp>
        <p:nvSpPr>
          <p:cNvPr id="428" name="Google Shape;428;g325b2ede271_2_6"/>
          <p:cNvSpPr txBox="1"/>
          <p:nvPr/>
        </p:nvSpPr>
        <p:spPr>
          <a:xfrm>
            <a:off x="9681675" y="8109513"/>
            <a:ext cx="22710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200"/>
              </a:spcAft>
              <a:buNone/>
            </a:pPr>
            <a:r>
              <a:rPr lang="en-US" sz="2000" b="1">
                <a:solidFill>
                  <a:schemeClr val="dk1"/>
                </a:solidFill>
                <a:latin typeface="Roboto"/>
                <a:ea typeface="Roboto"/>
                <a:cs typeface="Roboto"/>
                <a:sym typeface="Roboto"/>
              </a:rPr>
              <a:t>Szereplők: gazda, raktár tulajdonos</a:t>
            </a:r>
            <a:endParaRPr sz="1000"/>
          </a:p>
        </p:txBody>
      </p:sp>
      <p:sp>
        <p:nvSpPr>
          <p:cNvPr id="429" name="Google Shape;429;g325b2ede271_2_6"/>
          <p:cNvSpPr txBox="1"/>
          <p:nvPr/>
        </p:nvSpPr>
        <p:spPr>
          <a:xfrm>
            <a:off x="12365025" y="8109513"/>
            <a:ext cx="22710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200"/>
              </a:spcAft>
              <a:buNone/>
            </a:pPr>
            <a:r>
              <a:rPr lang="en-US" sz="2000" b="1">
                <a:solidFill>
                  <a:schemeClr val="dk1"/>
                </a:solidFill>
                <a:latin typeface="Roboto"/>
                <a:ea typeface="Roboto"/>
                <a:cs typeface="Roboto"/>
                <a:sym typeface="Roboto"/>
              </a:rPr>
              <a:t>Szereplők: gazda, gépkocsivezető</a:t>
            </a:r>
            <a:endParaRPr sz="1000"/>
          </a:p>
        </p:txBody>
      </p:sp>
      <p:sp>
        <p:nvSpPr>
          <p:cNvPr id="430" name="Google Shape;430;g325b2ede271_2_6"/>
          <p:cNvSpPr txBox="1"/>
          <p:nvPr/>
        </p:nvSpPr>
        <p:spPr>
          <a:xfrm>
            <a:off x="15158650" y="8109513"/>
            <a:ext cx="22710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200"/>
              </a:spcAft>
              <a:buNone/>
            </a:pPr>
            <a:r>
              <a:rPr lang="en-US" sz="2000" b="1">
                <a:solidFill>
                  <a:schemeClr val="dk1"/>
                </a:solidFill>
                <a:latin typeface="Roboto"/>
                <a:ea typeface="Roboto"/>
                <a:cs typeface="Roboto"/>
                <a:sym typeface="Roboto"/>
              </a:rPr>
              <a:t>Szereplők: gazda, családtagok, boltosok</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5"/>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438" name="Google Shape;438;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439" name="Google Shape;439;p5"/>
          <p:cNvSpPr txBox="1"/>
          <p:nvPr/>
        </p:nvSpPr>
        <p:spPr>
          <a:xfrm>
            <a:off x="656975" y="3805050"/>
            <a:ext cx="4484700" cy="30708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A 7+1</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logisztikai</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veszteség</a:t>
            </a:r>
            <a:endParaRPr sz="7000" b="1">
              <a:solidFill>
                <a:srgbClr val="141414"/>
              </a:solidFill>
              <a:latin typeface="Nunito Sans Black"/>
              <a:ea typeface="Nunito Sans Black"/>
              <a:cs typeface="Nunito Sans Black"/>
              <a:sym typeface="Nunito Sans Black"/>
            </a:endParaRPr>
          </a:p>
        </p:txBody>
      </p:sp>
      <p:sp>
        <p:nvSpPr>
          <p:cNvPr id="440" name="Google Shape;440;p5"/>
          <p:cNvSpPr txBox="1"/>
          <p:nvPr/>
        </p:nvSpPr>
        <p:spPr>
          <a:xfrm>
            <a:off x="5291617" y="7167811"/>
            <a:ext cx="3741600" cy="554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Túltermelés</a:t>
            </a:r>
            <a:endParaRPr sz="1400" b="0" i="0" u="none" strike="noStrike" cap="none">
              <a:solidFill>
                <a:srgbClr val="000000"/>
              </a:solidFill>
              <a:latin typeface="Arial"/>
              <a:ea typeface="Arial"/>
              <a:cs typeface="Arial"/>
              <a:sym typeface="Arial"/>
            </a:endParaRPr>
          </a:p>
        </p:txBody>
      </p:sp>
      <p:sp>
        <p:nvSpPr>
          <p:cNvPr id="441" name="Google Shape;441;p5"/>
          <p:cNvSpPr txBox="1"/>
          <p:nvPr/>
        </p:nvSpPr>
        <p:spPr>
          <a:xfrm>
            <a:off x="9462201" y="664000"/>
            <a:ext cx="3741600" cy="2399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Szükségtelen készletezésből származó</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veszteség</a:t>
            </a:r>
            <a:endParaRPr sz="3600" b="1">
              <a:solidFill>
                <a:srgbClr val="141414"/>
              </a:solidFill>
              <a:latin typeface="Nunito Sans Black"/>
              <a:ea typeface="Nunito Sans Black"/>
              <a:cs typeface="Nunito Sans Black"/>
              <a:sym typeface="Nunito Sans Black"/>
            </a:endParaRPr>
          </a:p>
        </p:txBody>
      </p:sp>
      <p:sp>
        <p:nvSpPr>
          <p:cNvPr id="442" name="Google Shape;442;p5"/>
          <p:cNvSpPr txBox="1"/>
          <p:nvPr/>
        </p:nvSpPr>
        <p:spPr>
          <a:xfrm>
            <a:off x="13632785" y="7041761"/>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Szükségtelen szállításból adódó veszteség</a:t>
            </a:r>
            <a:endParaRPr sz="1400" b="0" i="0" u="none" strike="noStrike" cap="none">
              <a:solidFill>
                <a:srgbClr val="000000"/>
              </a:solidFill>
              <a:latin typeface="Arial"/>
              <a:ea typeface="Arial"/>
              <a:cs typeface="Arial"/>
              <a:sym typeface="Arial"/>
            </a:endParaRPr>
          </a:p>
        </p:txBody>
      </p:sp>
      <p:sp>
        <p:nvSpPr>
          <p:cNvPr id="443" name="Google Shape;443;p5"/>
          <p:cNvSpPr txBox="1"/>
          <p:nvPr/>
        </p:nvSpPr>
        <p:spPr>
          <a:xfrm>
            <a:off x="4919972" y="7714488"/>
            <a:ext cx="4484700" cy="2154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pic>
        <p:nvPicPr>
          <p:cNvPr id="444" name="Google Shape;444;p5"/>
          <p:cNvPicPr preferRelativeResize="0"/>
          <p:nvPr/>
        </p:nvPicPr>
        <p:blipFill>
          <a:blip r:embed="rId5">
            <a:alphaModFix/>
          </a:blip>
          <a:stretch>
            <a:fillRect/>
          </a:stretch>
        </p:blipFill>
        <p:spPr>
          <a:xfrm>
            <a:off x="5374787" y="353813"/>
            <a:ext cx="3741450" cy="6493918"/>
          </a:xfrm>
          <a:prstGeom prst="rect">
            <a:avLst/>
          </a:prstGeom>
          <a:noFill/>
          <a:ln>
            <a:noFill/>
          </a:ln>
        </p:spPr>
      </p:pic>
      <p:pic>
        <p:nvPicPr>
          <p:cNvPr id="445" name="Google Shape;445;p5"/>
          <p:cNvPicPr preferRelativeResize="0"/>
          <p:nvPr/>
        </p:nvPicPr>
        <p:blipFill>
          <a:blip r:embed="rId6">
            <a:alphaModFix/>
          </a:blip>
          <a:stretch>
            <a:fillRect/>
          </a:stretch>
        </p:blipFill>
        <p:spPr>
          <a:xfrm>
            <a:off x="9571049" y="3307833"/>
            <a:ext cx="3523900" cy="6528944"/>
          </a:xfrm>
          <a:prstGeom prst="rect">
            <a:avLst/>
          </a:prstGeom>
          <a:noFill/>
          <a:ln>
            <a:noFill/>
          </a:ln>
        </p:spPr>
      </p:pic>
      <p:pic>
        <p:nvPicPr>
          <p:cNvPr id="446" name="Google Shape;446;p5"/>
          <p:cNvPicPr preferRelativeResize="0"/>
          <p:nvPr/>
        </p:nvPicPr>
        <p:blipFill>
          <a:blip r:embed="rId7">
            <a:alphaModFix/>
          </a:blip>
          <a:stretch>
            <a:fillRect/>
          </a:stretch>
        </p:blipFill>
        <p:spPr>
          <a:xfrm>
            <a:off x="13716650" y="499750"/>
            <a:ext cx="3741425" cy="6109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326dadce0fc_0_992"/>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326dadce0fc_0_992"/>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326dadce0fc_0_992"/>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454" name="Google Shape;454;g326dadce0fc_0_992"/>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455" name="Google Shape;455;g326dadce0fc_0_992"/>
          <p:cNvSpPr txBox="1"/>
          <p:nvPr/>
        </p:nvSpPr>
        <p:spPr>
          <a:xfrm>
            <a:off x="656975" y="3805050"/>
            <a:ext cx="4484700" cy="30708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A 7+1</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logisztikai</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veszteség</a:t>
            </a:r>
            <a:endParaRPr sz="7000" b="1">
              <a:solidFill>
                <a:srgbClr val="141414"/>
              </a:solidFill>
              <a:latin typeface="Nunito Sans Black"/>
              <a:ea typeface="Nunito Sans Black"/>
              <a:cs typeface="Nunito Sans Black"/>
              <a:sym typeface="Nunito Sans Black"/>
            </a:endParaRPr>
          </a:p>
        </p:txBody>
      </p:sp>
      <p:sp>
        <p:nvSpPr>
          <p:cNvPr id="456" name="Google Shape;456;g326dadce0fc_0_992"/>
          <p:cNvSpPr txBox="1"/>
          <p:nvPr/>
        </p:nvSpPr>
        <p:spPr>
          <a:xfrm>
            <a:off x="9546676" y="432025"/>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Várakozásból adódó</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veszteség</a:t>
            </a:r>
            <a:endParaRPr sz="3600" b="1">
              <a:solidFill>
                <a:srgbClr val="141414"/>
              </a:solidFill>
              <a:latin typeface="Nunito Sans Black"/>
              <a:ea typeface="Nunito Sans Black"/>
              <a:cs typeface="Nunito Sans Black"/>
              <a:sym typeface="Nunito Sans Black"/>
            </a:endParaRPr>
          </a:p>
        </p:txBody>
      </p:sp>
      <p:sp>
        <p:nvSpPr>
          <p:cNvPr id="457" name="Google Shape;457;g326dadce0fc_0_992"/>
          <p:cNvSpPr txBox="1"/>
          <p:nvPr/>
        </p:nvSpPr>
        <p:spPr>
          <a:xfrm>
            <a:off x="13632785" y="7041761"/>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Hibákból és selejtekből</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adódó veszteség</a:t>
            </a:r>
            <a:endParaRPr sz="1400" b="0" i="0" u="none" strike="noStrike" cap="none">
              <a:solidFill>
                <a:srgbClr val="000000"/>
              </a:solidFill>
              <a:latin typeface="Arial"/>
              <a:ea typeface="Arial"/>
              <a:cs typeface="Arial"/>
              <a:sym typeface="Arial"/>
            </a:endParaRPr>
          </a:p>
        </p:txBody>
      </p:sp>
      <p:sp>
        <p:nvSpPr>
          <p:cNvPr id="458" name="Google Shape;458;g326dadce0fc_0_992"/>
          <p:cNvSpPr txBox="1"/>
          <p:nvPr/>
        </p:nvSpPr>
        <p:spPr>
          <a:xfrm>
            <a:off x="4919972" y="7714488"/>
            <a:ext cx="4484700" cy="2154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pic>
        <p:nvPicPr>
          <p:cNvPr id="459" name="Google Shape;459;g326dadce0fc_0_992"/>
          <p:cNvPicPr preferRelativeResize="0"/>
          <p:nvPr/>
        </p:nvPicPr>
        <p:blipFill>
          <a:blip r:embed="rId5">
            <a:alphaModFix/>
          </a:blip>
          <a:stretch>
            <a:fillRect/>
          </a:stretch>
        </p:blipFill>
        <p:spPr>
          <a:xfrm>
            <a:off x="5594400" y="236000"/>
            <a:ext cx="3523900" cy="6240714"/>
          </a:xfrm>
          <a:prstGeom prst="rect">
            <a:avLst/>
          </a:prstGeom>
          <a:noFill/>
          <a:ln>
            <a:noFill/>
          </a:ln>
        </p:spPr>
      </p:pic>
      <p:sp>
        <p:nvSpPr>
          <p:cNvPr id="460" name="Google Shape;460;g326dadce0fc_0_992"/>
          <p:cNvSpPr txBox="1"/>
          <p:nvPr/>
        </p:nvSpPr>
        <p:spPr>
          <a:xfrm>
            <a:off x="5485560" y="7041761"/>
            <a:ext cx="3741600" cy="2399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Felesleges mozgásból</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származó veszteség</a:t>
            </a:r>
            <a:endParaRPr sz="1400" b="0" i="0" u="none" strike="noStrike" cap="none">
              <a:solidFill>
                <a:srgbClr val="000000"/>
              </a:solidFill>
              <a:latin typeface="Arial"/>
              <a:ea typeface="Arial"/>
              <a:cs typeface="Arial"/>
              <a:sym typeface="Arial"/>
            </a:endParaRPr>
          </a:p>
        </p:txBody>
      </p:sp>
      <p:pic>
        <p:nvPicPr>
          <p:cNvPr id="461" name="Google Shape;461;g326dadce0fc_0_992"/>
          <p:cNvPicPr preferRelativeResize="0"/>
          <p:nvPr/>
        </p:nvPicPr>
        <p:blipFill>
          <a:blip r:embed="rId6">
            <a:alphaModFix/>
          </a:blip>
          <a:stretch>
            <a:fillRect/>
          </a:stretch>
        </p:blipFill>
        <p:spPr>
          <a:xfrm>
            <a:off x="9557076" y="2578800"/>
            <a:ext cx="3741425" cy="6371267"/>
          </a:xfrm>
          <a:prstGeom prst="rect">
            <a:avLst/>
          </a:prstGeom>
          <a:noFill/>
          <a:ln>
            <a:noFill/>
          </a:ln>
        </p:spPr>
      </p:pic>
      <p:pic>
        <p:nvPicPr>
          <p:cNvPr id="462" name="Google Shape;462;g326dadce0fc_0_992"/>
          <p:cNvPicPr preferRelativeResize="0"/>
          <p:nvPr/>
        </p:nvPicPr>
        <p:blipFill>
          <a:blip r:embed="rId7">
            <a:alphaModFix/>
          </a:blip>
          <a:stretch>
            <a:fillRect/>
          </a:stretch>
        </p:blipFill>
        <p:spPr>
          <a:xfrm>
            <a:off x="13954950" y="457175"/>
            <a:ext cx="3523300" cy="615242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326dadce0fc_0_1011"/>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326dadce0fc_0_1011"/>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326dadce0fc_0_1011"/>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470" name="Google Shape;470;g326dadce0fc_0_1011"/>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471" name="Google Shape;471;g326dadce0fc_0_1011"/>
          <p:cNvSpPr txBox="1"/>
          <p:nvPr/>
        </p:nvSpPr>
        <p:spPr>
          <a:xfrm>
            <a:off x="656975" y="3805050"/>
            <a:ext cx="4484700" cy="30708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A 7+1</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logisztikai</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veszteség</a:t>
            </a:r>
            <a:endParaRPr sz="7000" b="1">
              <a:solidFill>
                <a:srgbClr val="141414"/>
              </a:solidFill>
              <a:latin typeface="Nunito Sans Black"/>
              <a:ea typeface="Nunito Sans Black"/>
              <a:cs typeface="Nunito Sans Black"/>
              <a:sym typeface="Nunito Sans Black"/>
            </a:endParaRPr>
          </a:p>
        </p:txBody>
      </p:sp>
      <p:sp>
        <p:nvSpPr>
          <p:cNvPr id="472" name="Google Shape;472;g326dadce0fc_0_1011"/>
          <p:cNvSpPr txBox="1"/>
          <p:nvPr/>
        </p:nvSpPr>
        <p:spPr>
          <a:xfrm>
            <a:off x="11394303" y="584425"/>
            <a:ext cx="46248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Figyelmen kívül hagyott tehetség és ötletek</a:t>
            </a:r>
            <a:endParaRPr sz="3600" b="1">
              <a:solidFill>
                <a:srgbClr val="141414"/>
              </a:solidFill>
              <a:latin typeface="Nunito Sans Black"/>
              <a:ea typeface="Nunito Sans Black"/>
              <a:cs typeface="Nunito Sans Black"/>
              <a:sym typeface="Nunito Sans Black"/>
            </a:endParaRPr>
          </a:p>
        </p:txBody>
      </p:sp>
      <p:sp>
        <p:nvSpPr>
          <p:cNvPr id="473" name="Google Shape;473;g326dadce0fc_0_1011"/>
          <p:cNvSpPr txBox="1"/>
          <p:nvPr/>
        </p:nvSpPr>
        <p:spPr>
          <a:xfrm>
            <a:off x="4919972" y="7714488"/>
            <a:ext cx="4484700" cy="2154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326dadce0fc_0_1011"/>
          <p:cNvSpPr txBox="1"/>
          <p:nvPr/>
        </p:nvSpPr>
        <p:spPr>
          <a:xfrm>
            <a:off x="5137399" y="7442950"/>
            <a:ext cx="40854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Túlfeldolgozásból</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adódó veszteség</a:t>
            </a:r>
            <a:endParaRPr sz="1400" b="0" i="0" u="none" strike="noStrike" cap="none">
              <a:solidFill>
                <a:srgbClr val="000000"/>
              </a:solidFill>
              <a:latin typeface="Arial"/>
              <a:ea typeface="Arial"/>
              <a:cs typeface="Arial"/>
              <a:sym typeface="Arial"/>
            </a:endParaRPr>
          </a:p>
        </p:txBody>
      </p:sp>
      <p:pic>
        <p:nvPicPr>
          <p:cNvPr id="475" name="Google Shape;475;g326dadce0fc_0_1011"/>
          <p:cNvPicPr preferRelativeResize="0"/>
          <p:nvPr/>
        </p:nvPicPr>
        <p:blipFill>
          <a:blip r:embed="rId5">
            <a:alphaModFix/>
          </a:blip>
          <a:stretch>
            <a:fillRect/>
          </a:stretch>
        </p:blipFill>
        <p:spPr>
          <a:xfrm>
            <a:off x="5868251" y="185825"/>
            <a:ext cx="3246800" cy="6608476"/>
          </a:xfrm>
          <a:prstGeom prst="rect">
            <a:avLst/>
          </a:prstGeom>
          <a:noFill/>
          <a:ln>
            <a:noFill/>
          </a:ln>
        </p:spPr>
      </p:pic>
      <p:pic>
        <p:nvPicPr>
          <p:cNvPr id="476" name="Google Shape;476;g326dadce0fc_0_1011"/>
          <p:cNvPicPr preferRelativeResize="0"/>
          <p:nvPr/>
        </p:nvPicPr>
        <p:blipFill>
          <a:blip r:embed="rId6">
            <a:alphaModFix/>
          </a:blip>
          <a:stretch>
            <a:fillRect/>
          </a:stretch>
        </p:blipFill>
        <p:spPr>
          <a:xfrm>
            <a:off x="11028150" y="2368825"/>
            <a:ext cx="5142519" cy="6243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26dadce0fc_0_102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482" name="Google Shape;482;g326dadce0fc_0_1028"/>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483" name="Google Shape;483;g326dadce0fc_0_1028"/>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326dadce0fc_0_1028"/>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485" name="Google Shape;485;g326dadce0fc_0_1028"/>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486" name="Google Shape;486;g326dadce0fc_0_1028"/>
          <p:cNvSpPr txBox="1"/>
          <p:nvPr/>
        </p:nvSpPr>
        <p:spPr>
          <a:xfrm>
            <a:off x="669101" y="4304800"/>
            <a:ext cx="13725900" cy="5102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5: </a:t>
            </a:r>
            <a:r>
              <a:rPr lang="en-US" sz="4600">
                <a:solidFill>
                  <a:schemeClr val="lt1"/>
                </a:solidFill>
                <a:latin typeface="Nunito Sans"/>
                <a:ea typeface="Nunito Sans"/>
                <a:cs typeface="Nunito Sans"/>
                <a:sym typeface="Nunito Sans"/>
              </a:rPr>
              <a:t>ÉRTÉKÁRAM</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3100" b="1">
              <a:solidFill>
                <a:schemeClr val="lt1"/>
              </a:solidFill>
              <a:latin typeface="Nunito Sans"/>
              <a:ea typeface="Nunito Sans"/>
              <a:cs typeface="Nunito Sans"/>
              <a:sym typeface="Nunito Sans"/>
            </a:endParaRPr>
          </a:p>
          <a:p>
            <a:pPr marL="0" lvl="0" indent="0" algn="just" rtl="0">
              <a:spcBef>
                <a:spcPts val="0"/>
              </a:spcBef>
              <a:spcAft>
                <a:spcPts val="0"/>
              </a:spcAft>
              <a:buClr>
                <a:schemeClr val="dk1"/>
              </a:buClr>
              <a:buSzPts val="1100"/>
              <a:buFont typeface="Arial"/>
              <a:buNone/>
            </a:pPr>
            <a:r>
              <a:rPr lang="en-US" sz="3100">
                <a:solidFill>
                  <a:schemeClr val="lt1"/>
                </a:solidFill>
                <a:latin typeface="Nunito Sans Black"/>
                <a:ea typeface="Nunito Sans Black"/>
                <a:cs typeface="Nunito Sans Black"/>
                <a:sym typeface="Nunito Sans Black"/>
              </a:rPr>
              <a:t>A mellékelt feladatlapon egy méhész családi vállalkozás értékáram elemzésének szereplőit látja. Kösse össze az egymással kapcsolatban álló szereplőket, jelölje meg a köztük zajló értékáramlás, anyag- termék- és információáramlás irányát, valamint minden folyamatelemhez írjon fel lehetséges veszteségforrásokat!</a:t>
            </a:r>
            <a:endParaRPr sz="3100">
              <a:solidFill>
                <a:schemeClr val="lt1"/>
              </a:solidFill>
              <a:latin typeface="Nunito Sans Black"/>
              <a:ea typeface="Nunito Sans Black"/>
              <a:cs typeface="Nunito Sans Black"/>
              <a:sym typeface="Nunito Sans Black"/>
            </a:endParaRPr>
          </a:p>
          <a:p>
            <a:pPr marL="0" lvl="0" indent="0" algn="l" rtl="0">
              <a:lnSpc>
                <a:spcPct val="100000"/>
              </a:lnSpc>
              <a:spcBef>
                <a:spcPts val="800"/>
              </a:spcBef>
              <a:spcAft>
                <a:spcPts val="0"/>
              </a:spcAft>
              <a:buClr>
                <a:schemeClr val="dk1"/>
              </a:buClr>
              <a:buSzPts val="1100"/>
              <a:buFont typeface="Arial"/>
              <a:buNone/>
            </a:pP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487" name="Google Shape;487;g326dadce0fc_0_1028"/>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488" name="Google Shape;488;g326dadce0fc_0_1028"/>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489" name="Google Shape;489;g326dadce0fc_0_1028"/>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326dadce0fc_0_1047"/>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495" name="Google Shape;495;g326dadce0fc_0_1047"/>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496" name="Google Shape;496;g326dadce0fc_0_1047"/>
          <p:cNvSpPr txBox="1"/>
          <p:nvPr/>
        </p:nvSpPr>
        <p:spPr>
          <a:xfrm>
            <a:off x="849311" y="3301052"/>
            <a:ext cx="12730500" cy="1754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000">
                <a:solidFill>
                  <a:schemeClr val="dk1"/>
                </a:solidFill>
                <a:latin typeface="Nunito Sans Black"/>
                <a:ea typeface="Nunito Sans Black"/>
                <a:cs typeface="Nunito Sans Black"/>
                <a:sym typeface="Nunito Sans Black"/>
              </a:rPr>
              <a:t>4. </a:t>
            </a:r>
            <a:r>
              <a:rPr lang="en-US" b="1">
                <a:solidFill>
                  <a:schemeClr val="dk1"/>
                </a:solidFill>
                <a:latin typeface="Times New Roman"/>
                <a:ea typeface="Times New Roman"/>
                <a:cs typeface="Times New Roman"/>
                <a:sym typeface="Times New Roman"/>
              </a:rPr>
              <a:t> </a:t>
            </a:r>
            <a:r>
              <a:rPr lang="en-US" sz="6000">
                <a:solidFill>
                  <a:schemeClr val="dk1"/>
                </a:solidFill>
                <a:latin typeface="Nunito Sans Black"/>
                <a:ea typeface="Nunito Sans Black"/>
                <a:cs typeface="Nunito Sans Black"/>
                <a:sym typeface="Nunito Sans Black"/>
              </a:rPr>
              <a:t>Logisztikai kockázatok és azok kezelése a REL-ben</a:t>
            </a:r>
            <a:endParaRPr sz="6000" i="0" u="none" strike="noStrike" cap="none">
              <a:solidFill>
                <a:srgbClr val="000000"/>
              </a:solidFill>
              <a:latin typeface="Nunito Sans Black"/>
              <a:ea typeface="Nunito Sans Black"/>
              <a:cs typeface="Nunito Sans Black"/>
              <a:sym typeface="Nunito Sans Black"/>
            </a:endParaRPr>
          </a:p>
        </p:txBody>
      </p:sp>
      <p:sp>
        <p:nvSpPr>
          <p:cNvPr id="497" name="Google Shape;497;g326dadce0fc_0_1047"/>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498" name="Google Shape;498;g326dadce0fc_0_1047"/>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7" b="-360171"/>
            </a:stretch>
          </a:blipFill>
          <a:ln>
            <a:noFill/>
          </a:ln>
        </p:spPr>
      </p:sp>
      <p:sp>
        <p:nvSpPr>
          <p:cNvPr id="119" name="Google Shape;119;p3"/>
          <p:cNvSpPr/>
          <p:nvPr/>
        </p:nvSpPr>
        <p:spPr>
          <a:xfrm>
            <a:off x="8414467" y="747608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0" name="Google Shape;120;p3"/>
          <p:cNvCxnSpPr/>
          <p:nvPr/>
        </p:nvCxnSpPr>
        <p:spPr>
          <a:xfrm rot="5400000">
            <a:off x="8858246" y="8167516"/>
            <a:ext cx="571508" cy="0"/>
          </a:xfrm>
          <a:prstGeom prst="straightConnector1">
            <a:avLst/>
          </a:prstGeom>
          <a:noFill/>
          <a:ln w="76200" cap="rnd" cmpd="sng">
            <a:solidFill>
              <a:srgbClr val="FFFFFF"/>
            </a:solidFill>
            <a:prstDash val="solid"/>
            <a:round/>
            <a:headEnd type="none" w="sm" len="sm"/>
            <a:tailEnd type="stealth" w="med" len="med"/>
          </a:ln>
        </p:spPr>
      </p:cxnSp>
      <p:sp>
        <p:nvSpPr>
          <p:cNvPr id="121" name="Google Shape;121;p3"/>
          <p:cNvSpPr/>
          <p:nvPr/>
        </p:nvSpPr>
        <p:spPr>
          <a:xfrm>
            <a:off x="1826422" y="30894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p:nvPr/>
        </p:nvSpPr>
        <p:spPr>
          <a:xfrm>
            <a:off x="6987932" y="30894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
          <p:cNvSpPr/>
          <p:nvPr/>
        </p:nvSpPr>
        <p:spPr>
          <a:xfrm>
            <a:off x="6987932" y="53239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p:nvPr/>
        </p:nvSpPr>
        <p:spPr>
          <a:xfrm>
            <a:off x="1826422" y="53239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
          <p:cNvSpPr txBox="1"/>
          <p:nvPr/>
        </p:nvSpPr>
        <p:spPr>
          <a:xfrm>
            <a:off x="-490639" y="1753064"/>
            <a:ext cx="12730514" cy="103505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i="0" u="none" strike="noStrike" cap="none">
                <a:solidFill>
                  <a:srgbClr val="141414"/>
                </a:solidFill>
                <a:latin typeface="Nunito Sans Black"/>
                <a:ea typeface="Nunito Sans Black"/>
                <a:cs typeface="Nunito Sans Black"/>
                <a:sym typeface="Nunito Sans Black"/>
              </a:rPr>
              <a:t>Tartalom</a:t>
            </a: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2216291" y="3321833"/>
            <a:ext cx="2903400" cy="708000"/>
          </a:xfrm>
          <a:prstGeom prst="rect">
            <a:avLst/>
          </a:prstGeom>
          <a:noFill/>
          <a:ln>
            <a:noFill/>
          </a:ln>
        </p:spPr>
        <p:txBody>
          <a:bodyPr spcFirstLastPara="1" wrap="square" lIns="0" tIns="0" rIns="0" bIns="0" anchor="t" anchorCtr="0">
            <a:spAutoFit/>
          </a:bodyPr>
          <a:lstStyle/>
          <a:p>
            <a:pPr marL="0" marR="0" lvl="0" indent="0" algn="just" rtl="0">
              <a:lnSpc>
                <a:spcPct val="116999"/>
              </a:lnSpc>
              <a:spcBef>
                <a:spcPts val="0"/>
              </a:spcBef>
              <a:spcAft>
                <a:spcPts val="0"/>
              </a:spcAft>
              <a:buClr>
                <a:srgbClr val="000000"/>
              </a:buClr>
              <a:buSzPts val="4600"/>
              <a:buFont typeface="Arial"/>
              <a:buNone/>
            </a:pPr>
            <a:r>
              <a:rPr lang="en-US" sz="4600" b="1" i="0" u="none" strike="noStrike" cap="none">
                <a:solidFill>
                  <a:srgbClr val="FFFFFF"/>
                </a:solidFill>
                <a:latin typeface="Nunito Sans Black"/>
                <a:ea typeface="Nunito Sans Black"/>
                <a:cs typeface="Nunito Sans Black"/>
                <a:sym typeface="Nunito Sans Black"/>
              </a:rPr>
              <a:t>01.</a:t>
            </a: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7358904" y="5520307"/>
            <a:ext cx="2922600" cy="7080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a:solidFill>
                  <a:srgbClr val="FFFFFF"/>
                </a:solidFill>
                <a:latin typeface="Nunito Sans Black"/>
                <a:ea typeface="Nunito Sans Black"/>
                <a:cs typeface="Nunito Sans Black"/>
                <a:sym typeface="Nunito Sans Black"/>
              </a:rPr>
              <a:t>04.</a:t>
            </a: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2235341" y="6346812"/>
            <a:ext cx="4048200" cy="2154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2216291" y="5520307"/>
            <a:ext cx="2903400" cy="7080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a:solidFill>
                  <a:srgbClr val="FFFFFF"/>
                </a:solidFill>
                <a:latin typeface="Nunito Sans Black"/>
                <a:ea typeface="Nunito Sans Black"/>
                <a:cs typeface="Nunito Sans Black"/>
                <a:sym typeface="Nunito Sans Black"/>
              </a:rPr>
              <a:t>02.</a:t>
            </a: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7271350" y="3321833"/>
            <a:ext cx="2922600" cy="7080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a:solidFill>
                  <a:srgbClr val="FFFFFF"/>
                </a:solidFill>
                <a:latin typeface="Nunito Sans Black"/>
                <a:ea typeface="Nunito Sans Black"/>
                <a:cs typeface="Nunito Sans Black"/>
                <a:sym typeface="Nunito Sans Black"/>
              </a:rPr>
              <a:t>03.</a:t>
            </a: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2129400" y="3928550"/>
            <a:ext cx="4048200" cy="9351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2800" b="1">
                <a:solidFill>
                  <a:srgbClr val="FFFFFF"/>
                </a:solidFill>
                <a:latin typeface="Nunito Sans"/>
                <a:ea typeface="Nunito Sans"/>
                <a:cs typeface="Nunito Sans"/>
                <a:sym typeface="Nunito Sans"/>
              </a:rPr>
              <a:t>A logisztikai folyamatok alapjai</a:t>
            </a:r>
            <a:endParaRPr sz="1000" b="0" i="0" u="none" strike="noStrike" cap="none">
              <a:solidFill>
                <a:srgbClr val="000000"/>
              </a:solidFill>
              <a:latin typeface="Arial"/>
              <a:ea typeface="Arial"/>
              <a:cs typeface="Arial"/>
              <a:sym typeface="Arial"/>
            </a:endParaRPr>
          </a:p>
        </p:txBody>
      </p:sp>
      <p:sp>
        <p:nvSpPr>
          <p:cNvPr id="132" name="Google Shape;132;p3"/>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33" name="Google Shape;133;p3"/>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
        <p:nvSpPr>
          <p:cNvPr id="134" name="Google Shape;134;p3"/>
          <p:cNvSpPr/>
          <p:nvPr/>
        </p:nvSpPr>
        <p:spPr>
          <a:xfrm>
            <a:off x="12102832" y="53239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
          <p:cNvSpPr txBox="1"/>
          <p:nvPr/>
        </p:nvSpPr>
        <p:spPr>
          <a:xfrm>
            <a:off x="12473804" y="5520307"/>
            <a:ext cx="2922600" cy="7080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a:solidFill>
                  <a:srgbClr val="FFFFFF"/>
                </a:solidFill>
                <a:latin typeface="Nunito Sans Black"/>
                <a:ea typeface="Nunito Sans Black"/>
                <a:cs typeface="Nunito Sans Black"/>
                <a:sym typeface="Nunito Sans Black"/>
              </a:rPr>
              <a:t>0</a:t>
            </a:r>
            <a:r>
              <a:rPr lang="en-US" sz="4599" b="1">
                <a:solidFill>
                  <a:srgbClr val="FFFFFF"/>
                </a:solidFill>
                <a:latin typeface="Nunito Sans Black"/>
                <a:ea typeface="Nunito Sans Black"/>
                <a:cs typeface="Nunito Sans Black"/>
                <a:sym typeface="Nunito Sans Black"/>
              </a:rPr>
              <a:t>5</a:t>
            </a:r>
            <a:r>
              <a:rPr lang="en-US" sz="4599" b="1" i="0" u="none" strike="noStrike" cap="none">
                <a:solidFill>
                  <a:srgbClr val="FFFFFF"/>
                </a:solidFill>
                <a:latin typeface="Nunito Sans Black"/>
                <a:ea typeface="Nunito Sans Black"/>
                <a:cs typeface="Nunito Sans Black"/>
                <a:sym typeface="Nunito Sans Black"/>
              </a:rPr>
              <a:t>.</a:t>
            </a:r>
            <a:endParaRPr sz="1400" b="0" i="0" u="none" strike="noStrike" cap="none">
              <a:solidFill>
                <a:srgbClr val="000000"/>
              </a:solidFill>
              <a:latin typeface="Arial"/>
              <a:ea typeface="Arial"/>
              <a:cs typeface="Arial"/>
              <a:sym typeface="Arial"/>
            </a:endParaRPr>
          </a:p>
        </p:txBody>
      </p:sp>
      <p:sp>
        <p:nvSpPr>
          <p:cNvPr id="136" name="Google Shape;136;p3"/>
          <p:cNvSpPr txBox="1"/>
          <p:nvPr/>
        </p:nvSpPr>
        <p:spPr>
          <a:xfrm>
            <a:off x="12413444" y="6365862"/>
            <a:ext cx="4048200" cy="996900"/>
          </a:xfrm>
          <a:prstGeom prst="rect">
            <a:avLst/>
          </a:prstGeom>
          <a:noFill/>
          <a:ln>
            <a:noFill/>
          </a:ln>
        </p:spPr>
        <p:txBody>
          <a:bodyPr spcFirstLastPara="1" wrap="square" lIns="0" tIns="0" rIns="0" bIns="0" anchor="t" anchorCtr="0">
            <a:spAutoFit/>
          </a:bodyPr>
          <a:lstStyle/>
          <a:p>
            <a:pPr marL="0" lvl="0" indent="0" algn="l" rtl="0">
              <a:lnSpc>
                <a:spcPct val="116999"/>
              </a:lnSpc>
              <a:spcBef>
                <a:spcPts val="0"/>
              </a:spcBef>
              <a:spcAft>
                <a:spcPts val="0"/>
              </a:spcAft>
              <a:buClr>
                <a:srgbClr val="000000"/>
              </a:buClr>
              <a:buSzPts val="3200"/>
              <a:buFont typeface="Arial"/>
              <a:buNone/>
            </a:pPr>
            <a:r>
              <a:rPr lang="en-US" sz="2800" b="1">
                <a:solidFill>
                  <a:srgbClr val="FFFFFF"/>
                </a:solidFill>
                <a:latin typeface="Nunito Sans"/>
                <a:ea typeface="Nunito Sans"/>
                <a:cs typeface="Nunito Sans"/>
                <a:sym typeface="Nunito Sans"/>
              </a:rPr>
              <a:t>Eszköztár és tudatosság</a:t>
            </a:r>
            <a:endParaRPr sz="1000"/>
          </a:p>
          <a:p>
            <a:pPr marL="0" marR="0" lvl="0" indent="0" algn="l" rtl="0">
              <a:lnSpc>
                <a:spcPct val="116999"/>
              </a:lnSpc>
              <a:spcBef>
                <a:spcPts val="0"/>
              </a:spcBef>
              <a:spcAft>
                <a:spcPts val="0"/>
              </a:spcAft>
              <a:buClr>
                <a:srgbClr val="000000"/>
              </a:buClr>
              <a:buSzPts val="3200"/>
              <a:buFont typeface="Arial"/>
              <a:buNone/>
            </a:pPr>
            <a:endParaRPr sz="3200" b="1">
              <a:solidFill>
                <a:srgbClr val="FFFFFF"/>
              </a:solidFill>
              <a:latin typeface="Nunito Sans"/>
              <a:ea typeface="Nunito Sans"/>
              <a:cs typeface="Nunito Sans"/>
              <a:sym typeface="Nunito Sans"/>
            </a:endParaRPr>
          </a:p>
        </p:txBody>
      </p:sp>
      <p:sp>
        <p:nvSpPr>
          <p:cNvPr id="137" name="Google Shape;137;p3"/>
          <p:cNvSpPr txBox="1"/>
          <p:nvPr/>
        </p:nvSpPr>
        <p:spPr>
          <a:xfrm>
            <a:off x="2129400" y="6105388"/>
            <a:ext cx="4048200" cy="9351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2800" b="1">
                <a:solidFill>
                  <a:srgbClr val="FFFFFF"/>
                </a:solidFill>
                <a:latin typeface="Nunito Sans"/>
                <a:ea typeface="Nunito Sans"/>
                <a:cs typeface="Nunito Sans"/>
                <a:sym typeface="Nunito Sans"/>
              </a:rPr>
              <a:t>Logisztikai problémák és kihívások azonosítása</a:t>
            </a:r>
            <a:endParaRPr sz="1000" b="0" i="0" u="none" strike="noStrike" cap="none">
              <a:solidFill>
                <a:srgbClr val="000000"/>
              </a:solidFill>
              <a:latin typeface="Arial"/>
              <a:ea typeface="Arial"/>
              <a:cs typeface="Arial"/>
              <a:sym typeface="Arial"/>
            </a:endParaRPr>
          </a:p>
        </p:txBody>
      </p:sp>
      <p:sp>
        <p:nvSpPr>
          <p:cNvPr id="138" name="Google Shape;138;p3"/>
          <p:cNvSpPr txBox="1"/>
          <p:nvPr/>
        </p:nvSpPr>
        <p:spPr>
          <a:xfrm>
            <a:off x="7298550" y="3928550"/>
            <a:ext cx="4048200" cy="9351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2800" b="1">
                <a:solidFill>
                  <a:srgbClr val="FFFFFF"/>
                </a:solidFill>
                <a:latin typeface="Nunito Sans"/>
                <a:ea typeface="Nunito Sans"/>
                <a:cs typeface="Nunito Sans"/>
                <a:sym typeface="Nunito Sans"/>
              </a:rPr>
              <a:t>Értékáram elemzés és veszteségek</a:t>
            </a:r>
            <a:endParaRPr sz="1000" b="0" i="0" u="none" strike="noStrike" cap="none">
              <a:solidFill>
                <a:srgbClr val="000000"/>
              </a:solidFill>
              <a:latin typeface="Arial"/>
              <a:ea typeface="Arial"/>
              <a:cs typeface="Arial"/>
              <a:sym typeface="Arial"/>
            </a:endParaRPr>
          </a:p>
        </p:txBody>
      </p:sp>
      <p:sp>
        <p:nvSpPr>
          <p:cNvPr id="139" name="Google Shape;139;p3"/>
          <p:cNvSpPr txBox="1"/>
          <p:nvPr/>
        </p:nvSpPr>
        <p:spPr>
          <a:xfrm>
            <a:off x="7271425" y="6144600"/>
            <a:ext cx="4048200" cy="9351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2800" b="1">
                <a:solidFill>
                  <a:srgbClr val="FFFFFF"/>
                </a:solidFill>
                <a:latin typeface="Nunito Sans"/>
                <a:ea typeface="Nunito Sans"/>
                <a:cs typeface="Nunito Sans"/>
                <a:sym typeface="Nunito Sans"/>
              </a:rPr>
              <a:t>Logisztikai kockázatok és kezelésük</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326dadce0fc_0_1055"/>
          <p:cNvSpPr txBox="1"/>
          <p:nvPr/>
        </p:nvSpPr>
        <p:spPr>
          <a:xfrm>
            <a:off x="848625" y="1188000"/>
            <a:ext cx="16962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Milyen kockázatokkal találkozunk?</a:t>
            </a:r>
            <a:endParaRPr sz="1400" b="0" i="0" u="none" strike="noStrike" cap="none">
              <a:solidFill>
                <a:srgbClr val="487307"/>
              </a:solidFill>
              <a:latin typeface="Arial"/>
              <a:ea typeface="Arial"/>
              <a:cs typeface="Arial"/>
              <a:sym typeface="Arial"/>
            </a:endParaRPr>
          </a:p>
        </p:txBody>
      </p:sp>
      <p:sp>
        <p:nvSpPr>
          <p:cNvPr id="504" name="Google Shape;504;g326dadce0fc_0_1055"/>
          <p:cNvSpPr txBox="1"/>
          <p:nvPr/>
        </p:nvSpPr>
        <p:spPr>
          <a:xfrm>
            <a:off x="600974" y="3319675"/>
            <a:ext cx="8767200" cy="63654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Szállítási késések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Készlethiány</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Váratlan költségek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Vásárlói kommunikációs problémák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Változó termékminőség</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Időjárási kockázatok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Egészségügyi kockázatok, stb.</a:t>
            </a: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505" name="Google Shape;505;g326dadce0fc_0_1055"/>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06" name="Google Shape;506;g326dadce0fc_0_1055"/>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507" name="Google Shape;507;g326dadce0fc_0_1055"/>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508" name="Google Shape;508;g326dadce0fc_0_1055"/>
          <p:cNvSpPr/>
          <p:nvPr/>
        </p:nvSpPr>
        <p:spPr>
          <a:xfrm>
            <a:off x="7936924" y="822979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509" name="Google Shape;509;g326dadce0fc_0_1055"/>
          <p:cNvPicPr preferRelativeResize="0"/>
          <p:nvPr/>
        </p:nvPicPr>
        <p:blipFill>
          <a:blip r:embed="rId5">
            <a:alphaModFix/>
          </a:blip>
          <a:stretch>
            <a:fillRect/>
          </a:stretch>
        </p:blipFill>
        <p:spPr>
          <a:xfrm>
            <a:off x="9609300" y="3319675"/>
            <a:ext cx="7861575" cy="5241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26dadce0fc_0_1066"/>
          <p:cNvSpPr txBox="1"/>
          <p:nvPr/>
        </p:nvSpPr>
        <p:spPr>
          <a:xfrm>
            <a:off x="848625" y="1188000"/>
            <a:ext cx="16962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Mi történik, ha nem kezeljük őket?</a:t>
            </a:r>
            <a:endParaRPr sz="1400" b="0" i="0" u="none" strike="noStrike" cap="none">
              <a:solidFill>
                <a:srgbClr val="487307"/>
              </a:solidFill>
              <a:latin typeface="Arial"/>
              <a:ea typeface="Arial"/>
              <a:cs typeface="Arial"/>
              <a:sym typeface="Arial"/>
            </a:endParaRPr>
          </a:p>
        </p:txBody>
      </p:sp>
      <p:sp>
        <p:nvSpPr>
          <p:cNvPr id="515" name="Google Shape;515;g326dadce0fc_0_1066"/>
          <p:cNvSpPr txBox="1"/>
          <p:nvPr/>
        </p:nvSpPr>
        <p:spPr>
          <a:xfrm>
            <a:off x="600974" y="3319675"/>
            <a:ext cx="8767200" cy="63654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Bevételkiesés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Vásárlói elégedetlenség</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Üzleti bizonytalanság</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Egészségügyi, közegészségügyi következmények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Rossz hírnév</a:t>
            </a:r>
            <a:endParaRPr sz="3574">
              <a:solidFill>
                <a:srgbClr val="141414"/>
              </a:solidFill>
            </a:endParaRPr>
          </a:p>
          <a:p>
            <a:pPr marL="0" marR="0" lvl="0" indent="0" algn="l" rtl="0">
              <a:lnSpc>
                <a:spcPct val="151010"/>
              </a:lnSpc>
              <a:spcBef>
                <a:spcPts val="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516" name="Google Shape;516;g326dadce0fc_0_1066"/>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17" name="Google Shape;517;g326dadce0fc_0_1066"/>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518" name="Google Shape;518;g326dadce0fc_0_1066"/>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519" name="Google Shape;519;g326dadce0fc_0_1066"/>
          <p:cNvSpPr/>
          <p:nvPr/>
        </p:nvSpPr>
        <p:spPr>
          <a:xfrm>
            <a:off x="7936924" y="822979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520" name="Google Shape;520;g326dadce0fc_0_1066"/>
          <p:cNvPicPr preferRelativeResize="0"/>
          <p:nvPr/>
        </p:nvPicPr>
        <p:blipFill>
          <a:blip r:embed="rId5">
            <a:alphaModFix/>
          </a:blip>
          <a:stretch>
            <a:fillRect/>
          </a:stretch>
        </p:blipFill>
        <p:spPr>
          <a:xfrm>
            <a:off x="9520574" y="2510100"/>
            <a:ext cx="8366155" cy="55672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326dadce0fc_0_1077"/>
          <p:cNvSpPr/>
          <p:nvPr/>
        </p:nvSpPr>
        <p:spPr>
          <a:xfrm>
            <a:off x="12477000" y="1028700"/>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g326dadce0fc_0_1077"/>
          <p:cNvGrpSpPr/>
          <p:nvPr/>
        </p:nvGrpSpPr>
        <p:grpSpPr>
          <a:xfrm>
            <a:off x="13037649" y="2899378"/>
            <a:ext cx="5054432" cy="5270860"/>
            <a:chOff x="0" y="0"/>
            <a:chExt cx="10143351" cy="10163632"/>
          </a:xfrm>
        </p:grpSpPr>
        <p:sp>
          <p:nvSpPr>
            <p:cNvPr id="527" name="Google Shape;527;g326dadce0fc_0_1077"/>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19" b="-29"/>
              </a:stretch>
            </a:blipFill>
            <a:ln>
              <a:noFill/>
            </a:ln>
          </p:spPr>
        </p:sp>
        <p:sp>
          <p:nvSpPr>
            <p:cNvPr id="528" name="Google Shape;528;g326dadce0fc_0_1077"/>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797"/>
              </a:stretch>
            </a:blipFill>
            <a:ln>
              <a:noFill/>
            </a:ln>
          </p:spPr>
        </p:sp>
        <p:sp>
          <p:nvSpPr>
            <p:cNvPr id="529" name="Google Shape;529;g326dadce0fc_0_1077"/>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88" r="-50088"/>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30" name="Google Shape;530;g326dadce0fc_0_1077"/>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531" name="Google Shape;531;g326dadce0fc_0_1077"/>
          <p:cNvSpPr/>
          <p:nvPr/>
        </p:nvSpPr>
        <p:spPr>
          <a:xfrm>
            <a:off x="14685843" y="16367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6">
              <a:alphaModFix/>
            </a:blip>
            <a:stretch>
              <a:fillRect/>
            </a:stretch>
          </a:blipFill>
          <a:ln>
            <a:noFill/>
          </a:ln>
        </p:spPr>
      </p:sp>
      <p:sp>
        <p:nvSpPr>
          <p:cNvPr id="532" name="Google Shape;532;g326dadce0fc_0_1077"/>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7">
              <a:alphaModFix/>
            </a:blip>
            <a:stretch>
              <a:fillRect/>
            </a:stretch>
          </a:blipFill>
          <a:ln>
            <a:noFill/>
          </a:ln>
        </p:spPr>
      </p:sp>
      <p:sp>
        <p:nvSpPr>
          <p:cNvPr id="533" name="Google Shape;533;g326dadce0fc_0_1077"/>
          <p:cNvSpPr txBox="1"/>
          <p:nvPr/>
        </p:nvSpPr>
        <p:spPr>
          <a:xfrm>
            <a:off x="1028700" y="829588"/>
            <a:ext cx="100383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A kulcs: legyünk felkészültek!</a:t>
            </a:r>
            <a:endParaRPr sz="1400" b="0" i="0" u="none" strike="noStrike" cap="none">
              <a:solidFill>
                <a:srgbClr val="000000"/>
              </a:solidFill>
              <a:latin typeface="Arial"/>
              <a:ea typeface="Arial"/>
              <a:cs typeface="Arial"/>
              <a:sym typeface="Arial"/>
            </a:endParaRPr>
          </a:p>
        </p:txBody>
      </p:sp>
      <p:sp>
        <p:nvSpPr>
          <p:cNvPr id="534" name="Google Shape;534;g326dadce0fc_0_1077"/>
          <p:cNvSpPr txBox="1"/>
          <p:nvPr/>
        </p:nvSpPr>
        <p:spPr>
          <a:xfrm>
            <a:off x="1028700" y="4408900"/>
            <a:ext cx="10518300" cy="3021900"/>
          </a:xfrm>
          <a:prstGeom prst="rect">
            <a:avLst/>
          </a:prstGeom>
          <a:noFill/>
          <a:ln>
            <a:noFill/>
          </a:ln>
        </p:spPr>
        <p:txBody>
          <a:bodyPr spcFirstLastPara="1" wrap="square" lIns="0" tIns="0" rIns="0" bIns="0" anchor="t" anchorCtr="0">
            <a:spAutoFit/>
          </a:bodyPr>
          <a:lstStyle/>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Azonosítsuk a lehetséges kockázatokat</a:t>
            </a:r>
            <a:endParaRPr sz="3550">
              <a:solidFill>
                <a:srgbClr val="141414"/>
              </a:solidFill>
            </a:endParaRPr>
          </a:p>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Elemezzük a lehetséges okokat és következményeket</a:t>
            </a:r>
            <a:endParaRPr sz="3550">
              <a:solidFill>
                <a:srgbClr val="141414"/>
              </a:solidFill>
            </a:endParaRPr>
          </a:p>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Dolgozzunk ki megoldási/elkerülési javaslatokat</a:t>
            </a:r>
            <a:endParaRPr sz="3550">
              <a:solidFill>
                <a:srgbClr val="14141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cxnSp>
        <p:nvCxnSpPr>
          <p:cNvPr id="539" name="Google Shape;539;g326dadce0fc_0_1090"/>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540" name="Google Shape;540;g326dadce0fc_0_1090"/>
          <p:cNvSpPr/>
          <p:nvPr/>
        </p:nvSpPr>
        <p:spPr>
          <a:xfrm>
            <a:off x="13464918" y="7275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541" name="Google Shape;541;g326dadce0fc_0_1090"/>
          <p:cNvSpPr/>
          <p:nvPr/>
        </p:nvSpPr>
        <p:spPr>
          <a:xfrm>
            <a:off x="10667150" y="514902"/>
            <a:ext cx="2529469" cy="2442246"/>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sp>
        <p:nvSpPr>
          <p:cNvPr id="542" name="Google Shape;542;g326dadce0fc_0_1090"/>
          <p:cNvSpPr txBox="1"/>
          <p:nvPr/>
        </p:nvSpPr>
        <p:spPr>
          <a:xfrm>
            <a:off x="509150" y="630500"/>
            <a:ext cx="10937400" cy="35094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Egy lehetséges elemzési eszköz: </a:t>
            </a:r>
            <a:endParaRPr sz="8000" b="1">
              <a:solidFill>
                <a:srgbClr val="141414"/>
              </a:solidFill>
              <a:latin typeface="Nunito Sans"/>
              <a:ea typeface="Nunito Sans"/>
              <a:cs typeface="Nunito Sans"/>
              <a:sym typeface="Nunito Sans"/>
            </a:endParaRPr>
          </a:p>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FMEA elemzés</a:t>
            </a:r>
            <a:endParaRPr sz="8000" b="1">
              <a:solidFill>
                <a:srgbClr val="141414"/>
              </a:solidFill>
              <a:latin typeface="Nunito Sans"/>
              <a:ea typeface="Nunito Sans"/>
              <a:cs typeface="Nunito Sans"/>
              <a:sym typeface="Nunito Sans"/>
            </a:endParaRPr>
          </a:p>
        </p:txBody>
      </p:sp>
      <p:sp>
        <p:nvSpPr>
          <p:cNvPr id="543" name="Google Shape;543;g326dadce0fc_0_1090"/>
          <p:cNvSpPr txBox="1"/>
          <p:nvPr/>
        </p:nvSpPr>
        <p:spPr>
          <a:xfrm>
            <a:off x="10083625" y="4945300"/>
            <a:ext cx="7338600" cy="3873000"/>
          </a:xfrm>
          <a:prstGeom prst="rect">
            <a:avLst/>
          </a:prstGeom>
          <a:noFill/>
          <a:ln>
            <a:noFill/>
          </a:ln>
        </p:spPr>
        <p:txBody>
          <a:bodyPr spcFirstLastPara="1" wrap="square" lIns="0" tIns="0" rIns="0" bIns="0" anchor="t" anchorCtr="0">
            <a:spAutoFit/>
          </a:bodyPr>
          <a:lstStyle/>
          <a:p>
            <a:pPr marL="0" marR="0" lvl="0" indent="0" algn="l" rtl="0">
              <a:lnSpc>
                <a:spcPct val="151010"/>
              </a:lnSpc>
              <a:spcBef>
                <a:spcPts val="0"/>
              </a:spcBef>
              <a:spcAft>
                <a:spcPts val="0"/>
              </a:spcAft>
              <a:buNone/>
            </a:pPr>
            <a:r>
              <a:rPr lang="en-US" sz="3574">
                <a:solidFill>
                  <a:srgbClr val="141414"/>
                </a:solidFill>
              </a:rPr>
              <a:t>A módszer segít előre azonosítani a hibákat, és meghatározni azok hatását, súlyosságát és bekövetkezési valószínűségét</a:t>
            </a: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pic>
        <p:nvPicPr>
          <p:cNvPr id="544" name="Google Shape;544;g326dadce0fc_0_1090"/>
          <p:cNvPicPr preferRelativeResize="0"/>
          <p:nvPr/>
        </p:nvPicPr>
        <p:blipFill>
          <a:blip r:embed="rId5">
            <a:alphaModFix/>
          </a:blip>
          <a:stretch>
            <a:fillRect/>
          </a:stretch>
        </p:blipFill>
        <p:spPr>
          <a:xfrm>
            <a:off x="1118136" y="4342092"/>
            <a:ext cx="7419650" cy="5571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326dadce0fc_0_1100"/>
          <p:cNvSpPr txBox="1"/>
          <p:nvPr/>
        </p:nvSpPr>
        <p:spPr>
          <a:xfrm>
            <a:off x="848621" y="1188000"/>
            <a:ext cx="15927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Hogyan használjuk?</a:t>
            </a:r>
            <a:endParaRPr sz="1400" b="0" i="0" u="none" strike="noStrike" cap="none">
              <a:solidFill>
                <a:srgbClr val="487307"/>
              </a:solidFill>
              <a:latin typeface="Arial"/>
              <a:ea typeface="Arial"/>
              <a:cs typeface="Arial"/>
              <a:sym typeface="Arial"/>
            </a:endParaRPr>
          </a:p>
        </p:txBody>
      </p:sp>
      <p:sp>
        <p:nvSpPr>
          <p:cNvPr id="550" name="Google Shape;550;g326dadce0fc_0_1100"/>
          <p:cNvSpPr txBox="1"/>
          <p:nvPr/>
        </p:nvSpPr>
        <p:spPr>
          <a:xfrm>
            <a:off x="848625" y="3921600"/>
            <a:ext cx="9453300" cy="71961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AutoNum type="arabicPeriod"/>
            </a:pPr>
            <a:r>
              <a:rPr lang="en-US" sz="3574">
                <a:solidFill>
                  <a:srgbClr val="141414"/>
                </a:solidFill>
              </a:rPr>
              <a:t>Azonosítsuk a logisztikai folyamatokat</a:t>
            </a:r>
            <a:endParaRPr sz="3574">
              <a:solidFill>
                <a:srgbClr val="141414"/>
              </a:solidFill>
            </a:endParaRPr>
          </a:p>
          <a:p>
            <a:pPr marL="457200" marR="0" lvl="0" indent="-455549" algn="l" rtl="0">
              <a:lnSpc>
                <a:spcPct val="151010"/>
              </a:lnSpc>
              <a:spcBef>
                <a:spcPts val="0"/>
              </a:spcBef>
              <a:spcAft>
                <a:spcPts val="0"/>
              </a:spcAft>
              <a:buClr>
                <a:srgbClr val="141414"/>
              </a:buClr>
              <a:buSzPts val="3574"/>
              <a:buAutoNum type="arabicPeriod"/>
            </a:pPr>
            <a:r>
              <a:rPr lang="en-US" sz="3574">
                <a:solidFill>
                  <a:srgbClr val="141414"/>
                </a:solidFill>
              </a:rPr>
              <a:t>Határozzuk meg a potenciális hibákat</a:t>
            </a:r>
            <a:endParaRPr sz="3574">
              <a:solidFill>
                <a:srgbClr val="141414"/>
              </a:solidFill>
            </a:endParaRPr>
          </a:p>
          <a:p>
            <a:pPr marL="457200" marR="0" lvl="0" indent="-455549" algn="l" rtl="0">
              <a:lnSpc>
                <a:spcPct val="151010"/>
              </a:lnSpc>
              <a:spcBef>
                <a:spcPts val="0"/>
              </a:spcBef>
              <a:spcAft>
                <a:spcPts val="0"/>
              </a:spcAft>
              <a:buClr>
                <a:srgbClr val="141414"/>
              </a:buClr>
              <a:buSzPts val="3574"/>
              <a:buAutoNum type="arabicPeriod"/>
            </a:pPr>
            <a:r>
              <a:rPr lang="en-US" sz="3574">
                <a:solidFill>
                  <a:srgbClr val="141414"/>
                </a:solidFill>
              </a:rPr>
              <a:t>Értékeljük a hibák súlyosságát (S), valószínűségét (O), felismerhetőségét (D)</a:t>
            </a:r>
            <a:endParaRPr sz="3574">
              <a:solidFill>
                <a:srgbClr val="141414"/>
              </a:solidFill>
            </a:endParaRPr>
          </a:p>
          <a:p>
            <a:pPr marL="457200" marR="0" lvl="0" indent="-455549" algn="l" rtl="0">
              <a:lnSpc>
                <a:spcPct val="151010"/>
              </a:lnSpc>
              <a:spcBef>
                <a:spcPts val="0"/>
              </a:spcBef>
              <a:spcAft>
                <a:spcPts val="0"/>
              </a:spcAft>
              <a:buClr>
                <a:srgbClr val="141414"/>
              </a:buClr>
              <a:buSzPts val="3574"/>
              <a:buAutoNum type="arabicPeriod"/>
            </a:pPr>
            <a:r>
              <a:rPr lang="en-US" sz="3574">
                <a:solidFill>
                  <a:srgbClr val="141414"/>
                </a:solidFill>
              </a:rPr>
              <a:t>Számítsuk ki a prioritási számot (RPN) - minél magasabb, annál sürgetőbb az adott hiba kezelése</a:t>
            </a:r>
            <a:endParaRPr sz="3574">
              <a:solidFill>
                <a:srgbClr val="141414"/>
              </a:solidFill>
            </a:endParaRPr>
          </a:p>
          <a:p>
            <a:pPr marL="0" marR="0" lvl="0" indent="0" algn="l" rtl="0">
              <a:lnSpc>
                <a:spcPct val="151010"/>
              </a:lnSpc>
              <a:spcBef>
                <a:spcPts val="0"/>
              </a:spcBef>
              <a:spcAft>
                <a:spcPts val="0"/>
              </a:spcAft>
              <a:buNone/>
            </a:pP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551" name="Google Shape;551;g326dadce0fc_0_1100"/>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52" name="Google Shape;552;g326dadce0fc_0_1100"/>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553" name="Google Shape;553;g326dadce0fc_0_1100"/>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pic>
        <p:nvPicPr>
          <p:cNvPr id="554" name="Google Shape;554;g326dadce0fc_0_1100"/>
          <p:cNvPicPr preferRelativeResize="0"/>
          <p:nvPr/>
        </p:nvPicPr>
        <p:blipFill>
          <a:blip r:embed="rId4">
            <a:alphaModFix/>
          </a:blip>
          <a:stretch>
            <a:fillRect/>
          </a:stretch>
        </p:blipFill>
        <p:spPr>
          <a:xfrm>
            <a:off x="10480275" y="6578038"/>
            <a:ext cx="7172325" cy="2314575"/>
          </a:xfrm>
          <a:prstGeom prst="rect">
            <a:avLst/>
          </a:prstGeom>
          <a:noFill/>
          <a:ln>
            <a:noFill/>
          </a:ln>
        </p:spPr>
      </p:pic>
      <p:pic>
        <p:nvPicPr>
          <p:cNvPr id="555" name="Google Shape;555;g326dadce0fc_0_1100"/>
          <p:cNvPicPr preferRelativeResize="0"/>
          <p:nvPr/>
        </p:nvPicPr>
        <p:blipFill>
          <a:blip r:embed="rId5">
            <a:alphaModFix/>
          </a:blip>
          <a:stretch>
            <a:fillRect/>
          </a:stretch>
        </p:blipFill>
        <p:spPr>
          <a:xfrm>
            <a:off x="9971325" y="2517000"/>
            <a:ext cx="7681275" cy="36988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326dadce0fc_0_11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561" name="Google Shape;561;g326dadce0fc_0_1111"/>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562" name="Google Shape;562;g326dadce0fc_0_1111"/>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326dadce0fc_0_1111"/>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564" name="Google Shape;564;g326dadce0fc_0_1111"/>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565" name="Google Shape;565;g326dadce0fc_0_1111"/>
          <p:cNvSpPr txBox="1"/>
          <p:nvPr/>
        </p:nvSpPr>
        <p:spPr>
          <a:xfrm>
            <a:off x="669101" y="4304800"/>
            <a:ext cx="13725900" cy="515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6: </a:t>
            </a:r>
            <a:r>
              <a:rPr lang="en-US" sz="4600">
                <a:solidFill>
                  <a:schemeClr val="lt1"/>
                </a:solidFill>
                <a:latin typeface="Nunito Sans"/>
                <a:ea typeface="Nunito Sans"/>
                <a:cs typeface="Nunito Sans"/>
                <a:sym typeface="Nunito Sans"/>
              </a:rPr>
              <a:t>KOCKÁZATELEMZÉS</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3100" b="1">
              <a:solidFill>
                <a:schemeClr val="lt1"/>
              </a:solidFill>
              <a:latin typeface="Nunito Sans"/>
              <a:ea typeface="Nunito Sans"/>
              <a:cs typeface="Nunito Sans"/>
              <a:sym typeface="Nunito Sans"/>
            </a:endParaRPr>
          </a:p>
          <a:p>
            <a:pPr marL="0" lvl="0" indent="0" algn="just" rtl="0">
              <a:lnSpc>
                <a:spcPct val="116250"/>
              </a:lnSpc>
              <a:spcBef>
                <a:spcPts val="1200"/>
              </a:spcBef>
              <a:spcAft>
                <a:spcPts val="0"/>
              </a:spcAft>
              <a:buClr>
                <a:schemeClr val="dk1"/>
              </a:buClr>
              <a:buSzPts val="1100"/>
              <a:buFont typeface="Arial"/>
              <a:buNone/>
            </a:pPr>
            <a:r>
              <a:rPr lang="en-US" sz="2500">
                <a:solidFill>
                  <a:schemeClr val="lt1"/>
                </a:solidFill>
                <a:latin typeface="Nunito Sans Black"/>
                <a:ea typeface="Nunito Sans Black"/>
                <a:cs typeface="Nunito Sans Black"/>
                <a:sym typeface="Nunito Sans Black"/>
              </a:rPr>
              <a:t>Egy sajtkrémeket és szendvicskrémeket gyártó kistermelő FMEA elemzést készít annak érdekében, hogy gyorsan romló termékeivel minél hatékonyabban fel tudjon készülni a piacnapok során felmerülő kockázatokra. Segítsenek számára értékelni az alábbi táblázat eredményeit, és dolgozzanak ki javaslatokat a 3 legkockázatosabb nemmegfelelőség kezelésére!</a:t>
            </a:r>
            <a:endParaRPr sz="2500">
              <a:solidFill>
                <a:schemeClr val="lt1"/>
              </a:solidFill>
              <a:latin typeface="Nunito Sans Black"/>
              <a:ea typeface="Nunito Sans Black"/>
              <a:cs typeface="Nunito Sans Black"/>
              <a:sym typeface="Nunito Sans Black"/>
            </a:endParaRPr>
          </a:p>
          <a:p>
            <a:pPr marL="0" lvl="0" indent="0" algn="l" rtl="0">
              <a:lnSpc>
                <a:spcPct val="100000"/>
              </a:lnSpc>
              <a:spcBef>
                <a:spcPts val="1200"/>
              </a:spcBef>
              <a:spcAft>
                <a:spcPts val="0"/>
              </a:spcAft>
              <a:buClr>
                <a:schemeClr val="dk1"/>
              </a:buClr>
              <a:buSzPts val="1100"/>
              <a:buFont typeface="Arial"/>
              <a:buNone/>
            </a:pP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566" name="Google Shape;566;g326dadce0fc_0_1111"/>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567" name="Google Shape;567;g326dadce0fc_0_1111"/>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568" name="Google Shape;568;g326dadce0fc_0_1111"/>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26dadce0fc_0_1123"/>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574" name="Google Shape;574;g326dadce0fc_0_1123"/>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575" name="Google Shape;575;g326dadce0fc_0_1123"/>
          <p:cNvSpPr txBox="1"/>
          <p:nvPr/>
        </p:nvSpPr>
        <p:spPr>
          <a:xfrm>
            <a:off x="849311" y="3301052"/>
            <a:ext cx="12730500" cy="1754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000">
                <a:solidFill>
                  <a:schemeClr val="dk1"/>
                </a:solidFill>
                <a:latin typeface="Nunito Sans Black"/>
                <a:ea typeface="Nunito Sans Black"/>
                <a:cs typeface="Nunito Sans Black"/>
                <a:sym typeface="Nunito Sans Black"/>
              </a:rPr>
              <a:t>5. </a:t>
            </a:r>
            <a:r>
              <a:rPr lang="en-US" b="1">
                <a:solidFill>
                  <a:schemeClr val="dk1"/>
                </a:solidFill>
                <a:latin typeface="Times New Roman"/>
                <a:ea typeface="Times New Roman"/>
                <a:cs typeface="Times New Roman"/>
                <a:sym typeface="Times New Roman"/>
              </a:rPr>
              <a:t> </a:t>
            </a:r>
            <a:r>
              <a:rPr lang="en-US" sz="6000">
                <a:solidFill>
                  <a:schemeClr val="dk1"/>
                </a:solidFill>
                <a:latin typeface="Nunito Sans Black"/>
                <a:ea typeface="Nunito Sans Black"/>
                <a:cs typeface="Nunito Sans Black"/>
                <a:sym typeface="Nunito Sans Black"/>
              </a:rPr>
              <a:t>A logisztika eszköztára és a logisztikai tudatosság</a:t>
            </a:r>
            <a:endParaRPr sz="6000" i="0" u="none" strike="noStrike" cap="none">
              <a:solidFill>
                <a:srgbClr val="000000"/>
              </a:solidFill>
              <a:latin typeface="Nunito Sans Black"/>
              <a:ea typeface="Nunito Sans Black"/>
              <a:cs typeface="Nunito Sans Black"/>
              <a:sym typeface="Nunito Sans Black"/>
            </a:endParaRPr>
          </a:p>
        </p:txBody>
      </p:sp>
      <p:sp>
        <p:nvSpPr>
          <p:cNvPr id="576" name="Google Shape;576;g326dadce0fc_0_1123"/>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577" name="Google Shape;577;g326dadce0fc_0_1123"/>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326dadce0fc_0_1131"/>
          <p:cNvSpPr/>
          <p:nvPr/>
        </p:nvSpPr>
        <p:spPr>
          <a:xfrm>
            <a:off x="12477000" y="1028700"/>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3" name="Google Shape;583;g326dadce0fc_0_1131"/>
          <p:cNvGrpSpPr/>
          <p:nvPr/>
        </p:nvGrpSpPr>
        <p:grpSpPr>
          <a:xfrm>
            <a:off x="13037649" y="2899378"/>
            <a:ext cx="5054432" cy="5270860"/>
            <a:chOff x="0" y="0"/>
            <a:chExt cx="10143351" cy="10163632"/>
          </a:xfrm>
        </p:grpSpPr>
        <p:sp>
          <p:nvSpPr>
            <p:cNvPr id="584" name="Google Shape;584;g326dadce0fc_0_1131"/>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19" b="-29"/>
              </a:stretch>
            </a:blipFill>
            <a:ln>
              <a:noFill/>
            </a:ln>
          </p:spPr>
        </p:sp>
        <p:sp>
          <p:nvSpPr>
            <p:cNvPr id="585" name="Google Shape;585;g326dadce0fc_0_1131"/>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797"/>
              </a:stretch>
            </a:blipFill>
            <a:ln>
              <a:noFill/>
            </a:ln>
          </p:spPr>
        </p:sp>
        <p:sp>
          <p:nvSpPr>
            <p:cNvPr id="586" name="Google Shape;586;g326dadce0fc_0_1131"/>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88" r="-50088"/>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87" name="Google Shape;587;g326dadce0fc_0_1131"/>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588" name="Google Shape;588;g326dadce0fc_0_1131"/>
          <p:cNvSpPr/>
          <p:nvPr/>
        </p:nvSpPr>
        <p:spPr>
          <a:xfrm>
            <a:off x="14685843" y="16367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6">
              <a:alphaModFix/>
            </a:blip>
            <a:stretch>
              <a:fillRect/>
            </a:stretch>
          </a:blipFill>
          <a:ln>
            <a:noFill/>
          </a:ln>
        </p:spPr>
      </p:sp>
      <p:sp>
        <p:nvSpPr>
          <p:cNvPr id="589" name="Google Shape;589;g326dadce0fc_0_1131"/>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7">
              <a:alphaModFix/>
            </a:blip>
            <a:stretch>
              <a:fillRect/>
            </a:stretch>
          </a:blipFill>
          <a:ln>
            <a:noFill/>
          </a:ln>
        </p:spPr>
      </p:sp>
      <p:sp>
        <p:nvSpPr>
          <p:cNvPr id="590" name="Google Shape;590;g326dadce0fc_0_1131"/>
          <p:cNvSpPr txBox="1"/>
          <p:nvPr/>
        </p:nvSpPr>
        <p:spPr>
          <a:xfrm>
            <a:off x="1028700" y="829588"/>
            <a:ext cx="100383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Álljunk tudatosan a folyamatainkhoz!</a:t>
            </a:r>
            <a:endParaRPr sz="1400" b="0" i="0" u="none" strike="noStrike" cap="none">
              <a:solidFill>
                <a:srgbClr val="000000"/>
              </a:solidFill>
              <a:latin typeface="Arial"/>
              <a:ea typeface="Arial"/>
              <a:cs typeface="Arial"/>
              <a:sym typeface="Arial"/>
            </a:endParaRPr>
          </a:p>
        </p:txBody>
      </p:sp>
      <p:sp>
        <p:nvSpPr>
          <p:cNvPr id="591" name="Google Shape;591;g326dadce0fc_0_1131"/>
          <p:cNvSpPr txBox="1"/>
          <p:nvPr/>
        </p:nvSpPr>
        <p:spPr>
          <a:xfrm>
            <a:off x="1028700" y="4084650"/>
            <a:ext cx="10518300" cy="5497200"/>
          </a:xfrm>
          <a:prstGeom prst="rect">
            <a:avLst/>
          </a:prstGeom>
          <a:noFill/>
          <a:ln>
            <a:noFill/>
          </a:ln>
        </p:spPr>
        <p:txBody>
          <a:bodyPr spcFirstLastPara="1" wrap="square" lIns="0" tIns="0" rIns="0" bIns="0" anchor="t" anchorCtr="0">
            <a:spAutoFit/>
          </a:bodyPr>
          <a:lstStyle/>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Vezessünk kimutatásokat a költségekről, szállításokról, bevételekről!</a:t>
            </a:r>
            <a:endParaRPr sz="3550">
              <a:solidFill>
                <a:srgbClr val="141414"/>
              </a:solidFill>
            </a:endParaRPr>
          </a:p>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Kérjünk visszajelzéseket partnereinktől, vásárlóinktól!</a:t>
            </a:r>
            <a:endParaRPr sz="3550">
              <a:solidFill>
                <a:srgbClr val="141414"/>
              </a:solidFill>
            </a:endParaRPr>
          </a:p>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Tervezzünk és használjunk már bevált módszereket!</a:t>
            </a:r>
            <a:endParaRPr sz="3550">
              <a:solidFill>
                <a:srgbClr val="141414"/>
              </a:solidFill>
            </a:endParaRPr>
          </a:p>
          <a:p>
            <a:pPr marL="457200" marR="0" lvl="0" indent="-454025" algn="l" rtl="0">
              <a:lnSpc>
                <a:spcPct val="151000"/>
              </a:lnSpc>
              <a:spcBef>
                <a:spcPts val="0"/>
              </a:spcBef>
              <a:spcAft>
                <a:spcPts val="0"/>
              </a:spcAft>
              <a:buClr>
                <a:srgbClr val="141414"/>
              </a:buClr>
              <a:buSzPts val="3550"/>
              <a:buChar char="●"/>
            </a:pPr>
            <a:r>
              <a:rPr lang="en-US" sz="3550">
                <a:solidFill>
                  <a:srgbClr val="141414"/>
                </a:solidFill>
              </a:rPr>
              <a:t>A problémák helyett a megoldásokra fókuszáljunk!</a:t>
            </a:r>
            <a:endParaRPr sz="3550">
              <a:solidFill>
                <a:srgbClr val="14141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326dadce0fc_0_1144"/>
          <p:cNvSpPr txBox="1"/>
          <p:nvPr/>
        </p:nvSpPr>
        <p:spPr>
          <a:xfrm>
            <a:off x="848625" y="1188000"/>
            <a:ext cx="16962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Milyen előnyök érhetőek el ezzel?</a:t>
            </a:r>
            <a:endParaRPr sz="1400" b="0" i="0" u="none" strike="noStrike" cap="none">
              <a:solidFill>
                <a:srgbClr val="487307"/>
              </a:solidFill>
              <a:latin typeface="Arial"/>
              <a:ea typeface="Arial"/>
              <a:cs typeface="Arial"/>
              <a:sym typeface="Arial"/>
            </a:endParaRPr>
          </a:p>
        </p:txBody>
      </p:sp>
      <p:sp>
        <p:nvSpPr>
          <p:cNvPr id="597" name="Google Shape;597;g326dadce0fc_0_1144"/>
          <p:cNvSpPr txBox="1"/>
          <p:nvPr/>
        </p:nvSpPr>
        <p:spPr>
          <a:xfrm>
            <a:off x="600974" y="3319675"/>
            <a:ext cx="8767200" cy="55347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Költségcsökkentés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Hatékonyabb időgazdálkodás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Növekvő vevői elégedettség</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Kiszámíthatóbb bevételek</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Kevesebb környezeti terhelés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Kockázatcsökkentés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Versenyképesség növelése</a:t>
            </a:r>
            <a:endParaRPr sz="3574" b="0" i="0" u="none" strike="noStrike" cap="none">
              <a:solidFill>
                <a:srgbClr val="141414"/>
              </a:solidFill>
              <a:latin typeface="Arial"/>
              <a:ea typeface="Arial"/>
              <a:cs typeface="Arial"/>
              <a:sym typeface="Arial"/>
            </a:endParaRPr>
          </a:p>
        </p:txBody>
      </p:sp>
      <p:cxnSp>
        <p:nvCxnSpPr>
          <p:cNvPr id="598" name="Google Shape;598;g326dadce0fc_0_1144"/>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599" name="Google Shape;599;g326dadce0fc_0_1144"/>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600" name="Google Shape;600;g326dadce0fc_0_114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601" name="Google Shape;601;g326dadce0fc_0_1144"/>
          <p:cNvSpPr/>
          <p:nvPr/>
        </p:nvSpPr>
        <p:spPr>
          <a:xfrm>
            <a:off x="7936924" y="822979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602" name="Google Shape;602;g326dadce0fc_0_1144"/>
          <p:cNvPicPr preferRelativeResize="0"/>
          <p:nvPr/>
        </p:nvPicPr>
        <p:blipFill>
          <a:blip r:embed="rId5">
            <a:alphaModFix/>
          </a:blip>
          <a:stretch>
            <a:fillRect/>
          </a:stretch>
        </p:blipFill>
        <p:spPr>
          <a:xfrm>
            <a:off x="9566424" y="2938125"/>
            <a:ext cx="8290692" cy="55672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26dadce0fc_0_1168"/>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326dadce0fc_0_1168"/>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326dadce0fc_0_1168"/>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610" name="Google Shape;610;g326dadce0fc_0_1168"/>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611" name="Google Shape;611;g326dadce0fc_0_1168"/>
          <p:cNvSpPr txBox="1"/>
          <p:nvPr/>
        </p:nvSpPr>
        <p:spPr>
          <a:xfrm>
            <a:off x="270150" y="3627500"/>
            <a:ext cx="5247900" cy="40944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Néhány egyszerűen</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beépíthető eszköz</a:t>
            </a:r>
            <a:endParaRPr sz="7000" b="1">
              <a:solidFill>
                <a:srgbClr val="141414"/>
              </a:solidFill>
              <a:latin typeface="Nunito Sans Black"/>
              <a:ea typeface="Nunito Sans Black"/>
              <a:cs typeface="Nunito Sans Black"/>
              <a:sym typeface="Nunito Sans Black"/>
            </a:endParaRPr>
          </a:p>
        </p:txBody>
      </p:sp>
      <p:sp>
        <p:nvSpPr>
          <p:cNvPr id="612" name="Google Shape;612;g326dadce0fc_0_1168"/>
          <p:cNvSpPr txBox="1"/>
          <p:nvPr/>
        </p:nvSpPr>
        <p:spPr>
          <a:xfrm>
            <a:off x="5291617" y="7167811"/>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Elektronikus vagy papír alapú nyilvántartások</a:t>
            </a:r>
            <a:endParaRPr sz="1400" b="0" i="0" u="none" strike="noStrike" cap="none">
              <a:solidFill>
                <a:srgbClr val="000000"/>
              </a:solidFill>
              <a:latin typeface="Arial"/>
              <a:ea typeface="Arial"/>
              <a:cs typeface="Arial"/>
              <a:sym typeface="Arial"/>
            </a:endParaRPr>
          </a:p>
        </p:txBody>
      </p:sp>
      <p:sp>
        <p:nvSpPr>
          <p:cNvPr id="613" name="Google Shape;613;g326dadce0fc_0_1168"/>
          <p:cNvSpPr txBox="1"/>
          <p:nvPr/>
        </p:nvSpPr>
        <p:spPr>
          <a:xfrm>
            <a:off x="9404725" y="1257300"/>
            <a:ext cx="43119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Együttműködések, csoportos szállítások</a:t>
            </a:r>
            <a:endParaRPr sz="3600" b="1">
              <a:solidFill>
                <a:srgbClr val="141414"/>
              </a:solidFill>
              <a:latin typeface="Nunito Sans Black"/>
              <a:ea typeface="Nunito Sans Black"/>
              <a:cs typeface="Nunito Sans Black"/>
              <a:sym typeface="Nunito Sans Black"/>
            </a:endParaRPr>
          </a:p>
        </p:txBody>
      </p:sp>
      <p:sp>
        <p:nvSpPr>
          <p:cNvPr id="614" name="Google Shape;614;g326dadce0fc_0_1168"/>
          <p:cNvSpPr txBox="1"/>
          <p:nvPr/>
        </p:nvSpPr>
        <p:spPr>
          <a:xfrm>
            <a:off x="13955460" y="7028786"/>
            <a:ext cx="3741600" cy="554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Útvonaltervezés</a:t>
            </a:r>
            <a:endParaRPr sz="1400" b="0" i="0" u="none" strike="noStrike" cap="none">
              <a:solidFill>
                <a:srgbClr val="000000"/>
              </a:solidFill>
              <a:latin typeface="Arial"/>
              <a:ea typeface="Arial"/>
              <a:cs typeface="Arial"/>
              <a:sym typeface="Arial"/>
            </a:endParaRPr>
          </a:p>
        </p:txBody>
      </p:sp>
      <p:pic>
        <p:nvPicPr>
          <p:cNvPr id="615" name="Google Shape;615;g326dadce0fc_0_1168"/>
          <p:cNvPicPr preferRelativeResize="0"/>
          <p:nvPr/>
        </p:nvPicPr>
        <p:blipFill>
          <a:blip r:embed="rId5">
            <a:alphaModFix/>
          </a:blip>
          <a:stretch>
            <a:fillRect/>
          </a:stretch>
        </p:blipFill>
        <p:spPr>
          <a:xfrm>
            <a:off x="5650725" y="826850"/>
            <a:ext cx="3621337" cy="5873632"/>
          </a:xfrm>
          <a:prstGeom prst="rect">
            <a:avLst/>
          </a:prstGeom>
          <a:noFill/>
          <a:ln>
            <a:noFill/>
          </a:ln>
        </p:spPr>
      </p:pic>
      <p:sp>
        <p:nvSpPr>
          <p:cNvPr id="616" name="Google Shape;616;g326dadce0fc_0_1168"/>
          <p:cNvSpPr txBox="1"/>
          <p:nvPr/>
        </p:nvSpPr>
        <p:spPr>
          <a:xfrm>
            <a:off x="5790823" y="9188503"/>
            <a:ext cx="2743200" cy="7146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2200" b="1">
                <a:solidFill>
                  <a:srgbClr val="1B693C"/>
                </a:solidFill>
                <a:latin typeface="Nunito Sans"/>
                <a:ea typeface="Nunito Sans"/>
                <a:cs typeface="Nunito Sans"/>
                <a:sym typeface="Nunito Sans"/>
              </a:rPr>
              <a:t>Excel, Word, speciális szoftverek</a:t>
            </a:r>
            <a:endParaRPr sz="100" b="1" i="0" u="none" strike="noStrike" cap="none">
              <a:solidFill>
                <a:srgbClr val="1B693C"/>
              </a:solidFill>
              <a:latin typeface="Nunito Sans"/>
              <a:ea typeface="Nunito Sans"/>
              <a:cs typeface="Nunito Sans"/>
              <a:sym typeface="Nunito Sans"/>
            </a:endParaRPr>
          </a:p>
        </p:txBody>
      </p:sp>
      <p:pic>
        <p:nvPicPr>
          <p:cNvPr id="617" name="Google Shape;617;g326dadce0fc_0_1168"/>
          <p:cNvPicPr preferRelativeResize="0"/>
          <p:nvPr/>
        </p:nvPicPr>
        <p:blipFill>
          <a:blip r:embed="rId6">
            <a:alphaModFix/>
          </a:blip>
          <a:stretch>
            <a:fillRect/>
          </a:stretch>
        </p:blipFill>
        <p:spPr>
          <a:xfrm>
            <a:off x="9683681" y="3759200"/>
            <a:ext cx="3621325" cy="5758500"/>
          </a:xfrm>
          <a:prstGeom prst="rect">
            <a:avLst/>
          </a:prstGeom>
          <a:noFill/>
          <a:ln>
            <a:noFill/>
          </a:ln>
        </p:spPr>
      </p:pic>
      <p:pic>
        <p:nvPicPr>
          <p:cNvPr id="618" name="Google Shape;618;g326dadce0fc_0_1168"/>
          <p:cNvPicPr preferRelativeResize="0"/>
          <p:nvPr/>
        </p:nvPicPr>
        <p:blipFill>
          <a:blip r:embed="rId7">
            <a:alphaModFix/>
          </a:blip>
          <a:stretch>
            <a:fillRect/>
          </a:stretch>
        </p:blipFill>
        <p:spPr>
          <a:xfrm>
            <a:off x="13849300" y="709250"/>
            <a:ext cx="3943350" cy="5991225"/>
          </a:xfrm>
          <a:prstGeom prst="rect">
            <a:avLst/>
          </a:prstGeom>
          <a:noFill/>
          <a:ln>
            <a:noFill/>
          </a:ln>
        </p:spPr>
      </p:pic>
      <p:sp>
        <p:nvSpPr>
          <p:cNvPr id="619" name="Google Shape;619;g326dadce0fc_0_1168"/>
          <p:cNvSpPr txBox="1"/>
          <p:nvPr/>
        </p:nvSpPr>
        <p:spPr>
          <a:xfrm>
            <a:off x="14449373" y="7911178"/>
            <a:ext cx="2743200" cy="7146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2200" b="1">
                <a:solidFill>
                  <a:srgbClr val="1B693C"/>
                </a:solidFill>
                <a:latin typeface="Nunito Sans"/>
                <a:ea typeface="Nunito Sans"/>
                <a:cs typeface="Nunito Sans"/>
                <a:sym typeface="Nunito Sans"/>
              </a:rPr>
              <a:t>Google Maps, Waze, Via Michelin, Deliveo</a:t>
            </a:r>
            <a:endParaRPr sz="100" b="1" i="0" u="none" strike="noStrike" cap="none">
              <a:solidFill>
                <a:srgbClr val="1B693C"/>
              </a:solidFill>
              <a:latin typeface="Nunito Sans"/>
              <a:ea typeface="Nunito Sans"/>
              <a:cs typeface="Nunito Sans"/>
              <a:sym typeface="Nuni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25b2ede271_4_109"/>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cxnSp>
        <p:nvCxnSpPr>
          <p:cNvPr id="145" name="Google Shape;145;g325b2ede271_4_109"/>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146" name="Google Shape;146;g325b2ede271_4_109"/>
          <p:cNvSpPr txBox="1"/>
          <p:nvPr/>
        </p:nvSpPr>
        <p:spPr>
          <a:xfrm>
            <a:off x="823336" y="2805114"/>
            <a:ext cx="12730500" cy="35094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000">
                <a:solidFill>
                  <a:schemeClr val="dk1"/>
                </a:solidFill>
                <a:latin typeface="Nunito Sans Black"/>
                <a:ea typeface="Nunito Sans Black"/>
                <a:cs typeface="Nunito Sans Black"/>
                <a:sym typeface="Nunito Sans Black"/>
              </a:rPr>
              <a:t>1. A logisztikai folyamatok alapjai - Hatékonyság és tervezés a rövid ellátási láncokban a 9M elv mentén</a:t>
            </a:r>
            <a:endParaRPr sz="6000" i="0" u="none" strike="noStrike" cap="none">
              <a:solidFill>
                <a:srgbClr val="000000"/>
              </a:solidFill>
              <a:latin typeface="Nunito Sans Black"/>
              <a:ea typeface="Nunito Sans Black"/>
              <a:cs typeface="Nunito Sans Black"/>
              <a:sym typeface="Nunito Sans Black"/>
            </a:endParaRPr>
          </a:p>
        </p:txBody>
      </p:sp>
      <p:sp>
        <p:nvSpPr>
          <p:cNvPr id="147" name="Google Shape;147;g325b2ede271_4_109"/>
          <p:cNvSpPr/>
          <p:nvPr/>
        </p:nvSpPr>
        <p:spPr>
          <a:xfrm>
            <a:off x="485634"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148" name="Google Shape;148;g325b2ede271_4_109"/>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326dadce0fc_0_1189"/>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326dadce0fc_0_1189"/>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326dadce0fc_0_1189"/>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627" name="Google Shape;627;g326dadce0fc_0_1189"/>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628" name="Google Shape;628;g326dadce0fc_0_1189"/>
          <p:cNvSpPr txBox="1"/>
          <p:nvPr/>
        </p:nvSpPr>
        <p:spPr>
          <a:xfrm>
            <a:off x="270150" y="3627500"/>
            <a:ext cx="5247900" cy="40944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Néhány egyszerűen</a:t>
            </a:r>
            <a:endParaRPr sz="7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7000" b="1">
                <a:solidFill>
                  <a:srgbClr val="141414"/>
                </a:solidFill>
                <a:latin typeface="Nunito Sans Black"/>
                <a:ea typeface="Nunito Sans Black"/>
                <a:cs typeface="Nunito Sans Black"/>
                <a:sym typeface="Nunito Sans Black"/>
              </a:rPr>
              <a:t>beépíthető eszköz</a:t>
            </a:r>
            <a:endParaRPr sz="7000" b="1">
              <a:solidFill>
                <a:srgbClr val="141414"/>
              </a:solidFill>
              <a:latin typeface="Nunito Sans Black"/>
              <a:ea typeface="Nunito Sans Black"/>
              <a:cs typeface="Nunito Sans Black"/>
              <a:sym typeface="Nunito Sans Black"/>
            </a:endParaRPr>
          </a:p>
        </p:txBody>
      </p:sp>
      <p:sp>
        <p:nvSpPr>
          <p:cNvPr id="629" name="Google Shape;629;g326dadce0fc_0_1189"/>
          <p:cNvSpPr txBox="1"/>
          <p:nvPr/>
        </p:nvSpPr>
        <p:spPr>
          <a:xfrm>
            <a:off x="5291617" y="7167811"/>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Előrendelések</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gyűjtése</a:t>
            </a:r>
            <a:endParaRPr sz="3600" b="1">
              <a:solidFill>
                <a:srgbClr val="141414"/>
              </a:solidFill>
              <a:latin typeface="Nunito Sans Black"/>
              <a:ea typeface="Nunito Sans Black"/>
              <a:cs typeface="Nunito Sans Black"/>
              <a:sym typeface="Nunito Sans Black"/>
            </a:endParaRPr>
          </a:p>
        </p:txBody>
      </p:sp>
      <p:sp>
        <p:nvSpPr>
          <p:cNvPr id="630" name="Google Shape;630;g326dadce0fc_0_1189"/>
          <p:cNvSpPr txBox="1"/>
          <p:nvPr/>
        </p:nvSpPr>
        <p:spPr>
          <a:xfrm>
            <a:off x="9404725" y="1257300"/>
            <a:ext cx="43119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Raktárkapacitás</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megosztása</a:t>
            </a:r>
            <a:endParaRPr sz="3600" b="1">
              <a:solidFill>
                <a:srgbClr val="141414"/>
              </a:solidFill>
              <a:latin typeface="Nunito Sans Black"/>
              <a:ea typeface="Nunito Sans Black"/>
              <a:cs typeface="Nunito Sans Black"/>
              <a:sym typeface="Nunito Sans Black"/>
            </a:endParaRPr>
          </a:p>
        </p:txBody>
      </p:sp>
      <p:sp>
        <p:nvSpPr>
          <p:cNvPr id="631" name="Google Shape;631;g326dadce0fc_0_1189"/>
          <p:cNvSpPr txBox="1"/>
          <p:nvPr/>
        </p:nvSpPr>
        <p:spPr>
          <a:xfrm>
            <a:off x="5805723" y="8436953"/>
            <a:ext cx="2743200" cy="1466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2200" b="1">
                <a:solidFill>
                  <a:srgbClr val="1B693C"/>
                </a:solidFill>
                <a:latin typeface="Nunito Sans"/>
                <a:ea typeface="Nunito Sans"/>
                <a:cs typeface="Nunito Sans"/>
                <a:sym typeface="Nunito Sans"/>
              </a:rPr>
              <a:t>Google Forms, Google Sheets, weboldal, Facebook csoport, Messenger</a:t>
            </a:r>
            <a:endParaRPr sz="100" b="1" i="0" u="none" strike="noStrike" cap="none">
              <a:solidFill>
                <a:srgbClr val="1B693C"/>
              </a:solidFill>
              <a:latin typeface="Nunito Sans"/>
              <a:ea typeface="Nunito Sans"/>
              <a:cs typeface="Nunito Sans"/>
              <a:sym typeface="Nunito Sans"/>
            </a:endParaRPr>
          </a:p>
        </p:txBody>
      </p:sp>
      <p:pic>
        <p:nvPicPr>
          <p:cNvPr id="632" name="Google Shape;632;g326dadce0fc_0_1189"/>
          <p:cNvPicPr preferRelativeResize="0"/>
          <p:nvPr/>
        </p:nvPicPr>
        <p:blipFill>
          <a:blip r:embed="rId5">
            <a:alphaModFix/>
          </a:blip>
          <a:stretch>
            <a:fillRect/>
          </a:stretch>
        </p:blipFill>
        <p:spPr>
          <a:xfrm>
            <a:off x="5650725" y="1022675"/>
            <a:ext cx="3621325" cy="5364369"/>
          </a:xfrm>
          <a:prstGeom prst="rect">
            <a:avLst/>
          </a:prstGeom>
          <a:noFill/>
          <a:ln>
            <a:noFill/>
          </a:ln>
        </p:spPr>
      </p:pic>
      <p:sp>
        <p:nvSpPr>
          <p:cNvPr id="633" name="Google Shape;633;g326dadce0fc_0_1189"/>
          <p:cNvSpPr txBox="1"/>
          <p:nvPr/>
        </p:nvSpPr>
        <p:spPr>
          <a:xfrm>
            <a:off x="9994338" y="2529900"/>
            <a:ext cx="3000000" cy="899100"/>
          </a:xfrm>
          <a:prstGeom prst="rect">
            <a:avLst/>
          </a:prstGeom>
          <a:noFill/>
          <a:ln>
            <a:noFill/>
          </a:ln>
        </p:spPr>
        <p:txBody>
          <a:bodyPr spcFirstLastPara="1" wrap="square" lIns="91425" tIns="91425" rIns="91425" bIns="91425" anchor="t" anchorCtr="0">
            <a:spAutoFit/>
          </a:bodyPr>
          <a:lstStyle/>
          <a:p>
            <a:pPr marL="0" lvl="0" indent="0" algn="ctr" rtl="0">
              <a:lnSpc>
                <a:spcPct val="111000"/>
              </a:lnSpc>
              <a:spcBef>
                <a:spcPts val="0"/>
              </a:spcBef>
              <a:spcAft>
                <a:spcPts val="0"/>
              </a:spcAft>
              <a:buNone/>
            </a:pPr>
            <a:r>
              <a:rPr lang="en-US" sz="2200" b="1">
                <a:solidFill>
                  <a:srgbClr val="1B693C"/>
                </a:solidFill>
                <a:latin typeface="Nunito Sans"/>
                <a:ea typeface="Nunito Sans"/>
                <a:cs typeface="Nunito Sans"/>
                <a:sym typeface="Nunito Sans"/>
              </a:rPr>
              <a:t>Google Forms, Google Sheets,</a:t>
            </a:r>
            <a:endParaRPr/>
          </a:p>
        </p:txBody>
      </p:sp>
      <p:pic>
        <p:nvPicPr>
          <p:cNvPr id="634" name="Google Shape;634;g326dadce0fc_0_1189"/>
          <p:cNvPicPr preferRelativeResize="0"/>
          <p:nvPr/>
        </p:nvPicPr>
        <p:blipFill>
          <a:blip r:embed="rId6">
            <a:alphaModFix/>
          </a:blip>
          <a:stretch>
            <a:fillRect/>
          </a:stretch>
        </p:blipFill>
        <p:spPr>
          <a:xfrm>
            <a:off x="9791175" y="3532500"/>
            <a:ext cx="3300171" cy="5676900"/>
          </a:xfrm>
          <a:prstGeom prst="rect">
            <a:avLst/>
          </a:prstGeom>
          <a:noFill/>
          <a:ln>
            <a:noFill/>
          </a:ln>
        </p:spPr>
      </p:pic>
      <p:pic>
        <p:nvPicPr>
          <p:cNvPr id="635" name="Google Shape;635;g326dadce0fc_0_1189"/>
          <p:cNvPicPr preferRelativeResize="0"/>
          <p:nvPr/>
        </p:nvPicPr>
        <p:blipFill>
          <a:blip r:embed="rId7">
            <a:alphaModFix/>
          </a:blip>
          <a:stretch>
            <a:fillRect/>
          </a:stretch>
        </p:blipFill>
        <p:spPr>
          <a:xfrm>
            <a:off x="14449375" y="707661"/>
            <a:ext cx="3000000" cy="5679390"/>
          </a:xfrm>
          <a:prstGeom prst="rect">
            <a:avLst/>
          </a:prstGeom>
          <a:noFill/>
          <a:ln>
            <a:noFill/>
          </a:ln>
        </p:spPr>
      </p:pic>
      <p:sp>
        <p:nvSpPr>
          <p:cNvPr id="636" name="Google Shape;636;g326dadce0fc_0_1189"/>
          <p:cNvSpPr txBox="1"/>
          <p:nvPr/>
        </p:nvSpPr>
        <p:spPr>
          <a:xfrm>
            <a:off x="13755473" y="7028775"/>
            <a:ext cx="43878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Csomagautomaták, átvételi pontok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26dadce0fc_0_121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642" name="Google Shape;642;g326dadce0fc_0_1211"/>
          <p:cNvSpPr/>
          <p:nvPr/>
        </p:nvSpPr>
        <p:spPr>
          <a:xfrm>
            <a:off x="0" y="3929600"/>
            <a:ext cx="18288000" cy="6359267"/>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643" name="Google Shape;643;g326dadce0fc_0_1211"/>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326dadce0fc_0_1211"/>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645" name="Google Shape;645;g326dadce0fc_0_1211"/>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646" name="Google Shape;646;g326dadce0fc_0_1211"/>
          <p:cNvSpPr txBox="1"/>
          <p:nvPr/>
        </p:nvSpPr>
        <p:spPr>
          <a:xfrm>
            <a:off x="669101" y="4304800"/>
            <a:ext cx="13725900" cy="5466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057"/>
              <a:buFont typeface="Arial"/>
              <a:buNone/>
            </a:pPr>
            <a:r>
              <a:rPr lang="en-US" sz="5057" b="1">
                <a:solidFill>
                  <a:srgbClr val="FFFFFF"/>
                </a:solidFill>
                <a:latin typeface="Nunito Sans Black"/>
                <a:ea typeface="Nunito Sans Black"/>
                <a:cs typeface="Nunito Sans Black"/>
                <a:sym typeface="Nunito Sans Black"/>
              </a:rPr>
              <a:t>FELADAT 7: </a:t>
            </a:r>
            <a:r>
              <a:rPr lang="en-US" sz="4600">
                <a:solidFill>
                  <a:schemeClr val="lt1"/>
                </a:solidFill>
                <a:latin typeface="Nunito Sans"/>
                <a:ea typeface="Nunito Sans"/>
                <a:cs typeface="Nunito Sans"/>
                <a:sym typeface="Nunito Sans"/>
              </a:rPr>
              <a:t>ALKALMAZÁS</a:t>
            </a:r>
            <a:endParaRPr sz="4600">
              <a:solidFill>
                <a:schemeClr val="lt1"/>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5057"/>
              <a:buFont typeface="Arial"/>
              <a:buNone/>
            </a:pPr>
            <a:endParaRPr sz="3100" b="1">
              <a:solidFill>
                <a:schemeClr val="lt1"/>
              </a:solidFill>
              <a:latin typeface="Nunito Sans"/>
              <a:ea typeface="Nunito Sans"/>
              <a:cs typeface="Nunito Sans"/>
              <a:sym typeface="Nunito Sans"/>
            </a:endParaRPr>
          </a:p>
          <a:p>
            <a:pPr marL="0" lvl="0" indent="0" algn="l" rtl="0">
              <a:lnSpc>
                <a:spcPct val="116250"/>
              </a:lnSpc>
              <a:spcBef>
                <a:spcPts val="1200"/>
              </a:spcBef>
              <a:spcAft>
                <a:spcPts val="0"/>
              </a:spcAft>
              <a:buClr>
                <a:schemeClr val="dk1"/>
              </a:buClr>
              <a:buSzPts val="1100"/>
              <a:buFont typeface="Arial"/>
              <a:buNone/>
            </a:pPr>
            <a:r>
              <a:rPr lang="en-US" sz="2500">
                <a:solidFill>
                  <a:schemeClr val="lt1"/>
                </a:solidFill>
                <a:latin typeface="Nunito Sans Black"/>
                <a:ea typeface="Nunito Sans Black"/>
                <a:cs typeface="Nunito Sans Black"/>
                <a:sym typeface="Nunito Sans Black"/>
              </a:rPr>
              <a:t>Válasszon ki kettő egyszerűen bevezethető logisztikai eszközt a fejezetben felsoroltak közül (például: nyilvántartási rendszer, útvonaltervezés, előrendelési rendszer)!</a:t>
            </a:r>
            <a:endParaRPr sz="2500">
              <a:solidFill>
                <a:schemeClr val="lt1"/>
              </a:solidFill>
              <a:latin typeface="Nunito Sans Black"/>
              <a:ea typeface="Nunito Sans Black"/>
              <a:cs typeface="Nunito Sans Black"/>
              <a:sym typeface="Nunito Sans Black"/>
            </a:endParaRPr>
          </a:p>
          <a:p>
            <a:pPr marL="457200" lvl="0" indent="-387350" algn="l" rtl="0">
              <a:lnSpc>
                <a:spcPct val="116250"/>
              </a:lnSpc>
              <a:spcBef>
                <a:spcPts val="1200"/>
              </a:spcBef>
              <a:spcAft>
                <a:spcPts val="0"/>
              </a:spcAft>
              <a:buClr>
                <a:schemeClr val="lt1"/>
              </a:buClr>
              <a:buSzPts val="2500"/>
              <a:buFont typeface="Nunito Sans Black"/>
              <a:buChar char="●"/>
            </a:pPr>
            <a:r>
              <a:rPr lang="en-US" sz="2500">
                <a:solidFill>
                  <a:schemeClr val="lt1"/>
                </a:solidFill>
                <a:latin typeface="Nunito Sans Black"/>
                <a:ea typeface="Nunito Sans Black"/>
                <a:cs typeface="Nunito Sans Black"/>
                <a:sym typeface="Nunito Sans Black"/>
              </a:rPr>
              <a:t>Mutassa be, hogyan alkalmazná ezeket a gyakorlatban!</a:t>
            </a:r>
            <a:endParaRPr sz="2500">
              <a:solidFill>
                <a:schemeClr val="lt1"/>
              </a:solidFill>
              <a:latin typeface="Nunito Sans Black"/>
              <a:ea typeface="Nunito Sans Black"/>
              <a:cs typeface="Nunito Sans Black"/>
              <a:sym typeface="Nunito Sans Black"/>
            </a:endParaRPr>
          </a:p>
          <a:p>
            <a:pPr marL="457200" lvl="0" indent="-387350" algn="l" rtl="0">
              <a:lnSpc>
                <a:spcPct val="116250"/>
              </a:lnSpc>
              <a:spcBef>
                <a:spcPts val="0"/>
              </a:spcBef>
              <a:spcAft>
                <a:spcPts val="0"/>
              </a:spcAft>
              <a:buClr>
                <a:schemeClr val="lt1"/>
              </a:buClr>
              <a:buSzPts val="2500"/>
              <a:buFont typeface="Nunito Sans Black"/>
              <a:buChar char="●"/>
            </a:pPr>
            <a:r>
              <a:rPr lang="en-US" sz="2500">
                <a:solidFill>
                  <a:schemeClr val="lt1"/>
                </a:solidFill>
                <a:latin typeface="Nunito Sans Black"/>
                <a:ea typeface="Nunito Sans Black"/>
                <a:cs typeface="Nunito Sans Black"/>
                <a:sym typeface="Nunito Sans Black"/>
              </a:rPr>
              <a:t>Milyen előnyöket hoznának ezek az eszközök az Ön működésében?</a:t>
            </a:r>
            <a:endParaRPr sz="2500">
              <a:solidFill>
                <a:schemeClr val="lt1"/>
              </a:solidFill>
              <a:latin typeface="Nunito Sans Black"/>
              <a:ea typeface="Nunito Sans Black"/>
              <a:cs typeface="Nunito Sans Black"/>
              <a:sym typeface="Nunito Sans Black"/>
            </a:endParaRPr>
          </a:p>
          <a:p>
            <a:pPr marL="0" lvl="0" indent="0" algn="just" rtl="0">
              <a:lnSpc>
                <a:spcPct val="116250"/>
              </a:lnSpc>
              <a:spcBef>
                <a:spcPts val="1200"/>
              </a:spcBef>
              <a:spcAft>
                <a:spcPts val="0"/>
              </a:spcAft>
              <a:buClr>
                <a:schemeClr val="dk1"/>
              </a:buClr>
              <a:buSzPts val="1100"/>
              <a:buFont typeface="Arial"/>
              <a:buNone/>
            </a:pPr>
            <a:endParaRPr sz="2500">
              <a:solidFill>
                <a:schemeClr val="lt1"/>
              </a:solidFill>
              <a:latin typeface="Nunito Sans Black"/>
              <a:ea typeface="Nunito Sans Black"/>
              <a:cs typeface="Nunito Sans Black"/>
              <a:sym typeface="Nunito Sans Black"/>
            </a:endParaRPr>
          </a:p>
          <a:p>
            <a:pPr marL="0" lvl="0" indent="0" algn="l" rtl="0">
              <a:lnSpc>
                <a:spcPct val="100000"/>
              </a:lnSpc>
              <a:spcBef>
                <a:spcPts val="1200"/>
              </a:spcBef>
              <a:spcAft>
                <a:spcPts val="0"/>
              </a:spcAft>
              <a:buClr>
                <a:schemeClr val="dk1"/>
              </a:buClr>
              <a:buSzPts val="1100"/>
              <a:buFont typeface="Arial"/>
              <a:buNone/>
            </a:pPr>
            <a:endParaRPr sz="3100" b="1">
              <a:solidFill>
                <a:schemeClr val="lt1"/>
              </a:solidFill>
              <a:latin typeface="Nunito Sans"/>
              <a:ea typeface="Nunito Sans"/>
              <a:cs typeface="Nunito Sans"/>
              <a:sym typeface="Nunito Sans"/>
            </a:endParaRPr>
          </a:p>
          <a:p>
            <a:pPr marL="0" marR="0" lvl="0" indent="0" algn="l" rtl="0">
              <a:lnSpc>
                <a:spcPct val="140003"/>
              </a:lnSpc>
              <a:spcBef>
                <a:spcPts val="800"/>
              </a:spcBef>
              <a:spcAft>
                <a:spcPts val="0"/>
              </a:spcAft>
              <a:buClr>
                <a:srgbClr val="000000"/>
              </a:buClr>
              <a:buSzPts val="5057"/>
              <a:buFont typeface="Arial"/>
              <a:buNone/>
            </a:pPr>
            <a:endParaRPr sz="5057" b="1">
              <a:solidFill>
                <a:srgbClr val="FFFFFF"/>
              </a:solidFill>
              <a:latin typeface="Nunito Sans Black"/>
              <a:ea typeface="Nunito Sans Black"/>
              <a:cs typeface="Nunito Sans Black"/>
              <a:sym typeface="Nunito Sans Black"/>
            </a:endParaRPr>
          </a:p>
        </p:txBody>
      </p:sp>
      <p:sp>
        <p:nvSpPr>
          <p:cNvPr id="647" name="Google Shape;647;g326dadce0fc_0_1211"/>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648" name="Google Shape;648;g326dadce0fc_0_1211"/>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649" name="Google Shape;649;g326dadce0fc_0_1211"/>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325b2ede271_4_85"/>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9"/>
            </a:stretch>
          </a:blipFill>
          <a:ln>
            <a:noFill/>
          </a:ln>
        </p:spPr>
      </p:sp>
      <p:sp>
        <p:nvSpPr>
          <p:cNvPr id="655" name="Google Shape;655;g325b2ede271_4_85"/>
          <p:cNvSpPr/>
          <p:nvPr/>
        </p:nvSpPr>
        <p:spPr>
          <a:xfrm>
            <a:off x="0" y="4863318"/>
            <a:ext cx="18288000" cy="5423682"/>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3" b="-10597"/>
            </a:stretch>
          </a:blipFill>
          <a:ln>
            <a:noFill/>
          </a:ln>
        </p:spPr>
      </p:sp>
      <p:sp>
        <p:nvSpPr>
          <p:cNvPr id="656" name="Google Shape;656;g325b2ede271_4_85"/>
          <p:cNvSpPr/>
          <p:nvPr/>
        </p:nvSpPr>
        <p:spPr>
          <a:xfrm>
            <a:off x="3719346" y="-412152"/>
            <a:ext cx="3956195" cy="14400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325b2ede271_4_85"/>
          <p:cNvSpPr/>
          <p:nvPr/>
        </p:nvSpPr>
        <p:spPr>
          <a:xfrm>
            <a:off x="95250" y="285889"/>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5">
              <a:alphaModFix/>
            </a:blip>
            <a:stretch>
              <a:fillRect/>
            </a:stretch>
          </a:blipFill>
          <a:ln>
            <a:noFill/>
          </a:ln>
        </p:spPr>
      </p:sp>
      <p:sp>
        <p:nvSpPr>
          <p:cNvPr id="658" name="Google Shape;658;g325b2ede271_4_85"/>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6">
              <a:alphaModFix/>
            </a:blip>
            <a:stretch>
              <a:fillRect/>
            </a:stretch>
          </a:blipFill>
          <a:ln>
            <a:noFill/>
          </a:ln>
        </p:spPr>
      </p:sp>
      <p:sp>
        <p:nvSpPr>
          <p:cNvPr id="659" name="Google Shape;659;g325b2ede271_4_85"/>
          <p:cNvSpPr txBox="1"/>
          <p:nvPr/>
        </p:nvSpPr>
        <p:spPr>
          <a:xfrm>
            <a:off x="487271" y="7254363"/>
            <a:ext cx="11491500" cy="778500"/>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Clr>
                <a:srgbClr val="000000"/>
              </a:buClr>
              <a:buSzPts val="5057"/>
              <a:buFont typeface="Arial"/>
              <a:buNone/>
            </a:pPr>
            <a:r>
              <a:rPr lang="en-US" sz="5057" b="1" i="0" u="none" strike="noStrike" cap="none">
                <a:solidFill>
                  <a:srgbClr val="FFFFFF"/>
                </a:solidFill>
                <a:latin typeface="Nunito Sans Black"/>
                <a:ea typeface="Nunito Sans Black"/>
                <a:cs typeface="Nunito Sans Black"/>
                <a:sym typeface="Nunito Sans Black"/>
              </a:rPr>
              <a:t>KÖSZÖNÖM A FIGYELMET!</a:t>
            </a:r>
            <a:endParaRPr sz="1400" b="0" i="0" u="none" strike="noStrike" cap="none">
              <a:solidFill>
                <a:srgbClr val="000000"/>
              </a:solidFill>
              <a:latin typeface="Arial"/>
              <a:ea typeface="Arial"/>
              <a:cs typeface="Arial"/>
              <a:sym typeface="Arial"/>
            </a:endParaRPr>
          </a:p>
        </p:txBody>
      </p:sp>
      <p:sp>
        <p:nvSpPr>
          <p:cNvPr id="660" name="Google Shape;660;g325b2ede271_4_85"/>
          <p:cNvSpPr txBox="1"/>
          <p:nvPr/>
        </p:nvSpPr>
        <p:spPr>
          <a:xfrm>
            <a:off x="3719346" y="228739"/>
            <a:ext cx="39585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2799"/>
              <a:buFont typeface="Arial"/>
              <a:buNone/>
            </a:pPr>
            <a:r>
              <a:rPr lang="en-US" sz="2799" b="0" i="0" u="none" strike="noStrike" cap="none">
                <a:solidFill>
                  <a:srgbClr val="FFFFFF"/>
                </a:solidFill>
                <a:latin typeface="Arial"/>
                <a:ea typeface="Arial"/>
                <a:cs typeface="Arial"/>
                <a:sym typeface="Arial"/>
              </a:rPr>
              <a:t>13/11/2024</a:t>
            </a:r>
            <a:endParaRPr sz="1400" b="0" i="0" u="none" strike="noStrike" cap="none">
              <a:solidFill>
                <a:srgbClr val="000000"/>
              </a:solidFill>
              <a:latin typeface="Arial"/>
              <a:ea typeface="Arial"/>
              <a:cs typeface="Arial"/>
              <a:sym typeface="Arial"/>
            </a:endParaRPr>
          </a:p>
        </p:txBody>
      </p:sp>
      <p:sp>
        <p:nvSpPr>
          <p:cNvPr id="661" name="Google Shape;661;g325b2ede271_4_85"/>
          <p:cNvSpPr txBox="1"/>
          <p:nvPr/>
        </p:nvSpPr>
        <p:spPr>
          <a:xfrm>
            <a:off x="487271" y="8934169"/>
            <a:ext cx="13133400" cy="1144500"/>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a:t>
            </a:r>
            <a:endParaRPr sz="1400" b="0" i="0" u="none" strike="noStrike" cap="none">
              <a:solidFill>
                <a:srgbClr val="000000"/>
              </a:solidFill>
              <a:latin typeface="Arial"/>
              <a:ea typeface="Arial"/>
              <a:cs typeface="Arial"/>
              <a:sym typeface="Arial"/>
            </a:endParaRPr>
          </a:p>
        </p:txBody>
      </p:sp>
      <p:cxnSp>
        <p:nvCxnSpPr>
          <p:cNvPr id="662" name="Google Shape;662;g325b2ede271_4_85"/>
          <p:cNvCxnSpPr/>
          <p:nvPr/>
        </p:nvCxnSpPr>
        <p:spPr>
          <a:xfrm rot="10800000" flipH="1">
            <a:off x="487300" y="8810494"/>
            <a:ext cx="12351900" cy="18900"/>
          </a:xfrm>
          <a:prstGeom prst="straightConnector1">
            <a:avLst/>
          </a:prstGeom>
          <a:noFill/>
          <a:ln w="38100" cap="flat" cmpd="sng">
            <a:solidFill>
              <a:srgbClr val="707070"/>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p:nvPr/>
        </p:nvSpPr>
        <p:spPr>
          <a:xfrm>
            <a:off x="8382003" y="2787872"/>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1" b="-262"/>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848621" y="1188000"/>
            <a:ext cx="159279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Mitől különlegesek a rövid ellátási láncok?</a:t>
            </a:r>
            <a:endParaRPr sz="1400" b="0" i="0" u="none" strike="noStrike" cap="none">
              <a:solidFill>
                <a:srgbClr val="487307"/>
              </a:solidFill>
              <a:latin typeface="Arial"/>
              <a:ea typeface="Arial"/>
              <a:cs typeface="Arial"/>
              <a:sym typeface="Arial"/>
            </a:endParaRPr>
          </a:p>
        </p:txBody>
      </p:sp>
      <p:sp>
        <p:nvSpPr>
          <p:cNvPr id="155" name="Google Shape;155;p4"/>
          <p:cNvSpPr txBox="1"/>
          <p:nvPr/>
        </p:nvSpPr>
        <p:spPr>
          <a:xfrm>
            <a:off x="613924" y="4206575"/>
            <a:ext cx="8767200" cy="63654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Kevés szereplő a láncban</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Közvetlen(ebb) kapcsolat a vásárlókkal</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Értékközösség</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Több feladat hárul a termelőre - logisztikus, beszerző, marketinges, minőségbiztosító</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Személyes felelősség</a:t>
            </a: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156" name="Google Shape;156;p4"/>
          <p:cNvCxnSpPr/>
          <p:nvPr/>
        </p:nvCxnSpPr>
        <p:spPr>
          <a:xfrm>
            <a:off x="10164282" y="9844511"/>
            <a:ext cx="7095018" cy="0"/>
          </a:xfrm>
          <a:prstGeom prst="straightConnector1">
            <a:avLst/>
          </a:prstGeom>
          <a:noFill/>
          <a:ln w="114300" cap="rnd" cmpd="sng">
            <a:solidFill>
              <a:srgbClr val="000000">
                <a:alpha val="4313"/>
              </a:srgbClr>
            </a:solidFill>
            <a:prstDash val="solid"/>
            <a:round/>
            <a:headEnd type="none" w="sm" len="sm"/>
            <a:tailEnd type="none" w="sm" len="sm"/>
          </a:ln>
        </p:spPr>
      </p:cxnSp>
      <p:cxnSp>
        <p:nvCxnSpPr>
          <p:cNvPr id="157" name="Google Shape;157;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58" name="Google Shape;158;p4"/>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25b2ede271_4_0"/>
          <p:cNvSpPr/>
          <p:nvPr/>
        </p:nvSpPr>
        <p:spPr>
          <a:xfrm>
            <a:off x="12477000" y="1028700"/>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4" name="Google Shape;164;g325b2ede271_4_0"/>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165" name="Google Shape;165;g325b2ede271_4_0"/>
          <p:cNvSpPr/>
          <p:nvPr/>
        </p:nvSpPr>
        <p:spPr>
          <a:xfrm>
            <a:off x="14685843" y="163671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66" name="Google Shape;166;g325b2ede271_4_0"/>
          <p:cNvSpPr txBox="1"/>
          <p:nvPr/>
        </p:nvSpPr>
        <p:spPr>
          <a:xfrm>
            <a:off x="782400" y="4639319"/>
            <a:ext cx="75792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Mit csinál egy</a:t>
            </a:r>
            <a:endParaRPr sz="8000" b="1">
              <a:solidFill>
                <a:srgbClr val="141414"/>
              </a:solidFill>
              <a:latin typeface="Nunito Sans"/>
              <a:ea typeface="Nunito Sans"/>
              <a:cs typeface="Nunito Sans"/>
              <a:sym typeface="Nunito Sans"/>
            </a:endParaRPr>
          </a:p>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logisztikus?</a:t>
            </a:r>
            <a:endParaRPr sz="8000" b="1">
              <a:solidFill>
                <a:srgbClr val="141414"/>
              </a:solidFill>
              <a:latin typeface="Nunito Sans"/>
              <a:ea typeface="Nunito Sans"/>
              <a:cs typeface="Nunito Sans"/>
              <a:sym typeface="Nunito Sans"/>
            </a:endParaRPr>
          </a:p>
        </p:txBody>
      </p:sp>
      <p:pic>
        <p:nvPicPr>
          <p:cNvPr id="167" name="Google Shape;167;g325b2ede271_4_0"/>
          <p:cNvPicPr preferRelativeResize="0"/>
          <p:nvPr/>
        </p:nvPicPr>
        <p:blipFill>
          <a:blip r:embed="rId4">
            <a:alphaModFix/>
          </a:blip>
          <a:stretch>
            <a:fillRect/>
          </a:stretch>
        </p:blipFill>
        <p:spPr>
          <a:xfrm>
            <a:off x="7869749" y="2827400"/>
            <a:ext cx="8954025" cy="5963526"/>
          </a:xfrm>
          <a:prstGeom prst="rect">
            <a:avLst/>
          </a:prstGeom>
          <a:noFill/>
          <a:ln>
            <a:noFill/>
          </a:ln>
        </p:spPr>
      </p:pic>
      <p:sp>
        <p:nvSpPr>
          <p:cNvPr id="168" name="Google Shape;168;g325b2ede271_4_0"/>
          <p:cNvSpPr/>
          <p:nvPr/>
        </p:nvSpPr>
        <p:spPr>
          <a:xfrm>
            <a:off x="16352299" y="8429071"/>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5">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25b2ede271_4_16"/>
          <p:cNvSpPr txBox="1"/>
          <p:nvPr/>
        </p:nvSpPr>
        <p:spPr>
          <a:xfrm>
            <a:off x="848621" y="1188000"/>
            <a:ext cx="159279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487307"/>
                </a:solidFill>
                <a:latin typeface="Nunito Sans"/>
                <a:ea typeface="Nunito Sans"/>
                <a:cs typeface="Nunito Sans"/>
                <a:sym typeface="Nunito Sans"/>
              </a:rPr>
              <a:t>A logisztikai tevékenységek</a:t>
            </a:r>
            <a:endParaRPr sz="1400" b="0" i="0" u="none" strike="noStrike" cap="none">
              <a:solidFill>
                <a:srgbClr val="487307"/>
              </a:solidFill>
              <a:latin typeface="Arial"/>
              <a:ea typeface="Arial"/>
              <a:cs typeface="Arial"/>
              <a:sym typeface="Arial"/>
            </a:endParaRPr>
          </a:p>
        </p:txBody>
      </p:sp>
      <p:sp>
        <p:nvSpPr>
          <p:cNvPr id="174" name="Google Shape;174;g325b2ede271_4_16"/>
          <p:cNvSpPr txBox="1"/>
          <p:nvPr/>
        </p:nvSpPr>
        <p:spPr>
          <a:xfrm>
            <a:off x="639899" y="2787875"/>
            <a:ext cx="8767200" cy="8026800"/>
          </a:xfrm>
          <a:prstGeom prst="rect">
            <a:avLst/>
          </a:prstGeom>
          <a:noFill/>
          <a:ln>
            <a:noFill/>
          </a:ln>
        </p:spPr>
        <p:txBody>
          <a:bodyPr spcFirstLastPara="1" wrap="square" lIns="0" tIns="0" rIns="0" bIns="0" anchor="t" anchorCtr="0">
            <a:spAutoFit/>
          </a:bodyPr>
          <a:lstStyle/>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Beszerzés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Termeléstervezés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Elosztás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Vevőkiszolgálás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Készletgazdálkodás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Raktározás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Logisztikai informatika</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Csomagolás</a:t>
            </a:r>
            <a:endParaRPr sz="3574">
              <a:solidFill>
                <a:srgbClr val="141414"/>
              </a:solidFill>
            </a:endParaRPr>
          </a:p>
          <a:p>
            <a:pPr marL="457200" marR="0" lvl="0" indent="-455549" algn="l" rtl="0">
              <a:lnSpc>
                <a:spcPct val="151010"/>
              </a:lnSpc>
              <a:spcBef>
                <a:spcPts val="0"/>
              </a:spcBef>
              <a:spcAft>
                <a:spcPts val="0"/>
              </a:spcAft>
              <a:buClr>
                <a:srgbClr val="141414"/>
              </a:buClr>
              <a:buSzPts val="3574"/>
              <a:buChar char="●"/>
            </a:pPr>
            <a:r>
              <a:rPr lang="en-US" sz="3574">
                <a:solidFill>
                  <a:srgbClr val="141414"/>
                </a:solidFill>
              </a:rPr>
              <a:t>Inverz logisztika</a:t>
            </a:r>
            <a:endParaRPr sz="3574">
              <a:solidFill>
                <a:srgbClr val="141414"/>
              </a:solidFill>
            </a:endParaRPr>
          </a:p>
          <a:p>
            <a:pPr marL="0" marR="0" lvl="0" indent="0" algn="l" rtl="0">
              <a:lnSpc>
                <a:spcPct val="151010"/>
              </a:lnSpc>
              <a:spcBef>
                <a:spcPts val="0"/>
              </a:spcBef>
              <a:spcAft>
                <a:spcPts val="0"/>
              </a:spcAft>
              <a:buClr>
                <a:srgbClr val="000000"/>
              </a:buClr>
              <a:buSzPts val="2574"/>
              <a:buFont typeface="Arial"/>
              <a:buNone/>
            </a:pPr>
            <a:endParaRPr sz="3574" b="0" i="0" u="none" strike="noStrike" cap="none">
              <a:solidFill>
                <a:srgbClr val="141414"/>
              </a:solidFill>
              <a:latin typeface="Arial"/>
              <a:ea typeface="Arial"/>
              <a:cs typeface="Arial"/>
              <a:sym typeface="Arial"/>
            </a:endParaRPr>
          </a:p>
        </p:txBody>
      </p:sp>
      <p:cxnSp>
        <p:nvCxnSpPr>
          <p:cNvPr id="175" name="Google Shape;175;g325b2ede271_4_16"/>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cxnSp>
        <p:nvCxnSpPr>
          <p:cNvPr id="176" name="Google Shape;176;g325b2ede271_4_16"/>
          <p:cNvCxnSpPr/>
          <p:nvPr/>
        </p:nvCxnSpPr>
        <p:spPr>
          <a:xfrm>
            <a:off x="9006744" y="8972546"/>
            <a:ext cx="0" cy="571500"/>
          </a:xfrm>
          <a:prstGeom prst="straightConnector1">
            <a:avLst/>
          </a:prstGeom>
          <a:noFill/>
          <a:ln w="76200" cap="rnd" cmpd="sng">
            <a:solidFill>
              <a:srgbClr val="FFFFFF"/>
            </a:solidFill>
            <a:prstDash val="solid"/>
            <a:round/>
            <a:headEnd type="none" w="sm" len="sm"/>
            <a:tailEnd type="stealth" w="med" len="med"/>
          </a:ln>
        </p:spPr>
      </p:cxnSp>
      <p:sp>
        <p:nvSpPr>
          <p:cNvPr id="177" name="Google Shape;177;g325b2ede271_4_16"/>
          <p:cNvSpPr/>
          <p:nvPr/>
        </p:nvSpPr>
        <p:spPr>
          <a:xfrm>
            <a:off x="14464349" y="303273"/>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pic>
        <p:nvPicPr>
          <p:cNvPr id="178" name="Google Shape;178;g325b2ede271_4_16"/>
          <p:cNvPicPr preferRelativeResize="0"/>
          <p:nvPr/>
        </p:nvPicPr>
        <p:blipFill>
          <a:blip r:embed="rId4">
            <a:alphaModFix/>
          </a:blip>
          <a:stretch>
            <a:fillRect/>
          </a:stretch>
        </p:blipFill>
        <p:spPr>
          <a:xfrm>
            <a:off x="9663550" y="2922450"/>
            <a:ext cx="7017349" cy="7017349"/>
          </a:xfrm>
          <a:prstGeom prst="rect">
            <a:avLst/>
          </a:prstGeom>
          <a:noFill/>
          <a:ln>
            <a:noFill/>
          </a:ln>
        </p:spPr>
      </p:pic>
      <p:sp>
        <p:nvSpPr>
          <p:cNvPr id="179" name="Google Shape;179;g325b2ede271_4_16"/>
          <p:cNvSpPr/>
          <p:nvPr/>
        </p:nvSpPr>
        <p:spPr>
          <a:xfrm>
            <a:off x="8601649" y="822979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5">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25b2ede271_4_27"/>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325b2ede271_4_27"/>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325b2ede271_4_27"/>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187" name="Google Shape;187;g325b2ede271_4_27"/>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88" name="Google Shape;188;g325b2ede271_4_27"/>
          <p:cNvSpPr txBox="1"/>
          <p:nvPr/>
        </p:nvSpPr>
        <p:spPr>
          <a:xfrm>
            <a:off x="1028700" y="3001962"/>
            <a:ext cx="42054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A 9M</a:t>
            </a:r>
            <a:endParaRPr sz="8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elv</a:t>
            </a:r>
            <a:endParaRPr sz="8000" b="1">
              <a:solidFill>
                <a:srgbClr val="141414"/>
              </a:solidFill>
              <a:latin typeface="Nunito Sans Black"/>
              <a:ea typeface="Nunito Sans Black"/>
              <a:cs typeface="Nunito Sans Black"/>
              <a:sym typeface="Nunito Sans Black"/>
            </a:endParaRPr>
          </a:p>
        </p:txBody>
      </p:sp>
      <p:sp>
        <p:nvSpPr>
          <p:cNvPr id="189" name="Google Shape;189;g325b2ede271_4_27"/>
          <p:cNvSpPr txBox="1"/>
          <p:nvPr/>
        </p:nvSpPr>
        <p:spPr>
          <a:xfrm>
            <a:off x="5296517" y="7378111"/>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termék</a:t>
            </a:r>
            <a:endParaRPr sz="1400" b="0" i="0" u="none" strike="noStrike" cap="none">
              <a:solidFill>
                <a:srgbClr val="000000"/>
              </a:solidFill>
              <a:latin typeface="Arial"/>
              <a:ea typeface="Arial"/>
              <a:cs typeface="Arial"/>
              <a:sym typeface="Arial"/>
            </a:endParaRPr>
          </a:p>
        </p:txBody>
      </p:sp>
      <p:sp>
        <p:nvSpPr>
          <p:cNvPr id="190" name="Google Shape;190;g325b2ede271_4_27"/>
          <p:cNvSpPr txBox="1"/>
          <p:nvPr/>
        </p:nvSpPr>
        <p:spPr>
          <a:xfrm>
            <a:off x="9404726" y="1257300"/>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helyen</a:t>
            </a:r>
            <a:endParaRPr sz="1400" b="0" i="0" u="none" strike="noStrike" cap="none">
              <a:solidFill>
                <a:srgbClr val="000000"/>
              </a:solidFill>
              <a:latin typeface="Arial"/>
              <a:ea typeface="Arial"/>
              <a:cs typeface="Arial"/>
              <a:sym typeface="Arial"/>
            </a:endParaRPr>
          </a:p>
        </p:txBody>
      </p:sp>
      <p:sp>
        <p:nvSpPr>
          <p:cNvPr id="191" name="Google Shape;191;g325b2ede271_4_27"/>
          <p:cNvSpPr txBox="1"/>
          <p:nvPr/>
        </p:nvSpPr>
        <p:spPr>
          <a:xfrm>
            <a:off x="13517835" y="7167811"/>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időben</a:t>
            </a:r>
            <a:endParaRPr sz="1400" b="0" i="0" u="none" strike="noStrike" cap="none">
              <a:solidFill>
                <a:srgbClr val="000000"/>
              </a:solidFill>
              <a:latin typeface="Arial"/>
              <a:ea typeface="Arial"/>
              <a:cs typeface="Arial"/>
              <a:sym typeface="Arial"/>
            </a:endParaRPr>
          </a:p>
        </p:txBody>
      </p:sp>
      <p:sp>
        <p:nvSpPr>
          <p:cNvPr id="192" name="Google Shape;192;g325b2ede271_4_27"/>
          <p:cNvSpPr txBox="1"/>
          <p:nvPr/>
        </p:nvSpPr>
        <p:spPr>
          <a:xfrm>
            <a:off x="4919972" y="7714488"/>
            <a:ext cx="4484700" cy="2154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pic>
        <p:nvPicPr>
          <p:cNvPr id="193" name="Google Shape;193;g325b2ede271_4_27"/>
          <p:cNvPicPr preferRelativeResize="0"/>
          <p:nvPr/>
        </p:nvPicPr>
        <p:blipFill>
          <a:blip r:embed="rId5">
            <a:alphaModFix/>
          </a:blip>
          <a:stretch>
            <a:fillRect/>
          </a:stretch>
        </p:blipFill>
        <p:spPr>
          <a:xfrm>
            <a:off x="5386500" y="152400"/>
            <a:ext cx="3865826" cy="6897846"/>
          </a:xfrm>
          <a:prstGeom prst="rect">
            <a:avLst/>
          </a:prstGeom>
          <a:noFill/>
          <a:ln>
            <a:noFill/>
          </a:ln>
        </p:spPr>
      </p:pic>
      <p:pic>
        <p:nvPicPr>
          <p:cNvPr id="194" name="Google Shape;194;g325b2ede271_4_27"/>
          <p:cNvPicPr preferRelativeResize="0"/>
          <p:nvPr/>
        </p:nvPicPr>
        <p:blipFill>
          <a:blip r:embed="rId6">
            <a:alphaModFix/>
          </a:blip>
          <a:stretch>
            <a:fillRect/>
          </a:stretch>
        </p:blipFill>
        <p:spPr>
          <a:xfrm>
            <a:off x="9623427" y="3150300"/>
            <a:ext cx="3523300" cy="6286672"/>
          </a:xfrm>
          <a:prstGeom prst="rect">
            <a:avLst/>
          </a:prstGeom>
          <a:noFill/>
          <a:ln>
            <a:noFill/>
          </a:ln>
        </p:spPr>
      </p:pic>
      <p:pic>
        <p:nvPicPr>
          <p:cNvPr id="195" name="Google Shape;195;g325b2ede271_4_27"/>
          <p:cNvPicPr preferRelativeResize="0"/>
          <p:nvPr/>
        </p:nvPicPr>
        <p:blipFill rotWithShape="1">
          <a:blip r:embed="rId7">
            <a:alphaModFix/>
          </a:blip>
          <a:srcRect l="30494" r="8637"/>
          <a:stretch/>
        </p:blipFill>
        <p:spPr>
          <a:xfrm>
            <a:off x="13641550" y="152400"/>
            <a:ext cx="3935575" cy="6465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25b2ede271_4_46"/>
          <p:cNvSpPr/>
          <p:nvPr/>
        </p:nvSpPr>
        <p:spPr>
          <a:xfrm>
            <a:off x="1028700" y="-190500"/>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325b2ede271_4_46"/>
          <p:cNvSpPr/>
          <p:nvPr/>
        </p:nvSpPr>
        <p:spPr>
          <a:xfrm>
            <a:off x="1028700" y="8436954"/>
            <a:ext cx="3523306" cy="2023346"/>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325b2ede271_4_46"/>
          <p:cNvSpPr/>
          <p:nvPr/>
        </p:nvSpPr>
        <p:spPr>
          <a:xfrm>
            <a:off x="14439739" y="9258300"/>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3">
              <a:alphaModFix/>
            </a:blip>
            <a:stretch>
              <a:fillRect/>
            </a:stretch>
          </a:blipFill>
          <a:ln>
            <a:noFill/>
          </a:ln>
        </p:spPr>
      </p:sp>
      <p:sp>
        <p:nvSpPr>
          <p:cNvPr id="203" name="Google Shape;203;g325b2ede271_4_46"/>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204" name="Google Shape;204;g325b2ede271_4_46"/>
          <p:cNvSpPr txBox="1"/>
          <p:nvPr/>
        </p:nvSpPr>
        <p:spPr>
          <a:xfrm>
            <a:off x="1028700" y="3001962"/>
            <a:ext cx="4205400" cy="233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A 9M</a:t>
            </a:r>
            <a:endParaRPr sz="8000" b="1">
              <a:solidFill>
                <a:srgbClr val="141414"/>
              </a:solidFill>
              <a:latin typeface="Nunito Sans Black"/>
              <a:ea typeface="Nunito Sans Black"/>
              <a:cs typeface="Nunito Sans Black"/>
              <a:sym typeface="Nunito Sans Black"/>
            </a:endParaRPr>
          </a:p>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elv</a:t>
            </a:r>
            <a:endParaRPr sz="8000" b="1">
              <a:solidFill>
                <a:srgbClr val="141414"/>
              </a:solidFill>
              <a:latin typeface="Nunito Sans Black"/>
              <a:ea typeface="Nunito Sans Black"/>
              <a:cs typeface="Nunito Sans Black"/>
              <a:sym typeface="Nunito Sans Black"/>
            </a:endParaRPr>
          </a:p>
        </p:txBody>
      </p:sp>
      <p:sp>
        <p:nvSpPr>
          <p:cNvPr id="205" name="Google Shape;205;g325b2ede271_4_46"/>
          <p:cNvSpPr txBox="1"/>
          <p:nvPr/>
        </p:nvSpPr>
        <p:spPr>
          <a:xfrm>
            <a:off x="5296517" y="7378111"/>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minőségben</a:t>
            </a:r>
            <a:endParaRPr sz="1400" b="0" i="0" u="none" strike="noStrike" cap="none">
              <a:solidFill>
                <a:srgbClr val="000000"/>
              </a:solidFill>
              <a:latin typeface="Arial"/>
              <a:ea typeface="Arial"/>
              <a:cs typeface="Arial"/>
              <a:sym typeface="Arial"/>
            </a:endParaRPr>
          </a:p>
        </p:txBody>
      </p:sp>
      <p:sp>
        <p:nvSpPr>
          <p:cNvPr id="206" name="Google Shape;206;g325b2ede271_4_46"/>
          <p:cNvSpPr txBox="1"/>
          <p:nvPr/>
        </p:nvSpPr>
        <p:spPr>
          <a:xfrm>
            <a:off x="9404726" y="1257300"/>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mennyiségben</a:t>
            </a:r>
            <a:endParaRPr sz="1400" b="0" i="0" u="none" strike="noStrike" cap="none">
              <a:solidFill>
                <a:srgbClr val="000000"/>
              </a:solidFill>
              <a:latin typeface="Arial"/>
              <a:ea typeface="Arial"/>
              <a:cs typeface="Arial"/>
              <a:sym typeface="Arial"/>
            </a:endParaRPr>
          </a:p>
        </p:txBody>
      </p:sp>
      <p:sp>
        <p:nvSpPr>
          <p:cNvPr id="207" name="Google Shape;207;g325b2ede271_4_46"/>
          <p:cNvSpPr txBox="1"/>
          <p:nvPr/>
        </p:nvSpPr>
        <p:spPr>
          <a:xfrm>
            <a:off x="13517835" y="7167811"/>
            <a:ext cx="3741600" cy="1169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A megfelelő költséggel</a:t>
            </a:r>
            <a:endParaRPr sz="1400" b="0" i="0" u="none" strike="noStrike" cap="none">
              <a:solidFill>
                <a:srgbClr val="000000"/>
              </a:solidFill>
              <a:latin typeface="Arial"/>
              <a:ea typeface="Arial"/>
              <a:cs typeface="Arial"/>
              <a:sym typeface="Arial"/>
            </a:endParaRPr>
          </a:p>
        </p:txBody>
      </p:sp>
      <p:sp>
        <p:nvSpPr>
          <p:cNvPr id="208" name="Google Shape;208;g325b2ede271_4_46"/>
          <p:cNvSpPr txBox="1"/>
          <p:nvPr/>
        </p:nvSpPr>
        <p:spPr>
          <a:xfrm>
            <a:off x="4919972" y="7714488"/>
            <a:ext cx="4484700" cy="2154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g325b2ede271_4_46"/>
          <p:cNvPicPr preferRelativeResize="0"/>
          <p:nvPr/>
        </p:nvPicPr>
        <p:blipFill>
          <a:blip r:embed="rId5">
            <a:alphaModFix/>
          </a:blip>
          <a:stretch>
            <a:fillRect/>
          </a:stretch>
        </p:blipFill>
        <p:spPr>
          <a:xfrm>
            <a:off x="5386500" y="152400"/>
            <a:ext cx="3865826" cy="6897846"/>
          </a:xfrm>
          <a:prstGeom prst="rect">
            <a:avLst/>
          </a:prstGeom>
          <a:noFill/>
          <a:ln>
            <a:noFill/>
          </a:ln>
        </p:spPr>
      </p:pic>
      <p:pic>
        <p:nvPicPr>
          <p:cNvPr id="210" name="Google Shape;210;g325b2ede271_4_46"/>
          <p:cNvPicPr preferRelativeResize="0"/>
          <p:nvPr/>
        </p:nvPicPr>
        <p:blipFill>
          <a:blip r:embed="rId6">
            <a:alphaModFix/>
          </a:blip>
          <a:stretch>
            <a:fillRect/>
          </a:stretch>
        </p:blipFill>
        <p:spPr>
          <a:xfrm>
            <a:off x="9557072" y="2578800"/>
            <a:ext cx="3808363" cy="6798106"/>
          </a:xfrm>
          <a:prstGeom prst="rect">
            <a:avLst/>
          </a:prstGeom>
          <a:noFill/>
          <a:ln>
            <a:noFill/>
          </a:ln>
        </p:spPr>
      </p:pic>
      <p:pic>
        <p:nvPicPr>
          <p:cNvPr id="211" name="Google Shape;211;g325b2ede271_4_46"/>
          <p:cNvPicPr preferRelativeResize="0"/>
          <p:nvPr/>
        </p:nvPicPr>
        <p:blipFill>
          <a:blip r:embed="rId7">
            <a:alphaModFix/>
          </a:blip>
          <a:stretch>
            <a:fillRect/>
          </a:stretch>
        </p:blipFill>
        <p:spPr>
          <a:xfrm>
            <a:off x="13751610" y="152400"/>
            <a:ext cx="3786799" cy="686301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1484</Words>
  <Application>Microsoft Office PowerPoint</Application>
  <PresentationFormat>Custom</PresentationFormat>
  <Paragraphs>218</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Roboto</vt:lpstr>
      <vt:lpstr>Nunito Sans</vt:lpstr>
      <vt:lpstr>Calibri</vt:lpstr>
      <vt:lpstr>Nunito Sans Black</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Kata</cp:lastModifiedBy>
  <cp:revision>1</cp:revision>
  <dcterms:created xsi:type="dcterms:W3CDTF">2006-08-16T00:00:00Z</dcterms:created>
  <dcterms:modified xsi:type="dcterms:W3CDTF">2025-07-01T12:04:34Z</dcterms:modified>
</cp:coreProperties>
</file>