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64" r:id="rId5"/>
    <p:sldId id="265" r:id="rId6"/>
    <p:sldId id="263" r:id="rId7"/>
    <p:sldId id="259" r:id="rId8"/>
    <p:sldId id="266" r:id="rId9"/>
    <p:sldId id="268" r:id="rId10"/>
    <p:sldId id="269" r:id="rId11"/>
    <p:sldId id="270" r:id="rId12"/>
    <p:sldId id="271" r:id="rId13"/>
    <p:sldId id="260" r:id="rId14"/>
    <p:sldId id="274" r:id="rId15"/>
    <p:sldId id="275" r:id="rId16"/>
    <p:sldId id="276" r:id="rId17"/>
    <p:sldId id="280" r:id="rId18"/>
    <p:sldId id="278" r:id="rId19"/>
    <p:sldId id="282" r:id="rId20"/>
    <p:sldId id="283" r:id="rId21"/>
    <p:sldId id="284" r:id="rId22"/>
    <p:sldId id="286" r:id="rId23"/>
    <p:sldId id="287" r:id="rId24"/>
    <p:sldId id="288" r:id="rId25"/>
    <p:sldId id="289" r:id="rId26"/>
    <p:sldId id="290" r:id="rId27"/>
    <p:sldId id="291" r:id="rId28"/>
    <p:sldId id="293" r:id="rId29"/>
    <p:sldId id="296" r:id="rId30"/>
    <p:sldId id="297" r:id="rId31"/>
    <p:sldId id="298" r:id="rId32"/>
    <p:sldId id="299" r:id="rId33"/>
    <p:sldId id="292" r:id="rId34"/>
    <p:sldId id="301" r:id="rId35"/>
    <p:sldId id="300" r:id="rId36"/>
    <p:sldId id="295" r:id="rId37"/>
    <p:sldId id="302" r:id="rId38"/>
    <p:sldId id="303" r:id="rId39"/>
    <p:sldId id="305" r:id="rId40"/>
    <p:sldId id="304" r:id="rId41"/>
  </p:sldIdLst>
  <p:sldSz cx="18288000" cy="10287000"/>
  <p:notesSz cx="6858000" cy="9144000"/>
  <p:embeddedFontLst>
    <p:embeddedFont>
      <p:font typeface="Nunito Sans" panose="020B0604020202020204" charset="0"/>
      <p:regular r:id="rId43"/>
      <p:bold r:id="rId44"/>
      <p:italic r:id="rId45"/>
      <p:boldItalic r:id="rId46"/>
    </p:embeddedFont>
    <p:embeddedFont>
      <p:font typeface="Nunito Sans Black" panose="020B0604020202020204" charset="0"/>
      <p:bold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iJ+eo5XuDq0YcW4wIYmRTAGjDz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82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8259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2058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="" xmlns:a16="http://schemas.microsoft.com/office/drawing/2014/main" id="{6BB383A8-2618-5AD1-0D2F-857180E1F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>
            <a:extLst>
              <a:ext uri="{FF2B5EF4-FFF2-40B4-BE49-F238E27FC236}">
                <a16:creationId xmlns="" xmlns:a16="http://schemas.microsoft.com/office/drawing/2014/main" id="{387432BF-E6BD-AA18-B8E0-35C1E3D784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>
            <a:extLst>
              <a:ext uri="{FF2B5EF4-FFF2-40B4-BE49-F238E27FC236}">
                <a16:creationId xmlns="" xmlns:a16="http://schemas.microsoft.com/office/drawing/2014/main" id="{283869F5-4F6D-5170-AC1F-114311A9D8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3341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486048BA-D508-98DF-F255-A18D5AD63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4AD68382-6158-CA8B-6B04-88EEAC96AE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82E4F31B-F6D7-7F56-29B5-6688C38113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5958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="" xmlns:a16="http://schemas.microsoft.com/office/drawing/2014/main" id="{733CB83A-BA4C-8CCA-1BC3-60C26E582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>
            <a:extLst>
              <a:ext uri="{FF2B5EF4-FFF2-40B4-BE49-F238E27FC236}">
                <a16:creationId xmlns="" xmlns:a16="http://schemas.microsoft.com/office/drawing/2014/main" id="{650CD3F5-A507-AA60-BBB6-FF3CAABED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>
            <a:extLst>
              <a:ext uri="{FF2B5EF4-FFF2-40B4-BE49-F238E27FC236}">
                <a16:creationId xmlns="" xmlns:a16="http://schemas.microsoft.com/office/drawing/2014/main" id="{992D55E1-0398-1A18-2BE1-D53278E795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9185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202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E84C1373-7F8C-D8F1-F56A-BEBC19909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932829A8-B6C5-C87D-B66F-537B967E40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265DE07A-A708-09F1-E9FE-36C3076D9A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7556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3E0AC05E-8BAE-A1B0-5889-FE86DE322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6CA7A639-0A7C-638C-2151-3A11B9C68E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C3415B6F-8D01-56F4-C94B-81F9EE7139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0840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A26BE431-0B83-7009-F4C9-0270E3A04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341C5388-0B9D-8DCC-7264-6B95EDD3AD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63501F9B-135D-4FEF-248B-05797E2B2B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515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="" xmlns:a16="http://schemas.microsoft.com/office/drawing/2014/main" id="{CBFE3A52-8227-A35A-55EE-45E82CDC6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>
            <a:extLst>
              <a:ext uri="{FF2B5EF4-FFF2-40B4-BE49-F238E27FC236}">
                <a16:creationId xmlns="" xmlns:a16="http://schemas.microsoft.com/office/drawing/2014/main" id="{FD2106B3-1364-8035-A795-240E2E7091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>
            <a:extLst>
              <a:ext uri="{FF2B5EF4-FFF2-40B4-BE49-F238E27FC236}">
                <a16:creationId xmlns="" xmlns:a16="http://schemas.microsoft.com/office/drawing/2014/main" id="{6ABFE43F-299C-86A8-F79E-FF96508E0F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4721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BDC1F040-E1CC-BF17-392B-DB0F8F898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542DA765-BD62-FB2F-D77C-3A571CD367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87E8845A-A5DB-B0F6-EC87-1DB945AB6B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1207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42806872-E1F2-06C6-B497-78F1AC94E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7D4FB28D-F05B-087E-BBAF-6CCCEC74BB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0AACA545-9A7C-7CB5-9D78-CFCE8D49A2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7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1494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F08C632C-2BF5-E96D-26E9-5FC148491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53205E54-E05F-8338-1EAB-C69E1738A3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7E65F269-3FBD-F0F4-8701-0DA4AEDA89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3228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="" xmlns:a16="http://schemas.microsoft.com/office/drawing/2014/main" id="{E5F06EB4-2AC3-201E-7F42-FE132B857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="" xmlns:a16="http://schemas.microsoft.com/office/drawing/2014/main" id="{0E34DF87-4F79-BA22-0B3F-754D1F5486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="" xmlns:a16="http://schemas.microsoft.com/office/drawing/2014/main" id="{024AE6C6-36EA-764C-7FC3-505DF0C945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2736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="" xmlns:a16="http://schemas.microsoft.com/office/drawing/2014/main" id="{124D77BE-BF64-472A-195B-FA2ED9E58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="" xmlns:a16="http://schemas.microsoft.com/office/drawing/2014/main" id="{4B2155A4-6E0E-2D1A-FBE8-BC186F2F6D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="" xmlns:a16="http://schemas.microsoft.com/office/drawing/2014/main" id="{624FDF6C-5666-0D62-ED67-D5E493040F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3960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="" xmlns:a16="http://schemas.microsoft.com/office/drawing/2014/main" id="{07AC25FA-8464-1055-D36B-49279CFE5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="" xmlns:a16="http://schemas.microsoft.com/office/drawing/2014/main" id="{1A108CFB-5B47-B250-CF6D-368EF7868A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="" xmlns:a16="http://schemas.microsoft.com/office/drawing/2014/main" id="{F82F1D11-6A45-A3BF-B89C-B80B166D0B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9802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="" xmlns:a16="http://schemas.microsoft.com/office/drawing/2014/main" id="{C5D22481-77C6-74FE-25C0-3BFE3BA4B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="" xmlns:a16="http://schemas.microsoft.com/office/drawing/2014/main" id="{A08B99BC-F5EE-4589-45C9-3209020760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="" xmlns:a16="http://schemas.microsoft.com/office/drawing/2014/main" id="{32A6A011-4424-D64A-2DF7-4007B15A65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407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="" xmlns:a16="http://schemas.microsoft.com/office/drawing/2014/main" id="{1B63AA48-3D5A-E265-C3BB-DCE37FE3E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="" xmlns:a16="http://schemas.microsoft.com/office/drawing/2014/main" id="{4240B067-EB35-7F01-7C35-6BA3AAF6D5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="" xmlns:a16="http://schemas.microsoft.com/office/drawing/2014/main" id="{49E0C659-DA55-BBAD-22FD-2FF1ABB294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9042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="" xmlns:a16="http://schemas.microsoft.com/office/drawing/2014/main" id="{380A7E29-4124-0B05-8D6B-C46E86684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="" xmlns:a16="http://schemas.microsoft.com/office/drawing/2014/main" id="{AA4D3D15-E606-EF48-3427-31C3825C0B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="" xmlns:a16="http://schemas.microsoft.com/office/drawing/2014/main" id="{2AE2A3BD-D2E7-4CE6-0408-1827A64761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2533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37CFDC72-7C44-4EFA-3FD8-FEDE49DE3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D65E05DA-C93C-F5B2-EE99-84882DABE8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81F2A7F5-6ABC-BB8C-7039-AB0C086128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22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="" xmlns:a16="http://schemas.microsoft.com/office/drawing/2014/main" id="{DAFDAA83-DD81-22A8-5822-C1BADC983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="" xmlns:a16="http://schemas.microsoft.com/office/drawing/2014/main" id="{7A897F73-B900-F27E-17CF-EC358FD468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="" xmlns:a16="http://schemas.microsoft.com/office/drawing/2014/main" id="{DABA6ECD-1F93-4D90-D5C2-458CE690C8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7907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9EA9CB0B-BD1B-ABA2-05B5-1E0879A0C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3212B59B-6688-5C58-1662-4388F4E2CF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BA952342-860E-CA2D-9B7F-1AEA361885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745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13425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10B34A36-C61B-CB65-F429-BE2A34834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471CECDC-7FCD-E675-2C39-79ABAC1525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FA6D3319-211A-7CEE-059F-1370819B36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98052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71418110-6C22-9531-D929-11F00469D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3DD586FA-7121-2BEA-9103-C2C0FF53EB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96BD544F-F292-591E-0DF1-6E74A947E4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82252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5AC1A8C2-687A-C234-1EAB-7C3252D58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DE36AE19-55B1-32C6-04D9-684DA7F353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DD0864AE-137B-FF99-F02B-DCE67733A3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2238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A2DD8194-2271-9B84-A0A1-89C0EE645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B539A42A-4438-F2C1-90E3-F156B2CEEF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F1269E8F-D1C0-AF54-C857-1C1026C690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47087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="" xmlns:a16="http://schemas.microsoft.com/office/drawing/2014/main" id="{814C1A7A-739D-80CA-9C58-8C60A21B2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>
            <a:extLst>
              <a:ext uri="{FF2B5EF4-FFF2-40B4-BE49-F238E27FC236}">
                <a16:creationId xmlns="" xmlns:a16="http://schemas.microsoft.com/office/drawing/2014/main" id="{0EAAE4A8-33E9-1C44-7726-5E7E238AD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>
            <a:extLst>
              <a:ext uri="{FF2B5EF4-FFF2-40B4-BE49-F238E27FC236}">
                <a16:creationId xmlns="" xmlns:a16="http://schemas.microsoft.com/office/drawing/2014/main" id="{E340A4B5-60E6-F4B2-128C-495EE33F14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34854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76831DB8-5248-75A8-D380-AB0B1EBDE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11A02FA8-DAAE-B9A0-DA16-84D2B6CD35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F98DF954-DE22-B68F-4B3C-4B4AF61414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7014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="" xmlns:a16="http://schemas.microsoft.com/office/drawing/2014/main" id="{4CA8F200-ED6E-275F-E963-BD36B7702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="" xmlns:a16="http://schemas.microsoft.com/office/drawing/2014/main" id="{57017F6E-AB93-16A1-0C64-E9CD1114E2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="" xmlns:a16="http://schemas.microsoft.com/office/drawing/2014/main" id="{F9FF7BBB-F683-5E55-4896-5A6A7227FB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3585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3615BFCA-5160-DD5D-7990-E6FF52418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87B74BE4-CF3B-3775-2C00-1F371BD2F2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F9148AF0-CC74-57E0-3894-77B51340DB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59669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19C2FFAB-661C-C610-EB15-8CBF176B8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52B3CE00-90AA-E36B-5DAC-85B165BDE8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21BC7034-F5FE-6420-8AA6-EC4E2D4BF9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89309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="" xmlns:a16="http://schemas.microsoft.com/office/drawing/2014/main" id="{1C868F61-73C8-DD5C-F910-D6A473E8C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="" xmlns:a16="http://schemas.microsoft.com/office/drawing/2014/main" id="{71B236B0-E935-EA84-221D-0F4CB7A994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="" xmlns:a16="http://schemas.microsoft.com/office/drawing/2014/main" id="{1E9DDAF6-C15F-BB1B-75CD-8D7D50E635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4515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="" xmlns:a16="http://schemas.microsoft.com/office/drawing/2014/main" id="{B1E0C9A3-7950-F789-8435-5F68280D5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>
            <a:extLst>
              <a:ext uri="{FF2B5EF4-FFF2-40B4-BE49-F238E27FC236}">
                <a16:creationId xmlns="" xmlns:a16="http://schemas.microsoft.com/office/drawing/2014/main" id="{7E324221-4133-EB7C-ACA3-A597448A8B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>
            <a:extLst>
              <a:ext uri="{FF2B5EF4-FFF2-40B4-BE49-F238E27FC236}">
                <a16:creationId xmlns="" xmlns:a16="http://schemas.microsoft.com/office/drawing/2014/main" id="{0BF77EF4-F34A-3717-7C9E-1A93FA4BA8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47039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="" xmlns:a16="http://schemas.microsoft.com/office/drawing/2014/main" id="{9EFCB6C7-B409-056F-D709-83A12ACCC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>
            <a:extLst>
              <a:ext uri="{FF2B5EF4-FFF2-40B4-BE49-F238E27FC236}">
                <a16:creationId xmlns="" xmlns:a16="http://schemas.microsoft.com/office/drawing/2014/main" id="{2BA11A75-73B0-C11F-326D-B64009C9B2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>
            <a:extLst>
              <a:ext uri="{FF2B5EF4-FFF2-40B4-BE49-F238E27FC236}">
                <a16:creationId xmlns="" xmlns:a16="http://schemas.microsoft.com/office/drawing/2014/main" id="{C206CA92-E420-3858-7848-9F7CEEBA3E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1332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="" xmlns:a16="http://schemas.microsoft.com/office/drawing/2014/main" id="{6B772EF4-7DBC-5F05-8BF9-123FDCBDC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>
            <a:extLst>
              <a:ext uri="{FF2B5EF4-FFF2-40B4-BE49-F238E27FC236}">
                <a16:creationId xmlns="" xmlns:a16="http://schemas.microsoft.com/office/drawing/2014/main" id="{C28B1335-9C74-64FB-555B-4E4B22F833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>
            <a:extLst>
              <a:ext uri="{FF2B5EF4-FFF2-40B4-BE49-F238E27FC236}">
                <a16:creationId xmlns="" xmlns:a16="http://schemas.microsoft.com/office/drawing/2014/main" id="{EEE924A1-DDED-50C8-9591-1B3FF0DE6F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6792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="" xmlns:a16="http://schemas.microsoft.com/office/drawing/2014/main" id="{E63BCBF4-BE9C-F87A-44F6-CD64C685F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="" xmlns:a16="http://schemas.microsoft.com/office/drawing/2014/main" id="{955D7E6A-157C-378E-9FDC-73F71120C8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="" xmlns:a16="http://schemas.microsoft.com/office/drawing/2014/main" id="{1A1DD161-BC44-7428-F159-2867BC4440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843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5759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>
          <a:extLst>
            <a:ext uri="{FF2B5EF4-FFF2-40B4-BE49-F238E27FC236}">
              <a16:creationId xmlns="" xmlns:a16="http://schemas.microsoft.com/office/drawing/2014/main" id="{81BB5A0D-2500-F795-2783-7CF99159F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>
            <a:extLst>
              <a:ext uri="{FF2B5EF4-FFF2-40B4-BE49-F238E27FC236}">
                <a16:creationId xmlns="" xmlns:a16="http://schemas.microsoft.com/office/drawing/2014/main" id="{A7F9503D-F3AF-578E-4307-FB67B35B40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>
            <a:extLst>
              <a:ext uri="{FF2B5EF4-FFF2-40B4-BE49-F238E27FC236}">
                <a16:creationId xmlns="" xmlns:a16="http://schemas.microsoft.com/office/drawing/2014/main" id="{5F59B5A6-4327-B3CC-57D3-80967F5D6E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0130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="" xmlns:a16="http://schemas.microsoft.com/office/drawing/2014/main" id="{7057AE38-040E-30A0-7F73-6014CD1D8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>
            <a:extLst>
              <a:ext uri="{FF2B5EF4-FFF2-40B4-BE49-F238E27FC236}">
                <a16:creationId xmlns="" xmlns:a16="http://schemas.microsoft.com/office/drawing/2014/main" id="{B0F426C1-9135-3898-902D-F36B32924E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>
            <a:extLst>
              <a:ext uri="{FF2B5EF4-FFF2-40B4-BE49-F238E27FC236}">
                <a16:creationId xmlns="" xmlns:a16="http://schemas.microsoft.com/office/drawing/2014/main" id="{14B2147B-F2F9-8E22-0146-539A66DDC5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228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hyperlink" Target="https://pxhere.com/hu/photo/1047469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grpSp>
        <p:nvGrpSpPr>
          <p:cNvPr id="85" name="Google Shape;85;p1"/>
          <p:cNvGrpSpPr/>
          <p:nvPr/>
        </p:nvGrpSpPr>
        <p:grpSpPr>
          <a:xfrm>
            <a:off x="1686928" y="739378"/>
            <a:ext cx="15579082" cy="9345846"/>
            <a:chOff x="0" y="-76200"/>
            <a:chExt cx="4103133" cy="2461457"/>
          </a:xfrm>
        </p:grpSpPr>
        <p:sp>
          <p:nvSpPr>
            <p:cNvPr id="86" name="Google Shape;86;p1"/>
            <p:cNvSpPr/>
            <p:nvPr/>
          </p:nvSpPr>
          <p:spPr>
            <a:xfrm>
              <a:off x="0" y="0"/>
              <a:ext cx="4103133" cy="2385257"/>
            </a:xfrm>
            <a:custGeom>
              <a:avLst/>
              <a:gdLst/>
              <a:ahLst/>
              <a:cxnLst/>
              <a:rect l="l" t="t" r="r" b="b"/>
              <a:pathLst>
                <a:path w="4103133" h="2385257" extrusionOk="0">
                  <a:moveTo>
                    <a:pt x="25344" y="0"/>
                  </a:moveTo>
                  <a:lnTo>
                    <a:pt x="4077789" y="0"/>
                  </a:lnTo>
                  <a:cubicBezTo>
                    <a:pt x="4084510" y="0"/>
                    <a:pt x="4090957" y="2670"/>
                    <a:pt x="4095710" y="7423"/>
                  </a:cubicBezTo>
                  <a:cubicBezTo>
                    <a:pt x="4100463" y="12176"/>
                    <a:pt x="4103133" y="18622"/>
                    <a:pt x="4103133" y="25344"/>
                  </a:cubicBezTo>
                  <a:lnTo>
                    <a:pt x="4103133" y="2359913"/>
                  </a:lnTo>
                  <a:cubicBezTo>
                    <a:pt x="4103133" y="2366635"/>
                    <a:pt x="4100463" y="2373081"/>
                    <a:pt x="4095710" y="2377834"/>
                  </a:cubicBezTo>
                  <a:cubicBezTo>
                    <a:pt x="4090957" y="2382587"/>
                    <a:pt x="4084510" y="2385257"/>
                    <a:pt x="4077789" y="2385257"/>
                  </a:cubicBezTo>
                  <a:lnTo>
                    <a:pt x="25344" y="2385257"/>
                  </a:lnTo>
                  <a:cubicBezTo>
                    <a:pt x="18622" y="2385257"/>
                    <a:pt x="12176" y="2382587"/>
                    <a:pt x="7423" y="2377834"/>
                  </a:cubicBezTo>
                  <a:cubicBezTo>
                    <a:pt x="2670" y="2373081"/>
                    <a:pt x="0" y="2366635"/>
                    <a:pt x="0" y="2359913"/>
                  </a:cubicBezTo>
                  <a:lnTo>
                    <a:pt x="0" y="25344"/>
                  </a:lnTo>
                  <a:cubicBezTo>
                    <a:pt x="0" y="18622"/>
                    <a:pt x="2670" y="12176"/>
                    <a:pt x="7423" y="7423"/>
                  </a:cubicBezTo>
                  <a:cubicBezTo>
                    <a:pt x="12176" y="2670"/>
                    <a:pt x="18622" y="0"/>
                    <a:pt x="25344" y="0"/>
                  </a:cubicBezTo>
                  <a:close/>
                </a:path>
              </a:pathLst>
            </a:custGeom>
            <a:solidFill>
              <a:srgbClr val="F2F2F2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0" y="-76200"/>
              <a:ext cx="4103133" cy="2461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1"/>
          <p:cNvGrpSpPr/>
          <p:nvPr/>
        </p:nvGrpSpPr>
        <p:grpSpPr>
          <a:xfrm>
            <a:off x="1686928" y="1274997"/>
            <a:ext cx="11891446" cy="4119660"/>
            <a:chOff x="0" y="-76200"/>
            <a:chExt cx="3131904" cy="1085013"/>
          </a:xfrm>
        </p:grpSpPr>
        <p:sp>
          <p:nvSpPr>
            <p:cNvPr id="89" name="Google Shape;89;p1"/>
            <p:cNvSpPr/>
            <p:nvPr/>
          </p:nvSpPr>
          <p:spPr>
            <a:xfrm>
              <a:off x="0" y="0"/>
              <a:ext cx="3131904" cy="1008813"/>
            </a:xfrm>
            <a:custGeom>
              <a:avLst/>
              <a:gdLst/>
              <a:ahLst/>
              <a:cxnLst/>
              <a:rect l="l" t="t" r="r" b="b"/>
              <a:pathLst>
                <a:path w="3131904" h="1008813" extrusionOk="0">
                  <a:moveTo>
                    <a:pt x="0" y="0"/>
                  </a:moveTo>
                  <a:lnTo>
                    <a:pt x="3131904" y="0"/>
                  </a:lnTo>
                  <a:lnTo>
                    <a:pt x="3131904" y="1008813"/>
                  </a:lnTo>
                  <a:lnTo>
                    <a:pt x="0" y="100881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0" name="Google Shape;90;p1"/>
            <p:cNvSpPr txBox="1"/>
            <p:nvPr/>
          </p:nvSpPr>
          <p:spPr>
            <a:xfrm>
              <a:off x="0" y="-76200"/>
              <a:ext cx="3131904" cy="1085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1"/>
          <p:cNvGrpSpPr/>
          <p:nvPr/>
        </p:nvGrpSpPr>
        <p:grpSpPr>
          <a:xfrm>
            <a:off x="5724462" y="6056970"/>
            <a:ext cx="8091983" cy="2202416"/>
            <a:chOff x="0" y="-76200"/>
            <a:chExt cx="1927662" cy="292679"/>
          </a:xfrm>
        </p:grpSpPr>
        <p:sp>
          <p:nvSpPr>
            <p:cNvPr id="92" name="Google Shape;92;p1"/>
            <p:cNvSpPr/>
            <p:nvPr/>
          </p:nvSpPr>
          <p:spPr>
            <a:xfrm>
              <a:off x="0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" name="Google Shape;93;p1"/>
            <p:cNvSpPr txBox="1"/>
            <p:nvPr/>
          </p:nvSpPr>
          <p:spPr>
            <a:xfrm>
              <a:off x="0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/>
          <p:cNvSpPr/>
          <p:nvPr/>
        </p:nvSpPr>
        <p:spPr>
          <a:xfrm>
            <a:off x="13578374" y="1564319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95" name="Google Shape;95;p1"/>
          <p:cNvSpPr/>
          <p:nvPr/>
        </p:nvSpPr>
        <p:spPr>
          <a:xfrm>
            <a:off x="1879527" y="1806027"/>
            <a:ext cx="11249782" cy="3337473"/>
          </a:xfrm>
          <a:custGeom>
            <a:avLst/>
            <a:gdLst/>
            <a:ahLst/>
            <a:cxnLst/>
            <a:rect l="l" t="t" r="r" b="b"/>
            <a:pathLst>
              <a:path w="11249782" h="3337473" extrusionOk="0">
                <a:moveTo>
                  <a:pt x="0" y="0"/>
                </a:moveTo>
                <a:lnTo>
                  <a:pt x="11249782" y="0"/>
                </a:lnTo>
                <a:lnTo>
                  <a:pt x="11249782" y="3337473"/>
                </a:lnTo>
                <a:lnTo>
                  <a:pt x="0" y="3337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96" name="Google Shape;96;p1"/>
          <p:cNvSpPr txBox="1"/>
          <p:nvPr/>
        </p:nvSpPr>
        <p:spPr>
          <a:xfrm>
            <a:off x="5167959" y="6578925"/>
            <a:ext cx="8648487" cy="168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3900" b="1" i="0" u="none" strike="noStrike" cap="none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A rövid ellátási láncok és a környezeti fenntarthatóság</a:t>
            </a:r>
            <a:endParaRPr dirty="0"/>
          </a:p>
        </p:txBody>
      </p:sp>
      <p:sp>
        <p:nvSpPr>
          <p:cNvPr id="97" name="Google Shape;97;p1"/>
          <p:cNvSpPr txBox="1"/>
          <p:nvPr/>
        </p:nvSpPr>
        <p:spPr>
          <a:xfrm>
            <a:off x="2334710" y="9058696"/>
            <a:ext cx="14644200" cy="1533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Európai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Unió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finanszírozásával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itt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szereplő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vélemények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állítások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szerző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(k)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álláspontját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tükrözik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feltétlenül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egyeznek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meg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Európai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Unió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vagy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Európai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Oktatási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Kulturális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Végrehajtó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Ügynökség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(EACEA)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hivatalos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álláspontjával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Sem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Európai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Unió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sem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EACEA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vonható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felelősségre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miattuk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Projekt</a:t>
            </a:r>
            <a:r>
              <a:rPr lang="en-US" sz="1846" b="0" i="0" u="none" strike="noStrike" cap="none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46" b="0" i="0" u="none" strike="noStrike" cap="none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szám</a:t>
            </a:r>
            <a:r>
              <a:rPr lang="en-US" sz="1846" b="0" i="0" u="none" strike="noStrike" cap="none" dirty="0" smtClean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hu-HU" sz="1846" b="0" i="0" u="none" strike="noStrike" cap="none" dirty="0" smtClean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2024-1-RO01-KA210-ADU000254716</a:t>
            </a:r>
            <a:endParaRPr dirty="0"/>
          </a:p>
          <a:p>
            <a:pPr marL="0" marR="0" lvl="0" indent="0" algn="l" rtl="0">
              <a:lnSpc>
                <a:spcPct val="10801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46" b="0" i="0" u="none" strike="noStrike" cap="none" dirty="0">
              <a:solidFill>
                <a:srgbClr val="1414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801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46" b="0" i="0" u="none" strike="noStrike" cap="none" dirty="0">
              <a:solidFill>
                <a:srgbClr val="1414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" name="Google Shape;98;p1"/>
          <p:cNvCxnSpPr/>
          <p:nvPr/>
        </p:nvCxnSpPr>
        <p:spPr>
          <a:xfrm>
            <a:off x="10164282" y="9844511"/>
            <a:ext cx="7095018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9" name="Google Shape;99;p1"/>
          <p:cNvCxnSpPr/>
          <p:nvPr/>
        </p:nvCxnSpPr>
        <p:spPr>
          <a:xfrm>
            <a:off x="2334710" y="8921698"/>
            <a:ext cx="14098598" cy="0"/>
          </a:xfrm>
          <a:prstGeom prst="straightConnector1">
            <a:avLst/>
          </a:prstGeom>
          <a:noFill/>
          <a:ln w="38100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="" xmlns:a16="http://schemas.microsoft.com/office/drawing/2014/main" id="{8699169E-A150-BBDE-F2C3-6DEDACAEA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>
            <a:extLst>
              <a:ext uri="{FF2B5EF4-FFF2-40B4-BE49-F238E27FC236}">
                <a16:creationId xmlns="" xmlns:a16="http://schemas.microsoft.com/office/drawing/2014/main" id="{34A44632-0ABB-E070-75AD-08F8614CA835}"/>
              </a:ext>
            </a:extLst>
          </p:cNvPr>
          <p:cNvSpPr/>
          <p:nvPr/>
        </p:nvSpPr>
        <p:spPr>
          <a:xfrm>
            <a:off x="-952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40" b="-5449"/>
            </a:stretch>
          </a:blipFill>
          <a:ln>
            <a:noFill/>
          </a:ln>
        </p:spPr>
        <p:txBody>
          <a:bodyPr/>
          <a:lstStyle/>
          <a:p>
            <a:endParaRPr lang="hu-HU" dirty="0"/>
          </a:p>
        </p:txBody>
      </p:sp>
      <p:sp>
        <p:nvSpPr>
          <p:cNvPr id="192" name="Google Shape;192;p7">
            <a:extLst>
              <a:ext uri="{FF2B5EF4-FFF2-40B4-BE49-F238E27FC236}">
                <a16:creationId xmlns="" xmlns:a16="http://schemas.microsoft.com/office/drawing/2014/main" id="{86421CFB-6AE0-148A-AFF2-6A485817E397}"/>
              </a:ext>
            </a:extLst>
          </p:cNvPr>
          <p:cNvSpPr/>
          <p:nvPr/>
        </p:nvSpPr>
        <p:spPr>
          <a:xfrm>
            <a:off x="95250" y="285889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93" name="Google Shape;193;p7">
            <a:extLst>
              <a:ext uri="{FF2B5EF4-FFF2-40B4-BE49-F238E27FC236}">
                <a16:creationId xmlns="" xmlns:a16="http://schemas.microsoft.com/office/drawing/2014/main" id="{8C5F0CBE-53CA-D257-1C1D-6505F3D7BBC7}"/>
              </a:ext>
            </a:extLst>
          </p:cNvPr>
          <p:cNvSpPr/>
          <p:nvPr/>
        </p:nvSpPr>
        <p:spPr>
          <a:xfrm>
            <a:off x="14679625" y="6628442"/>
            <a:ext cx="4154741" cy="4011474"/>
          </a:xfrm>
          <a:custGeom>
            <a:avLst/>
            <a:gdLst/>
            <a:ahLst/>
            <a:cxnLst/>
            <a:rect l="l" t="t" r="r" b="b"/>
            <a:pathLst>
              <a:path w="4154741" h="4011474" extrusionOk="0">
                <a:moveTo>
                  <a:pt x="0" y="0"/>
                </a:moveTo>
                <a:lnTo>
                  <a:pt x="4154742" y="0"/>
                </a:lnTo>
                <a:lnTo>
                  <a:pt x="4154742" y="4011475"/>
                </a:lnTo>
                <a:lnTo>
                  <a:pt x="0" y="4011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E6E267A9-5699-ED3A-70AC-F5C74A18989E}"/>
              </a:ext>
            </a:extLst>
          </p:cNvPr>
          <p:cNvSpPr txBox="1"/>
          <p:nvPr/>
        </p:nvSpPr>
        <p:spPr>
          <a:xfrm>
            <a:off x="8904514" y="445588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Google Shape;121;p3">
            <a:extLst>
              <a:ext uri="{FF2B5EF4-FFF2-40B4-BE49-F238E27FC236}">
                <a16:creationId xmlns="" xmlns:a16="http://schemas.microsoft.com/office/drawing/2014/main" id="{C8042004-8163-21EC-1A97-80A59B64B1E6}"/>
              </a:ext>
            </a:extLst>
          </p:cNvPr>
          <p:cNvSpPr/>
          <p:nvPr/>
        </p:nvSpPr>
        <p:spPr>
          <a:xfrm>
            <a:off x="1110605" y="1769639"/>
            <a:ext cx="15876289" cy="2581472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6;p3">
            <a:extLst>
              <a:ext uri="{FF2B5EF4-FFF2-40B4-BE49-F238E27FC236}">
                <a16:creationId xmlns="" xmlns:a16="http://schemas.microsoft.com/office/drawing/2014/main" id="{766E808B-A533-4491-5D57-51EA0B06AF6F}"/>
              </a:ext>
            </a:extLst>
          </p:cNvPr>
          <p:cNvSpPr txBox="1"/>
          <p:nvPr/>
        </p:nvSpPr>
        <p:spPr>
          <a:xfrm>
            <a:off x="2139949" y="2196100"/>
            <a:ext cx="13817600" cy="17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6999"/>
              </a:lnSpc>
            </a:pPr>
            <a:r>
              <a:rPr lang="hu-HU" sz="3200" b="1" dirty="0">
                <a:solidFill>
                  <a:schemeClr val="bg1"/>
                </a:solidFill>
                <a:latin typeface="Nunito Sans Black" pitchFamily="2" charset="-18"/>
              </a:rPr>
              <a:t>Feladat: </a:t>
            </a:r>
          </a:p>
          <a:p>
            <a:pPr lvl="0" algn="ctr">
              <a:lnSpc>
                <a:spcPct val="116999"/>
              </a:lnSpc>
            </a:pPr>
            <a:r>
              <a:rPr lang="en-GB" sz="3200" dirty="0" err="1">
                <a:solidFill>
                  <a:schemeClr val="bg1"/>
                </a:solidFill>
                <a:latin typeface="Nunito Sans Black" pitchFamily="2" charset="-18"/>
              </a:rPr>
              <a:t>Milyen</a:t>
            </a:r>
            <a:r>
              <a:rPr lang="en-GB" sz="3200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Nunito Sans Black" pitchFamily="2" charset="-18"/>
              </a:rPr>
              <a:t>rövid</a:t>
            </a:r>
            <a:r>
              <a:rPr lang="en-GB" sz="3200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Nunito Sans Black" pitchFamily="2" charset="-18"/>
              </a:rPr>
              <a:t>távú</a:t>
            </a:r>
            <a:r>
              <a:rPr lang="en-GB" sz="3200" dirty="0">
                <a:solidFill>
                  <a:schemeClr val="bg1"/>
                </a:solidFill>
                <a:latin typeface="Nunito Sans Black" pitchFamily="2" charset="-18"/>
              </a:rPr>
              <a:t>, </a:t>
            </a:r>
            <a:r>
              <a:rPr lang="en-GB" sz="3200" dirty="0" err="1">
                <a:solidFill>
                  <a:schemeClr val="bg1"/>
                </a:solidFill>
                <a:latin typeface="Nunito Sans Black" pitchFamily="2" charset="-18"/>
              </a:rPr>
              <a:t>gyakorlatias</a:t>
            </a:r>
            <a:r>
              <a:rPr lang="en-GB" sz="3200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Nunito Sans Black" pitchFamily="2" charset="-18"/>
              </a:rPr>
              <a:t>előnyökkel</a:t>
            </a:r>
            <a:r>
              <a:rPr lang="en-GB" sz="3200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Nunito Sans Black" pitchFamily="2" charset="-18"/>
              </a:rPr>
              <a:t>jár</a:t>
            </a:r>
            <a:r>
              <a:rPr lang="en-GB" sz="3200" dirty="0">
                <a:solidFill>
                  <a:schemeClr val="bg1"/>
                </a:solidFill>
                <a:latin typeface="Nunito Sans Black" pitchFamily="2" charset="-18"/>
              </a:rPr>
              <a:t> a </a:t>
            </a:r>
            <a:r>
              <a:rPr lang="en-GB" sz="3200" dirty="0" err="1">
                <a:solidFill>
                  <a:schemeClr val="bg1"/>
                </a:solidFill>
                <a:latin typeface="Nunito Sans Black" pitchFamily="2" charset="-18"/>
              </a:rPr>
              <a:t>fenntarthatóságra</a:t>
            </a:r>
            <a:r>
              <a:rPr lang="en-GB" sz="3200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Nunito Sans Black" pitchFamily="2" charset="-18"/>
              </a:rPr>
              <a:t>és</a:t>
            </a:r>
            <a:r>
              <a:rPr lang="en-GB" sz="3200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Nunito Sans Black" pitchFamily="2" charset="-18"/>
              </a:rPr>
              <a:t>környezetvédelemre</a:t>
            </a:r>
            <a:r>
              <a:rPr lang="en-GB" sz="3200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Nunito Sans Black" pitchFamily="2" charset="-18"/>
              </a:rPr>
              <a:t>törekvés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? </a:t>
            </a:r>
            <a:endParaRPr sz="3200" dirty="0">
              <a:solidFill>
                <a:schemeClr val="bg1"/>
              </a:solidFill>
              <a:latin typeface="Nunito Sans Black" pitchFamily="2" charset="-18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0D9D1046-46B1-92CB-32C5-D225407C7BF8}"/>
              </a:ext>
            </a:extLst>
          </p:cNvPr>
          <p:cNvSpPr txBox="1"/>
          <p:nvPr/>
        </p:nvSpPr>
        <p:spPr>
          <a:xfrm>
            <a:off x="6778173" y="4601027"/>
            <a:ext cx="6386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Nunito Sans Black" pitchFamily="2" charset="-18"/>
              </a:rPr>
              <a:t>fogyasztói bizalom és kereslet növekedése</a:t>
            </a:r>
            <a:endParaRPr lang="hu-HU" sz="2800" dirty="0"/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C2D74C05-76F6-E2B9-B8B6-12C37063F916}"/>
              </a:ext>
            </a:extLst>
          </p:cNvPr>
          <p:cNvSpPr txBox="1"/>
          <p:nvPr/>
        </p:nvSpPr>
        <p:spPr>
          <a:xfrm>
            <a:off x="2140857" y="6422569"/>
            <a:ext cx="6386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Nunito Sans Black" pitchFamily="2" charset="-18"/>
              </a:rPr>
              <a:t>szabályozási előírásoknak való megfelelés</a:t>
            </a:r>
            <a:endParaRPr lang="hu-HU" sz="2800" dirty="0"/>
          </a:p>
        </p:txBody>
      </p: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22B93135-DD59-1AEC-942F-0DB0E99E3F95}"/>
              </a:ext>
            </a:extLst>
          </p:cNvPr>
          <p:cNvSpPr txBox="1"/>
          <p:nvPr/>
        </p:nvSpPr>
        <p:spPr>
          <a:xfrm>
            <a:off x="9506858" y="5994399"/>
            <a:ext cx="6386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Nunito Sans Black" pitchFamily="2" charset="-18"/>
              </a:rPr>
              <a:t>pályázati feltételeknek való megfelelés</a:t>
            </a:r>
            <a:endParaRPr lang="hu-HU" sz="2800" dirty="0"/>
          </a:p>
        </p:txBody>
      </p:sp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D5B55EFD-FA80-E6CB-7533-5C62B89821A2}"/>
              </a:ext>
            </a:extLst>
          </p:cNvPr>
          <p:cNvSpPr txBox="1"/>
          <p:nvPr/>
        </p:nvSpPr>
        <p:spPr>
          <a:xfrm>
            <a:off x="6103257" y="7453082"/>
            <a:ext cx="6386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Nunito Sans Black" pitchFamily="2" charset="-18"/>
              </a:rPr>
              <a:t>környezettudatos </a:t>
            </a:r>
            <a:r>
              <a:rPr lang="hu-HU" sz="2800" dirty="0">
                <a:solidFill>
                  <a:schemeClr val="bg1"/>
                </a:solidFill>
                <a:latin typeface="Nunito Sans Black" pitchFamily="2" charset="-18"/>
                <a:sym typeface="Wingdings" panose="05000000000000000000" pitchFamily="2" charset="2"/>
              </a:rPr>
              <a:t> igényes és</a:t>
            </a:r>
            <a:r>
              <a:rPr lang="hu-HU" sz="2800" dirty="0">
                <a:solidFill>
                  <a:schemeClr val="bg1"/>
                </a:solidFill>
                <a:latin typeface="Nunito Sans Black" pitchFamily="2" charset="-18"/>
              </a:rPr>
              <a:t> lojális ügyfélkör</a:t>
            </a:r>
            <a:endParaRPr lang="hu-HU" sz="2800" dirty="0"/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8DE4ECFE-3B44-2643-2C0C-CE65150EB960}"/>
              </a:ext>
            </a:extLst>
          </p:cNvPr>
          <p:cNvSpPr txBox="1"/>
          <p:nvPr/>
        </p:nvSpPr>
        <p:spPr>
          <a:xfrm>
            <a:off x="1146624" y="5239655"/>
            <a:ext cx="638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unito Sans Black" pitchFamily="2" charset="-18"/>
              </a:rPr>
              <a:t>k</a:t>
            </a:r>
            <a:r>
              <a:rPr lang="hu-HU" sz="2800" dirty="0">
                <a:solidFill>
                  <a:schemeClr val="bg1"/>
                </a:solidFill>
                <a:latin typeface="Nunito Sans Black" pitchFamily="2" charset="-18"/>
              </a:rPr>
              <a:t>öltségmegtakarítás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7337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8B8231AF-6266-C2DD-1EBD-85DA7986D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E59287B0-9C66-C4F0-1619-69AF036E228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72960EC4-D9D3-BD5A-0280-8320ABEB3795}"/>
              </a:ext>
            </a:extLst>
          </p:cNvPr>
          <p:cNvSpPr/>
          <p:nvPr/>
        </p:nvSpPr>
        <p:spPr>
          <a:xfrm>
            <a:off x="1028700" y="1485500"/>
            <a:ext cx="16230600" cy="7315999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9169A9A7-C17E-6D58-5CDD-D8654628C588}"/>
              </a:ext>
            </a:extLst>
          </p:cNvPr>
          <p:cNvSpPr/>
          <p:nvPr/>
        </p:nvSpPr>
        <p:spPr>
          <a:xfrm>
            <a:off x="14864140" y="772575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5772B883-EF2E-FC10-E181-ED4949D42579}"/>
              </a:ext>
            </a:extLst>
          </p:cNvPr>
          <p:cNvCxnSpPr/>
          <p:nvPr/>
        </p:nvCxnSpPr>
        <p:spPr>
          <a:xfrm rot="5400000">
            <a:off x="15307919" y="841718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BE361F38-9DFF-8285-0C19-803EBF87950C}"/>
              </a:ext>
            </a:extLst>
          </p:cNvPr>
          <p:cNvSpPr/>
          <p:nvPr/>
        </p:nvSpPr>
        <p:spPr>
          <a:xfrm>
            <a:off x="1028700" y="506071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BC57A828-B9FF-1FAF-0EA3-123E7EE50B23}"/>
              </a:ext>
            </a:extLst>
          </p:cNvPr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3" name="Google Shape;113;p2">
            <a:extLst>
              <a:ext uri="{FF2B5EF4-FFF2-40B4-BE49-F238E27FC236}">
                <a16:creationId xmlns="" xmlns:a16="http://schemas.microsoft.com/office/drawing/2014/main" id="{2B6566F3-D6BF-6D20-1D00-C3E655B65B0B}"/>
              </a:ext>
            </a:extLst>
          </p:cNvPr>
          <p:cNvSpPr txBox="1"/>
          <p:nvPr/>
        </p:nvSpPr>
        <p:spPr>
          <a:xfrm>
            <a:off x="3039301" y="2441171"/>
            <a:ext cx="10537137" cy="280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48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2.</a:t>
            </a:r>
            <a:r>
              <a:rPr lang="hu-HU" sz="48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4800" b="1" i="0" u="none" strike="noStrike" cap="none" dirty="0" smtClean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Lábnyomok</a:t>
            </a:r>
          </a:p>
          <a:p>
            <a:pPr>
              <a:lnSpc>
                <a:spcPct val="94972"/>
              </a:lnSpc>
            </a:pPr>
            <a:r>
              <a:rPr lang="hu-HU" sz="3200" b="1" i="0" u="none" strike="noStrike" cap="none" dirty="0" smtClean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</a:p>
          <a:p>
            <a:pPr>
              <a:lnSpc>
                <a:spcPct val="94972"/>
              </a:lnSpc>
            </a:pPr>
            <a:r>
              <a:rPr lang="hu-HU" sz="3200" b="1" i="0" u="none" strike="noStrike" cap="none" dirty="0" smtClean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Mi </a:t>
            </a: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a környezeti hatása annak, hogy hogyan kerül az étel az asztalra?</a:t>
            </a:r>
            <a:endParaRPr lang="hu-HU" sz="3200" dirty="0"/>
          </a:p>
          <a:p>
            <a:pPr marL="0" marR="0" lvl="0" indent="0" algn="l" rtl="0">
              <a:lnSpc>
                <a:spcPct val="9497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="" xmlns:a16="http://schemas.microsoft.com/office/drawing/2014/main" id="{FC242944-F1DF-808C-6D8C-7F10F7DEFA6B}"/>
              </a:ext>
            </a:extLst>
          </p:cNvPr>
          <p:cNvSpPr txBox="1"/>
          <p:nvPr/>
        </p:nvSpPr>
        <p:spPr>
          <a:xfrm>
            <a:off x="3039301" y="4705795"/>
            <a:ext cx="10537137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Közvetlen és közvetett hatások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Életciklus-elemzés jelentősége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Karbon lábnyom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Víz lábnyom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Ökológiai lábnyom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23931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="" xmlns:a16="http://schemas.microsoft.com/office/drawing/2014/main" id="{67877BC4-3C26-8DED-3204-9EF3ADAA2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>
            <a:extLst>
              <a:ext uri="{FF2B5EF4-FFF2-40B4-BE49-F238E27FC236}">
                <a16:creationId xmlns="" xmlns:a16="http://schemas.microsoft.com/office/drawing/2014/main" id="{1A174D3D-5524-1D1C-827A-660BB50AFCA9}"/>
              </a:ext>
            </a:extLst>
          </p:cNvPr>
          <p:cNvSpPr/>
          <p:nvPr/>
        </p:nvSpPr>
        <p:spPr>
          <a:xfrm>
            <a:off x="5291617" y="1028700"/>
            <a:ext cx="3741465" cy="5612198"/>
          </a:xfrm>
          <a:custGeom>
            <a:avLst/>
            <a:gdLst/>
            <a:ahLst/>
            <a:cxnLst/>
            <a:rect l="l" t="t" r="r" b="b"/>
            <a:pathLst>
              <a:path w="6350000" h="9525000" extrusionOk="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62566" r="-62566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5">
            <a:extLst>
              <a:ext uri="{FF2B5EF4-FFF2-40B4-BE49-F238E27FC236}">
                <a16:creationId xmlns="" xmlns:a16="http://schemas.microsoft.com/office/drawing/2014/main" id="{809B5BD5-E544-DE85-C8B0-CB66BBE282D0}"/>
              </a:ext>
            </a:extLst>
          </p:cNvPr>
          <p:cNvSpPr/>
          <p:nvPr/>
        </p:nvSpPr>
        <p:spPr>
          <a:xfrm>
            <a:off x="1028700" y="-190500"/>
            <a:ext cx="3523908" cy="2023691"/>
          </a:xfrm>
          <a:custGeom>
            <a:avLst/>
            <a:gdLst/>
            <a:ahLst/>
            <a:cxnLst/>
            <a:rect l="l" t="t" r="r" b="b"/>
            <a:pathLst>
              <a:path w="2138577" h="1228131" extrusionOk="0">
                <a:moveTo>
                  <a:pt x="2014117" y="1228131"/>
                </a:moveTo>
                <a:lnTo>
                  <a:pt x="124460" y="1228131"/>
                </a:lnTo>
                <a:cubicBezTo>
                  <a:pt x="55880" y="1228131"/>
                  <a:pt x="0" y="1172251"/>
                  <a:pt x="0" y="110367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14117" y="0"/>
                </a:lnTo>
                <a:cubicBezTo>
                  <a:pt x="2082697" y="0"/>
                  <a:pt x="2138577" y="55880"/>
                  <a:pt x="2138577" y="124460"/>
                </a:cubicBezTo>
                <a:lnTo>
                  <a:pt x="2138577" y="1103671"/>
                </a:lnTo>
                <a:cubicBezTo>
                  <a:pt x="2138577" y="1172251"/>
                  <a:pt x="2082697" y="1228131"/>
                  <a:pt x="2014117" y="1228131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5">
            <a:extLst>
              <a:ext uri="{FF2B5EF4-FFF2-40B4-BE49-F238E27FC236}">
                <a16:creationId xmlns="" xmlns:a16="http://schemas.microsoft.com/office/drawing/2014/main" id="{71354EDB-2721-8279-85FA-36121E97A51A}"/>
              </a:ext>
            </a:extLst>
          </p:cNvPr>
          <p:cNvSpPr/>
          <p:nvPr/>
        </p:nvSpPr>
        <p:spPr>
          <a:xfrm>
            <a:off x="1028700" y="8436954"/>
            <a:ext cx="3523908" cy="2023691"/>
          </a:xfrm>
          <a:custGeom>
            <a:avLst/>
            <a:gdLst/>
            <a:ahLst/>
            <a:cxnLst/>
            <a:rect l="l" t="t" r="r" b="b"/>
            <a:pathLst>
              <a:path w="2138577" h="1228131" extrusionOk="0">
                <a:moveTo>
                  <a:pt x="2014117" y="1228131"/>
                </a:moveTo>
                <a:lnTo>
                  <a:pt x="124460" y="1228131"/>
                </a:lnTo>
                <a:cubicBezTo>
                  <a:pt x="55880" y="1228131"/>
                  <a:pt x="0" y="1172251"/>
                  <a:pt x="0" y="110367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14117" y="0"/>
                </a:lnTo>
                <a:cubicBezTo>
                  <a:pt x="2082697" y="0"/>
                  <a:pt x="2138577" y="55880"/>
                  <a:pt x="2138577" y="124460"/>
                </a:cubicBezTo>
                <a:lnTo>
                  <a:pt x="2138577" y="1103671"/>
                </a:lnTo>
                <a:cubicBezTo>
                  <a:pt x="2138577" y="1172251"/>
                  <a:pt x="2082697" y="1228131"/>
                  <a:pt x="2014117" y="1228131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5">
            <a:extLst>
              <a:ext uri="{FF2B5EF4-FFF2-40B4-BE49-F238E27FC236}">
                <a16:creationId xmlns="" xmlns:a16="http://schemas.microsoft.com/office/drawing/2014/main" id="{969DC375-3F0A-E0C4-EB55-6EAD3EEBF7BB}"/>
              </a:ext>
            </a:extLst>
          </p:cNvPr>
          <p:cNvSpPr/>
          <p:nvPr/>
        </p:nvSpPr>
        <p:spPr>
          <a:xfrm>
            <a:off x="14439739" y="9258300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60" name="Google Shape;160;p5">
            <a:extLst>
              <a:ext uri="{FF2B5EF4-FFF2-40B4-BE49-F238E27FC236}">
                <a16:creationId xmlns="" xmlns:a16="http://schemas.microsoft.com/office/drawing/2014/main" id="{53DBE310-44E9-9DB4-796B-EF19EB9C03F4}"/>
              </a:ext>
            </a:extLst>
          </p:cNvPr>
          <p:cNvSpPr/>
          <p:nvPr/>
        </p:nvSpPr>
        <p:spPr>
          <a:xfrm>
            <a:off x="47607" y="0"/>
            <a:ext cx="2743047" cy="2648459"/>
          </a:xfrm>
          <a:custGeom>
            <a:avLst/>
            <a:gdLst/>
            <a:ahLst/>
            <a:cxnLst/>
            <a:rect l="l" t="t" r="r" b="b"/>
            <a:pathLst>
              <a:path w="2743047" h="2648459" extrusionOk="0">
                <a:moveTo>
                  <a:pt x="0" y="0"/>
                </a:moveTo>
                <a:lnTo>
                  <a:pt x="2743047" y="0"/>
                </a:lnTo>
                <a:lnTo>
                  <a:pt x="2743047" y="2648459"/>
                </a:lnTo>
                <a:lnTo>
                  <a:pt x="0" y="264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61" name="Google Shape;161;p5">
            <a:extLst>
              <a:ext uri="{FF2B5EF4-FFF2-40B4-BE49-F238E27FC236}">
                <a16:creationId xmlns="" xmlns:a16="http://schemas.microsoft.com/office/drawing/2014/main" id="{1C0EBDE9-5B26-A617-A144-249E23138108}"/>
              </a:ext>
            </a:extLst>
          </p:cNvPr>
          <p:cNvSpPr txBox="1"/>
          <p:nvPr/>
        </p:nvSpPr>
        <p:spPr>
          <a:xfrm>
            <a:off x="830702" y="3001962"/>
            <a:ext cx="4853088" cy="210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8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É</a:t>
            </a:r>
            <a:r>
              <a:rPr lang="hu-HU" sz="4800" b="1" i="0" u="none" strike="noStrike" cap="none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lelmiszerek</a:t>
            </a: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8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életciklusa</a:t>
            </a: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800" b="1" dirty="0">
                <a:solidFill>
                  <a:srgbClr val="141414"/>
                </a:solidFill>
                <a:latin typeface="Nunito Sans Black"/>
                <a:sym typeface="Nunito Sans Black"/>
              </a:rPr>
              <a:t>2/1</a:t>
            </a:r>
            <a:endParaRPr lang="en-US" sz="4800" dirty="0"/>
          </a:p>
        </p:txBody>
      </p:sp>
      <p:sp>
        <p:nvSpPr>
          <p:cNvPr id="163" name="Google Shape;163;p5">
            <a:extLst>
              <a:ext uri="{FF2B5EF4-FFF2-40B4-BE49-F238E27FC236}">
                <a16:creationId xmlns="" xmlns:a16="http://schemas.microsoft.com/office/drawing/2014/main" id="{B4E50543-D1E3-11BC-9C61-3C604623B7F1}"/>
              </a:ext>
            </a:extLst>
          </p:cNvPr>
          <p:cNvSpPr txBox="1"/>
          <p:nvPr/>
        </p:nvSpPr>
        <p:spPr>
          <a:xfrm>
            <a:off x="5291617" y="7167811"/>
            <a:ext cx="3741465" cy="122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Termelés - gazdálkodás</a:t>
            </a:r>
            <a:endParaRPr dirty="0"/>
          </a:p>
        </p:txBody>
      </p:sp>
      <p:sp>
        <p:nvSpPr>
          <p:cNvPr id="164" name="Google Shape;164;p5">
            <a:extLst>
              <a:ext uri="{FF2B5EF4-FFF2-40B4-BE49-F238E27FC236}">
                <a16:creationId xmlns="" xmlns:a16="http://schemas.microsoft.com/office/drawing/2014/main" id="{2E681BEF-003A-B769-6335-B8CD64B50278}"/>
              </a:ext>
            </a:extLst>
          </p:cNvPr>
          <p:cNvSpPr txBox="1"/>
          <p:nvPr/>
        </p:nvSpPr>
        <p:spPr>
          <a:xfrm>
            <a:off x="9404726" y="2898528"/>
            <a:ext cx="3741465" cy="61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i="0" u="none" strike="noStrike" cap="none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Feldolgozás</a:t>
            </a:r>
            <a:endParaRPr dirty="0"/>
          </a:p>
        </p:txBody>
      </p:sp>
      <p:sp>
        <p:nvSpPr>
          <p:cNvPr id="165" name="Google Shape;165;p5">
            <a:extLst>
              <a:ext uri="{FF2B5EF4-FFF2-40B4-BE49-F238E27FC236}">
                <a16:creationId xmlns="" xmlns:a16="http://schemas.microsoft.com/office/drawing/2014/main" id="{1F0A255B-56A9-9EB3-88A1-B2CD22C9455A}"/>
              </a:ext>
            </a:extLst>
          </p:cNvPr>
          <p:cNvSpPr txBox="1"/>
          <p:nvPr/>
        </p:nvSpPr>
        <p:spPr>
          <a:xfrm>
            <a:off x="13517835" y="7167811"/>
            <a:ext cx="3741465" cy="61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i="0" u="none" strike="noStrike" cap="none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Csomagolás</a:t>
            </a:r>
            <a:endParaRPr dirty="0"/>
          </a:p>
        </p:txBody>
      </p:sp>
      <p:pic>
        <p:nvPicPr>
          <p:cNvPr id="3" name="Kép 2" descr="Felszeletelt sakkbábúk rendezése">
            <a:extLst>
              <a:ext uri="{FF2B5EF4-FFF2-40B4-BE49-F238E27FC236}">
                <a16:creationId xmlns="" xmlns:a16="http://schemas.microsoft.com/office/drawing/2014/main" id="{6EDF25F9-D569-810B-DE45-E790EAA91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193" y="4103076"/>
            <a:ext cx="3890916" cy="5155223"/>
          </a:xfrm>
          <a:prstGeom prst="rect">
            <a:avLst/>
          </a:prstGeom>
        </p:spPr>
      </p:pic>
      <p:pic>
        <p:nvPicPr>
          <p:cNvPr id="6" name="Kép 5" descr="A képen tejtermék, sajt, Gruyère sajt, Sajtkészítés látható&#10;&#10;Automatikusan generált leírás">
            <a:extLst>
              <a:ext uri="{FF2B5EF4-FFF2-40B4-BE49-F238E27FC236}">
                <a16:creationId xmlns="" xmlns:a16="http://schemas.microsoft.com/office/drawing/2014/main" id="{B54D79A4-755E-ADB4-47AE-AFD3D5336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08000"/>
                    </a14:imgEffect>
                  </a14:imgLayer>
                </a14:imgProps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rcRect l="24" r="48201"/>
          <a:stretch/>
        </p:blipFill>
        <p:spPr>
          <a:xfrm>
            <a:off x="13517835" y="1028700"/>
            <a:ext cx="3960000" cy="57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6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"/>
          <p:cNvSpPr/>
          <p:nvPr/>
        </p:nvSpPr>
        <p:spPr>
          <a:xfrm>
            <a:off x="9404726" y="3646102"/>
            <a:ext cx="3741465" cy="5612198"/>
          </a:xfrm>
          <a:custGeom>
            <a:avLst/>
            <a:gdLst/>
            <a:ahLst/>
            <a:cxnLst/>
            <a:rect l="l" t="t" r="r" b="b"/>
            <a:pathLst>
              <a:path w="6350000" h="9525000" extrusionOk="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62353" r="-62350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5"/>
          <p:cNvSpPr/>
          <p:nvPr/>
        </p:nvSpPr>
        <p:spPr>
          <a:xfrm>
            <a:off x="1028700" y="-190500"/>
            <a:ext cx="3523908" cy="2023691"/>
          </a:xfrm>
          <a:custGeom>
            <a:avLst/>
            <a:gdLst/>
            <a:ahLst/>
            <a:cxnLst/>
            <a:rect l="l" t="t" r="r" b="b"/>
            <a:pathLst>
              <a:path w="2138577" h="1228131" extrusionOk="0">
                <a:moveTo>
                  <a:pt x="2014117" y="1228131"/>
                </a:moveTo>
                <a:lnTo>
                  <a:pt x="124460" y="1228131"/>
                </a:lnTo>
                <a:cubicBezTo>
                  <a:pt x="55880" y="1228131"/>
                  <a:pt x="0" y="1172251"/>
                  <a:pt x="0" y="110367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14117" y="0"/>
                </a:lnTo>
                <a:cubicBezTo>
                  <a:pt x="2082697" y="0"/>
                  <a:pt x="2138577" y="55880"/>
                  <a:pt x="2138577" y="124460"/>
                </a:cubicBezTo>
                <a:lnTo>
                  <a:pt x="2138577" y="1103671"/>
                </a:lnTo>
                <a:cubicBezTo>
                  <a:pt x="2138577" y="1172251"/>
                  <a:pt x="2082697" y="1228131"/>
                  <a:pt x="2014117" y="1228131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5"/>
          <p:cNvSpPr/>
          <p:nvPr/>
        </p:nvSpPr>
        <p:spPr>
          <a:xfrm>
            <a:off x="1028700" y="8436954"/>
            <a:ext cx="3523908" cy="2023691"/>
          </a:xfrm>
          <a:custGeom>
            <a:avLst/>
            <a:gdLst/>
            <a:ahLst/>
            <a:cxnLst/>
            <a:rect l="l" t="t" r="r" b="b"/>
            <a:pathLst>
              <a:path w="2138577" h="1228131" extrusionOk="0">
                <a:moveTo>
                  <a:pt x="2014117" y="1228131"/>
                </a:moveTo>
                <a:lnTo>
                  <a:pt x="124460" y="1228131"/>
                </a:lnTo>
                <a:cubicBezTo>
                  <a:pt x="55880" y="1228131"/>
                  <a:pt x="0" y="1172251"/>
                  <a:pt x="0" y="110367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14117" y="0"/>
                </a:lnTo>
                <a:cubicBezTo>
                  <a:pt x="2082697" y="0"/>
                  <a:pt x="2138577" y="55880"/>
                  <a:pt x="2138577" y="124460"/>
                </a:cubicBezTo>
                <a:lnTo>
                  <a:pt x="2138577" y="1103671"/>
                </a:lnTo>
                <a:cubicBezTo>
                  <a:pt x="2138577" y="1172251"/>
                  <a:pt x="2082697" y="1228131"/>
                  <a:pt x="2014117" y="1228131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5"/>
          <p:cNvSpPr/>
          <p:nvPr/>
        </p:nvSpPr>
        <p:spPr>
          <a:xfrm>
            <a:off x="14439739" y="9258300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60" name="Google Shape;160;p5"/>
          <p:cNvSpPr/>
          <p:nvPr/>
        </p:nvSpPr>
        <p:spPr>
          <a:xfrm>
            <a:off x="47607" y="0"/>
            <a:ext cx="2743047" cy="2648459"/>
          </a:xfrm>
          <a:custGeom>
            <a:avLst/>
            <a:gdLst/>
            <a:ahLst/>
            <a:cxnLst/>
            <a:rect l="l" t="t" r="r" b="b"/>
            <a:pathLst>
              <a:path w="2743047" h="2648459" extrusionOk="0">
                <a:moveTo>
                  <a:pt x="0" y="0"/>
                </a:moveTo>
                <a:lnTo>
                  <a:pt x="2743047" y="0"/>
                </a:lnTo>
                <a:lnTo>
                  <a:pt x="2743047" y="2648459"/>
                </a:lnTo>
                <a:lnTo>
                  <a:pt x="0" y="264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63" name="Google Shape;163;p5"/>
          <p:cNvSpPr txBox="1"/>
          <p:nvPr/>
        </p:nvSpPr>
        <p:spPr>
          <a:xfrm>
            <a:off x="5291617" y="7167811"/>
            <a:ext cx="3741465" cy="61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i="0" u="none" strike="noStrike" cap="none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Szállítás</a:t>
            </a:r>
            <a:endParaRPr dirty="0"/>
          </a:p>
        </p:txBody>
      </p:sp>
      <p:sp>
        <p:nvSpPr>
          <p:cNvPr id="164" name="Google Shape;164;p5"/>
          <p:cNvSpPr txBox="1"/>
          <p:nvPr/>
        </p:nvSpPr>
        <p:spPr>
          <a:xfrm>
            <a:off x="9404726" y="1257300"/>
            <a:ext cx="3741465" cy="122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i="0" u="none" strike="noStrike" cap="none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Tárolás, raktározás</a:t>
            </a:r>
            <a:endParaRPr dirty="0"/>
          </a:p>
        </p:txBody>
      </p:sp>
      <p:sp>
        <p:nvSpPr>
          <p:cNvPr id="165" name="Google Shape;165;p5"/>
          <p:cNvSpPr txBox="1"/>
          <p:nvPr/>
        </p:nvSpPr>
        <p:spPr>
          <a:xfrm>
            <a:off x="13608628" y="7167811"/>
            <a:ext cx="3917371" cy="61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i="0" u="none" strike="noStrike" cap="none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Hulladékkezelés</a:t>
            </a:r>
            <a:endParaRPr dirty="0"/>
          </a:p>
        </p:txBody>
      </p:sp>
      <p:sp>
        <p:nvSpPr>
          <p:cNvPr id="2" name="Google Shape;161;p5">
            <a:extLst>
              <a:ext uri="{FF2B5EF4-FFF2-40B4-BE49-F238E27FC236}">
                <a16:creationId xmlns="" xmlns:a16="http://schemas.microsoft.com/office/drawing/2014/main" id="{7C1A0DA9-E7A3-0F7B-78F5-2CE57E1D5949}"/>
              </a:ext>
            </a:extLst>
          </p:cNvPr>
          <p:cNvSpPr txBox="1"/>
          <p:nvPr/>
        </p:nvSpPr>
        <p:spPr>
          <a:xfrm>
            <a:off x="978705" y="3360011"/>
            <a:ext cx="4853088" cy="210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8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É</a:t>
            </a:r>
            <a:r>
              <a:rPr lang="hu-HU" sz="4800" b="1" i="0" u="none" strike="noStrike" cap="none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lelmiszerek</a:t>
            </a: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8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életciklusa</a:t>
            </a: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800" b="1" dirty="0">
                <a:solidFill>
                  <a:srgbClr val="141414"/>
                </a:solidFill>
                <a:latin typeface="Nunito Sans Black"/>
                <a:sym typeface="Nunito Sans Black"/>
              </a:rPr>
              <a:t>2/2</a:t>
            </a:r>
            <a:endParaRPr lang="en-US" sz="4800" dirty="0"/>
          </a:p>
        </p:txBody>
      </p:sp>
      <p:pic>
        <p:nvPicPr>
          <p:cNvPr id="4" name="Kép 3" descr="Sajttartókon pihenő sajtkerekek">
            <a:extLst>
              <a:ext uri="{FF2B5EF4-FFF2-40B4-BE49-F238E27FC236}">
                <a16:creationId xmlns="" xmlns:a16="http://schemas.microsoft.com/office/drawing/2014/main" id="{4DADDAAE-0A95-7438-5CCB-46710A2FC9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230" r="12729"/>
          <a:stretch/>
        </p:blipFill>
        <p:spPr>
          <a:xfrm>
            <a:off x="9345010" y="3646102"/>
            <a:ext cx="3960000" cy="5612197"/>
          </a:xfrm>
          <a:prstGeom prst="rect">
            <a:avLst/>
          </a:prstGeom>
        </p:spPr>
      </p:pic>
      <p:pic>
        <p:nvPicPr>
          <p:cNvPr id="10" name="Kép 9" descr="Lokátorjelző egy várostérképen">
            <a:extLst>
              <a:ext uri="{FF2B5EF4-FFF2-40B4-BE49-F238E27FC236}">
                <a16:creationId xmlns="" xmlns:a16="http://schemas.microsoft.com/office/drawing/2014/main" id="{8C212F38-7CFE-A7F7-CD94-90CC66257E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3077"/>
          <a:stretch/>
        </p:blipFill>
        <p:spPr>
          <a:xfrm>
            <a:off x="5109079" y="1014629"/>
            <a:ext cx="3960000" cy="5626269"/>
          </a:xfrm>
          <a:prstGeom prst="rect">
            <a:avLst/>
          </a:prstGeom>
        </p:spPr>
      </p:pic>
      <p:pic>
        <p:nvPicPr>
          <p:cNvPr id="18" name="Ábra 17" descr="Szemét egyszínű kitöltéssel">
            <a:extLst>
              <a:ext uri="{FF2B5EF4-FFF2-40B4-BE49-F238E27FC236}">
                <a16:creationId xmlns="" xmlns:a16="http://schemas.microsoft.com/office/drawing/2014/main" id="{2B6A042F-9883-CD07-1171-55414FFA0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358683" y="2024207"/>
            <a:ext cx="4663535" cy="46635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BB9CCDCD-3AE0-1C1E-7613-3D961DC47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409BC3CF-0593-0F72-CC80-E1579D0FC98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37E74392-37E9-8CE1-DD27-5F14828A3CD9}"/>
              </a:ext>
            </a:extLst>
          </p:cNvPr>
          <p:cNvSpPr/>
          <p:nvPr/>
        </p:nvSpPr>
        <p:spPr>
          <a:xfrm>
            <a:off x="-814392" y="5261580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160E3805-92CE-9937-0982-B2944C0BE169}"/>
              </a:ext>
            </a:extLst>
          </p:cNvPr>
          <p:cNvSpPr/>
          <p:nvPr/>
        </p:nvSpPr>
        <p:spPr>
          <a:xfrm>
            <a:off x="2488366" y="1272473"/>
            <a:ext cx="11272604" cy="6749537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35F6046D-3130-F582-CD27-C8D0872340B0}"/>
              </a:ext>
            </a:extLst>
          </p:cNvPr>
          <p:cNvSpPr/>
          <p:nvPr/>
        </p:nvSpPr>
        <p:spPr>
          <a:xfrm>
            <a:off x="14864140" y="831036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A8F491D9-DBF2-5BAB-EFEB-14448EB7B77A}"/>
              </a:ext>
            </a:extLst>
          </p:cNvPr>
          <p:cNvCxnSpPr/>
          <p:nvPr/>
        </p:nvCxnSpPr>
        <p:spPr>
          <a:xfrm rot="5400000">
            <a:off x="15307919" y="9076752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AD938C91-AB43-7738-A044-6F688EE1E595}"/>
              </a:ext>
            </a:extLst>
          </p:cNvPr>
          <p:cNvSpPr/>
          <p:nvPr/>
        </p:nvSpPr>
        <p:spPr>
          <a:xfrm>
            <a:off x="1028700" y="506071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3" name="Google Shape;113;p2">
            <a:extLst>
              <a:ext uri="{FF2B5EF4-FFF2-40B4-BE49-F238E27FC236}">
                <a16:creationId xmlns="" xmlns:a16="http://schemas.microsoft.com/office/drawing/2014/main" id="{3A366258-1695-0513-714A-5220702A71A0}"/>
              </a:ext>
            </a:extLst>
          </p:cNvPr>
          <p:cNvSpPr txBox="1"/>
          <p:nvPr/>
        </p:nvSpPr>
        <p:spPr>
          <a:xfrm>
            <a:off x="2874061" y="1798011"/>
            <a:ext cx="1053713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48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Karbon l</a:t>
            </a:r>
            <a:r>
              <a:rPr lang="hu-HU" sz="48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ábnyom</a:t>
            </a:r>
            <a:endParaRPr sz="48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="" xmlns:a16="http://schemas.microsoft.com/office/drawing/2014/main" id="{6176CBD7-E76C-ED9E-395A-07E589772D9A}"/>
              </a:ext>
            </a:extLst>
          </p:cNvPr>
          <p:cNvSpPr txBox="1"/>
          <p:nvPr/>
        </p:nvSpPr>
        <p:spPr>
          <a:xfrm>
            <a:off x="2874060" y="3023570"/>
            <a:ext cx="10537137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Cél: megismerni a tevékenység környezeti terhelését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Kibocsátott üvegházhatású gázok (</a:t>
            </a: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CO</a:t>
            </a:r>
            <a:r>
              <a:rPr lang="hu-HU" sz="24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2, </a:t>
            </a: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metán, N</a:t>
            </a:r>
            <a:r>
              <a:rPr lang="hu-HU" sz="24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O) mennyisége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Mértékegysége: CO</a:t>
            </a:r>
            <a:r>
              <a:rPr lang="hu-HU" sz="24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e (szén-dioxid egyenérték)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A tevékenység során közvetlenül vagy közvetve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Rendszeres méréssel követhetők a változások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B7760E1A-A62C-40F2-98F5-DFAEA146B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976" y="1318203"/>
            <a:ext cx="4121202" cy="665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48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DC932713-448F-8E56-D81B-6D1434231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D61480FD-429B-16B1-C1AA-9F4E969E84C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5BA2A6D4-7A33-87E3-669B-31A0B759E0EF}"/>
              </a:ext>
            </a:extLst>
          </p:cNvPr>
          <p:cNvSpPr/>
          <p:nvPr/>
        </p:nvSpPr>
        <p:spPr>
          <a:xfrm>
            <a:off x="-814392" y="5261580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FDEAED25-9A2D-C312-B8C1-65C258C42279}"/>
              </a:ext>
            </a:extLst>
          </p:cNvPr>
          <p:cNvSpPr/>
          <p:nvPr/>
        </p:nvSpPr>
        <p:spPr>
          <a:xfrm>
            <a:off x="2488366" y="1317443"/>
            <a:ext cx="11272604" cy="6749537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66CBD3A7-633C-4660-6F00-ADF66A9747FC}"/>
              </a:ext>
            </a:extLst>
          </p:cNvPr>
          <p:cNvSpPr/>
          <p:nvPr/>
        </p:nvSpPr>
        <p:spPr>
          <a:xfrm>
            <a:off x="14864140" y="831036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B8B2ACD8-B0D7-6D53-98B9-8FD1341AC3FE}"/>
              </a:ext>
            </a:extLst>
          </p:cNvPr>
          <p:cNvCxnSpPr/>
          <p:nvPr/>
        </p:nvCxnSpPr>
        <p:spPr>
          <a:xfrm rot="5400000">
            <a:off x="15307919" y="9076752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C2D4EF63-C309-C34D-65DF-751A18A6D754}"/>
              </a:ext>
            </a:extLst>
          </p:cNvPr>
          <p:cNvSpPr/>
          <p:nvPr/>
        </p:nvSpPr>
        <p:spPr>
          <a:xfrm>
            <a:off x="1028700" y="506071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3" name="Google Shape;113;p2">
            <a:extLst>
              <a:ext uri="{FF2B5EF4-FFF2-40B4-BE49-F238E27FC236}">
                <a16:creationId xmlns="" xmlns:a16="http://schemas.microsoft.com/office/drawing/2014/main" id="{BE258769-6CCC-F218-031A-5BB30968D72D}"/>
              </a:ext>
            </a:extLst>
          </p:cNvPr>
          <p:cNvSpPr txBox="1"/>
          <p:nvPr/>
        </p:nvSpPr>
        <p:spPr>
          <a:xfrm>
            <a:off x="2874061" y="2337655"/>
            <a:ext cx="1053713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48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A karbon l</a:t>
            </a:r>
            <a:r>
              <a:rPr lang="hu-HU" sz="48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ábnyom csökkentése</a:t>
            </a:r>
            <a:endParaRPr sz="48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="" xmlns:a16="http://schemas.microsoft.com/office/drawing/2014/main" id="{47E9EFDA-E7B0-7ADF-60C8-697055B3B18B}"/>
              </a:ext>
            </a:extLst>
          </p:cNvPr>
          <p:cNvSpPr txBox="1"/>
          <p:nvPr/>
        </p:nvSpPr>
        <p:spPr>
          <a:xfrm>
            <a:off x="2874060" y="3623178"/>
            <a:ext cx="10537137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Energiapazarlás csökkentése, takarékosság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Megújuló energiaforrások használata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Kibocsátás kompenzálása – a megkötésének biztosítása: fák (növények) + termőtalaj segítségével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F8ED3323-791A-A234-C1E8-AF12A388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975" y="1366966"/>
            <a:ext cx="4151486" cy="670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704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0566FAB6-72E0-1686-C915-57321AF1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3405555E-9652-D712-EECC-0E197757BDD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b="1" dirty="0"/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D2A3029B-082D-0CF8-F4FD-01B4770DD7BF}"/>
              </a:ext>
            </a:extLst>
          </p:cNvPr>
          <p:cNvSpPr/>
          <p:nvPr/>
        </p:nvSpPr>
        <p:spPr>
          <a:xfrm>
            <a:off x="-814392" y="5261580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14E7A702-DE78-71CD-6B33-A7AC98EA0A1E}"/>
              </a:ext>
            </a:extLst>
          </p:cNvPr>
          <p:cNvSpPr/>
          <p:nvPr/>
        </p:nvSpPr>
        <p:spPr>
          <a:xfrm>
            <a:off x="2728919" y="1560826"/>
            <a:ext cx="11272604" cy="6749537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E76B7EBC-3628-3D75-0D60-072093C9B65F}"/>
              </a:ext>
            </a:extLst>
          </p:cNvPr>
          <p:cNvSpPr/>
          <p:nvPr/>
        </p:nvSpPr>
        <p:spPr>
          <a:xfrm>
            <a:off x="14864140" y="861016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D3E28B2B-1A62-800A-D3A9-0C5D681BE2D3}"/>
              </a:ext>
            </a:extLst>
          </p:cNvPr>
          <p:cNvCxnSpPr/>
          <p:nvPr/>
        </p:nvCxnSpPr>
        <p:spPr>
          <a:xfrm rot="5400000">
            <a:off x="15307919" y="9376552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12845028-B728-A2FD-CDC1-A54AAB11A50B}"/>
              </a:ext>
            </a:extLst>
          </p:cNvPr>
          <p:cNvSpPr/>
          <p:nvPr/>
        </p:nvSpPr>
        <p:spPr>
          <a:xfrm>
            <a:off x="1028700" y="506071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3" name="Google Shape;113;p2">
            <a:extLst>
              <a:ext uri="{FF2B5EF4-FFF2-40B4-BE49-F238E27FC236}">
                <a16:creationId xmlns="" xmlns:a16="http://schemas.microsoft.com/office/drawing/2014/main" id="{457526AF-28FD-E258-EE5A-21B0318091E7}"/>
              </a:ext>
            </a:extLst>
          </p:cNvPr>
          <p:cNvSpPr txBox="1"/>
          <p:nvPr/>
        </p:nvSpPr>
        <p:spPr>
          <a:xfrm>
            <a:off x="3593587" y="2337655"/>
            <a:ext cx="1053713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48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Víz lábnyom</a:t>
            </a:r>
            <a:endParaRPr sz="48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="" xmlns:a16="http://schemas.microsoft.com/office/drawing/2014/main" id="{FC52B37D-1FD2-84BB-0D3E-1DDDB9D16FFB}"/>
              </a:ext>
            </a:extLst>
          </p:cNvPr>
          <p:cNvSpPr txBox="1"/>
          <p:nvPr/>
        </p:nvSpPr>
        <p:spPr>
          <a:xfrm>
            <a:off x="2874060" y="3623178"/>
            <a:ext cx="10537137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Kék víz: felszíni és felszín alatti vizek</a:t>
            </a:r>
            <a:b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hu-HU" sz="3200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emberi tevékenységhez pl. öntözéshez, gyártáshoz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Zöld víz: talajban lévő víz</a:t>
            </a:r>
            <a:b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hu-HU" sz="3200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növények használják fel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Szürke víz</a:t>
            </a:r>
            <a:b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hu-HU" sz="3200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a szennyezett víz hígításához szükséges víz</a:t>
            </a:r>
          </a:p>
        </p:txBody>
      </p:sp>
      <p:pic>
        <p:nvPicPr>
          <p:cNvPr id="6146" name="Picture 2" descr="Vízlábnyom - Ezermester 2019/5">
            <a:extLst>
              <a:ext uri="{FF2B5EF4-FFF2-40B4-BE49-F238E27FC236}">
                <a16:creationId xmlns="" xmlns:a16="http://schemas.microsoft.com/office/drawing/2014/main" id="{3723E6B7-B759-609D-E00A-28F0BF5E9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273" y="3675557"/>
            <a:ext cx="238125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nish vízlábnyom-kalkulátor. Öntsünk tiszta vizet a pohárba | Finish® HU">
            <a:extLst>
              <a:ext uri="{FF2B5EF4-FFF2-40B4-BE49-F238E27FC236}">
                <a16:creationId xmlns="" xmlns:a16="http://schemas.microsoft.com/office/drawing/2014/main" id="{22414770-57B8-0AE5-C31C-0BDF13641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45" r="-41745"/>
          <a:stretch/>
        </p:blipFill>
        <p:spPr bwMode="auto">
          <a:xfrm>
            <a:off x="13002860" y="1558980"/>
            <a:ext cx="8658496" cy="674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707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="" xmlns:a16="http://schemas.microsoft.com/office/drawing/2014/main" id="{DFA4CD42-AD0B-DB2C-A62D-D19E2BFE4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">
            <a:extLst>
              <a:ext uri="{FF2B5EF4-FFF2-40B4-BE49-F238E27FC236}">
                <a16:creationId xmlns="" xmlns:a16="http://schemas.microsoft.com/office/drawing/2014/main" id="{0735C49B-6742-F2C0-32FF-1B2F21743AA2}"/>
              </a:ext>
            </a:extLst>
          </p:cNvPr>
          <p:cNvSpPr/>
          <p:nvPr/>
        </p:nvSpPr>
        <p:spPr>
          <a:xfrm>
            <a:off x="1028700" y="-190500"/>
            <a:ext cx="3523908" cy="2023691"/>
          </a:xfrm>
          <a:custGeom>
            <a:avLst/>
            <a:gdLst/>
            <a:ahLst/>
            <a:cxnLst/>
            <a:rect l="l" t="t" r="r" b="b"/>
            <a:pathLst>
              <a:path w="2138577" h="1228131" extrusionOk="0">
                <a:moveTo>
                  <a:pt x="2014117" y="1228131"/>
                </a:moveTo>
                <a:lnTo>
                  <a:pt x="124460" y="1228131"/>
                </a:lnTo>
                <a:cubicBezTo>
                  <a:pt x="55880" y="1228131"/>
                  <a:pt x="0" y="1172251"/>
                  <a:pt x="0" y="110367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14117" y="0"/>
                </a:lnTo>
                <a:cubicBezTo>
                  <a:pt x="2082697" y="0"/>
                  <a:pt x="2138577" y="55880"/>
                  <a:pt x="2138577" y="124460"/>
                </a:cubicBezTo>
                <a:lnTo>
                  <a:pt x="2138577" y="1103671"/>
                </a:lnTo>
                <a:cubicBezTo>
                  <a:pt x="2138577" y="1172251"/>
                  <a:pt x="2082697" y="1228131"/>
                  <a:pt x="2014117" y="1228131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5">
            <a:extLst>
              <a:ext uri="{FF2B5EF4-FFF2-40B4-BE49-F238E27FC236}">
                <a16:creationId xmlns="" xmlns:a16="http://schemas.microsoft.com/office/drawing/2014/main" id="{C34A58A7-FBFF-A04A-83ED-E144CBD9A731}"/>
              </a:ext>
            </a:extLst>
          </p:cNvPr>
          <p:cNvSpPr/>
          <p:nvPr/>
        </p:nvSpPr>
        <p:spPr>
          <a:xfrm>
            <a:off x="1028700" y="8436954"/>
            <a:ext cx="3523908" cy="2023691"/>
          </a:xfrm>
          <a:custGeom>
            <a:avLst/>
            <a:gdLst/>
            <a:ahLst/>
            <a:cxnLst/>
            <a:rect l="l" t="t" r="r" b="b"/>
            <a:pathLst>
              <a:path w="2138577" h="1228131" extrusionOk="0">
                <a:moveTo>
                  <a:pt x="2014117" y="1228131"/>
                </a:moveTo>
                <a:lnTo>
                  <a:pt x="124460" y="1228131"/>
                </a:lnTo>
                <a:cubicBezTo>
                  <a:pt x="55880" y="1228131"/>
                  <a:pt x="0" y="1172251"/>
                  <a:pt x="0" y="110367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14117" y="0"/>
                </a:lnTo>
                <a:cubicBezTo>
                  <a:pt x="2082697" y="0"/>
                  <a:pt x="2138577" y="55880"/>
                  <a:pt x="2138577" y="124460"/>
                </a:cubicBezTo>
                <a:lnTo>
                  <a:pt x="2138577" y="1103671"/>
                </a:lnTo>
                <a:cubicBezTo>
                  <a:pt x="2138577" y="1172251"/>
                  <a:pt x="2082697" y="1228131"/>
                  <a:pt x="2014117" y="1228131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5">
            <a:extLst>
              <a:ext uri="{FF2B5EF4-FFF2-40B4-BE49-F238E27FC236}">
                <a16:creationId xmlns="" xmlns:a16="http://schemas.microsoft.com/office/drawing/2014/main" id="{BFAD6BB3-F653-B615-0398-765F9C20F90E}"/>
              </a:ext>
            </a:extLst>
          </p:cNvPr>
          <p:cNvSpPr/>
          <p:nvPr/>
        </p:nvSpPr>
        <p:spPr>
          <a:xfrm>
            <a:off x="14439739" y="9258300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60" name="Google Shape;160;p5">
            <a:extLst>
              <a:ext uri="{FF2B5EF4-FFF2-40B4-BE49-F238E27FC236}">
                <a16:creationId xmlns="" xmlns:a16="http://schemas.microsoft.com/office/drawing/2014/main" id="{227DB263-E37F-4A87-C3E3-871DFF0AC96C}"/>
              </a:ext>
            </a:extLst>
          </p:cNvPr>
          <p:cNvSpPr/>
          <p:nvPr/>
        </p:nvSpPr>
        <p:spPr>
          <a:xfrm>
            <a:off x="47607" y="0"/>
            <a:ext cx="2743047" cy="2648459"/>
          </a:xfrm>
          <a:custGeom>
            <a:avLst/>
            <a:gdLst/>
            <a:ahLst/>
            <a:cxnLst/>
            <a:rect l="l" t="t" r="r" b="b"/>
            <a:pathLst>
              <a:path w="2743047" h="2648459" extrusionOk="0">
                <a:moveTo>
                  <a:pt x="0" y="0"/>
                </a:moveTo>
                <a:lnTo>
                  <a:pt x="2743047" y="0"/>
                </a:lnTo>
                <a:lnTo>
                  <a:pt x="2743047" y="2648459"/>
                </a:lnTo>
                <a:lnTo>
                  <a:pt x="0" y="264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Google Shape;161;p5">
            <a:extLst>
              <a:ext uri="{FF2B5EF4-FFF2-40B4-BE49-F238E27FC236}">
                <a16:creationId xmlns="" xmlns:a16="http://schemas.microsoft.com/office/drawing/2014/main" id="{89E523B9-286E-CD4A-D2D3-E8484E29C1FB}"/>
              </a:ext>
            </a:extLst>
          </p:cNvPr>
          <p:cNvSpPr txBox="1"/>
          <p:nvPr/>
        </p:nvSpPr>
        <p:spPr>
          <a:xfrm>
            <a:off x="364110" y="3360011"/>
            <a:ext cx="4853088" cy="280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800" b="1" i="0" u="none" strike="noStrike" cap="none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Ví</a:t>
            </a:r>
            <a:r>
              <a:rPr lang="hu-HU" sz="48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z</a:t>
            </a:r>
            <a:endParaRPr lang="hu-HU" sz="4800" b="1" i="0" u="none" strike="noStrike" cap="none" dirty="0">
              <a:solidFill>
                <a:srgbClr val="141414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8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lábnyom</a:t>
            </a: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4800" b="1" dirty="0" smtClean="0">
              <a:solidFill>
                <a:srgbClr val="141414"/>
              </a:solidFill>
              <a:latin typeface="Nunito Sans" pitchFamily="2" charset="-18"/>
              <a:sym typeface="Nunito Sans Black"/>
            </a:endParaRP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800" b="1" dirty="0" smtClean="0">
                <a:latin typeface="Nunito Sans" pitchFamily="2" charset="-18"/>
              </a:rPr>
              <a:t>PÉLDÁK:</a:t>
            </a:r>
            <a:endParaRPr lang="en-US" sz="4800" b="1" dirty="0">
              <a:latin typeface="Nunito Sans" pitchFamily="2" charset="-18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9C923B5A-ED44-C7E1-5905-E9C28E559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8" b="-12934"/>
          <a:stretch/>
        </p:blipFill>
        <p:spPr bwMode="auto">
          <a:xfrm>
            <a:off x="4667249" y="72000"/>
            <a:ext cx="12106743" cy="10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079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6C461224-63C9-F0F9-ACAC-E00CBABE5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4E9F8D51-118B-1E20-5B03-A961CD6D725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b="1" dirty="0"/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DFEC7E1A-A8AF-C488-7EDC-FC88A5B80CDD}"/>
              </a:ext>
            </a:extLst>
          </p:cNvPr>
          <p:cNvSpPr/>
          <p:nvPr/>
        </p:nvSpPr>
        <p:spPr>
          <a:xfrm>
            <a:off x="-814392" y="5261580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6C4254CD-BAE3-4465-57D0-ECE2DF3D18BF}"/>
              </a:ext>
            </a:extLst>
          </p:cNvPr>
          <p:cNvSpPr/>
          <p:nvPr/>
        </p:nvSpPr>
        <p:spPr>
          <a:xfrm>
            <a:off x="2538100" y="1581521"/>
            <a:ext cx="9466256" cy="6749537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F2AC8172-D5EB-1A29-063E-40395B41620B}"/>
              </a:ext>
            </a:extLst>
          </p:cNvPr>
          <p:cNvSpPr/>
          <p:nvPr/>
        </p:nvSpPr>
        <p:spPr>
          <a:xfrm>
            <a:off x="14864140" y="861016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3D3DC1D7-B8FE-C795-B2E9-91A0E634828C}"/>
              </a:ext>
            </a:extLst>
          </p:cNvPr>
          <p:cNvCxnSpPr/>
          <p:nvPr/>
        </p:nvCxnSpPr>
        <p:spPr>
          <a:xfrm rot="5400000">
            <a:off x="15307919" y="9376552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BF59FCBF-B4E7-28EC-E592-AE47804DB995}"/>
              </a:ext>
            </a:extLst>
          </p:cNvPr>
          <p:cNvSpPr/>
          <p:nvPr/>
        </p:nvSpPr>
        <p:spPr>
          <a:xfrm>
            <a:off x="1028700" y="506071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3" name="Google Shape;113;p2">
            <a:extLst>
              <a:ext uri="{FF2B5EF4-FFF2-40B4-BE49-F238E27FC236}">
                <a16:creationId xmlns="" xmlns:a16="http://schemas.microsoft.com/office/drawing/2014/main" id="{F3164F65-BE42-83D5-1D16-EA07E8388B13}"/>
              </a:ext>
            </a:extLst>
          </p:cNvPr>
          <p:cNvSpPr txBox="1"/>
          <p:nvPr/>
        </p:nvSpPr>
        <p:spPr>
          <a:xfrm>
            <a:off x="3175863" y="2462153"/>
            <a:ext cx="1053713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48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A víz lábnyom csökkentése</a:t>
            </a:r>
            <a:endParaRPr sz="48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="" xmlns:a16="http://schemas.microsoft.com/office/drawing/2014/main" id="{27368E22-C138-0EA1-6049-96F6F35BBBCC}"/>
              </a:ext>
            </a:extLst>
          </p:cNvPr>
          <p:cNvSpPr txBox="1"/>
          <p:nvPr/>
        </p:nvSpPr>
        <p:spPr>
          <a:xfrm>
            <a:off x="3135514" y="3769051"/>
            <a:ext cx="8271428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Vízigény csökkentése</a:t>
            </a:r>
            <a:endParaRPr lang="hu-HU" sz="3200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Vízmegtartás a talajban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Élelmiszer-pazarlás csökkentése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Víz </a:t>
            </a:r>
            <a:r>
              <a:rPr lang="hu-HU" sz="3200" b="1" dirty="0" err="1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újrahasznosítása</a:t>
            </a:r>
            <a:endParaRPr lang="hu-HU" sz="3200" b="1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A víz szennyezésének csökkentése</a:t>
            </a:r>
            <a:endParaRPr lang="hu-HU" sz="3200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6148" name="Picture 4" descr="Finish vízlábnyom-kalkulátor. Öntsünk tiszta vizet a pohárba | Finish® HU">
            <a:extLst>
              <a:ext uri="{FF2B5EF4-FFF2-40B4-BE49-F238E27FC236}">
                <a16:creationId xmlns="" xmlns:a16="http://schemas.microsoft.com/office/drawing/2014/main" id="{8D7FB40B-A787-1FF7-9ED6-9FC56C83C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45" r="-41745"/>
          <a:stretch/>
        </p:blipFill>
        <p:spPr bwMode="auto">
          <a:xfrm>
            <a:off x="12234246" y="1581521"/>
            <a:ext cx="8607825" cy="671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646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77F1780F-8D96-D851-3803-BB92C457A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CA8FE993-90BE-83F7-D2C5-452DEA6D2A20}"/>
              </a:ext>
            </a:extLst>
          </p:cNvPr>
          <p:cNvSpPr/>
          <p:nvPr/>
        </p:nvSpPr>
        <p:spPr>
          <a:xfrm>
            <a:off x="-2809517" y="7297049"/>
            <a:ext cx="26044995" cy="16600405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b="1" dirty="0"/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9A254468-C4EF-46DB-7E84-F3F83441A426}"/>
              </a:ext>
            </a:extLst>
          </p:cNvPr>
          <p:cNvSpPr/>
          <p:nvPr/>
        </p:nvSpPr>
        <p:spPr>
          <a:xfrm>
            <a:off x="-814392" y="5261580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19A51485-C531-A375-DC92-E5E8CC344F82}"/>
              </a:ext>
            </a:extLst>
          </p:cNvPr>
          <p:cNvSpPr/>
          <p:nvPr/>
        </p:nvSpPr>
        <p:spPr>
          <a:xfrm>
            <a:off x="14864140" y="861016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645C5145-8F1A-F173-589A-B6DFB4A4B4AB}"/>
              </a:ext>
            </a:extLst>
          </p:cNvPr>
          <p:cNvCxnSpPr/>
          <p:nvPr/>
        </p:nvCxnSpPr>
        <p:spPr>
          <a:xfrm rot="5400000">
            <a:off x="15307919" y="9376552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ED2A6046-2B61-37B5-7489-CE5BE1EFE300}"/>
              </a:ext>
            </a:extLst>
          </p:cNvPr>
          <p:cNvSpPr/>
          <p:nvPr/>
        </p:nvSpPr>
        <p:spPr>
          <a:xfrm>
            <a:off x="1028700" y="506071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3" name="Google Shape;113;p2">
            <a:extLst>
              <a:ext uri="{FF2B5EF4-FFF2-40B4-BE49-F238E27FC236}">
                <a16:creationId xmlns="" xmlns:a16="http://schemas.microsoft.com/office/drawing/2014/main" id="{1AC808BC-233D-B3D5-4D13-670FE2EF5137}"/>
              </a:ext>
            </a:extLst>
          </p:cNvPr>
          <p:cNvSpPr txBox="1"/>
          <p:nvPr/>
        </p:nvSpPr>
        <p:spPr>
          <a:xfrm>
            <a:off x="5306518" y="935256"/>
            <a:ext cx="1053713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48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Az ökológiai lábnyom</a:t>
            </a:r>
            <a:endParaRPr sz="4800" dirty="0"/>
          </a:p>
        </p:txBody>
      </p:sp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4C466283-A559-A1AE-056F-8FB680311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398" y="4951293"/>
            <a:ext cx="9466256" cy="511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13;p2">
            <a:extLst>
              <a:ext uri="{FF2B5EF4-FFF2-40B4-BE49-F238E27FC236}">
                <a16:creationId xmlns="" xmlns:a16="http://schemas.microsoft.com/office/drawing/2014/main" id="{2C110B5C-992A-3292-2914-D8A4CC452A07}"/>
              </a:ext>
            </a:extLst>
          </p:cNvPr>
          <p:cNvSpPr txBox="1"/>
          <p:nvPr/>
        </p:nvSpPr>
        <p:spPr>
          <a:xfrm>
            <a:off x="3687580" y="1785729"/>
            <a:ext cx="13850905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Átfogó mutató – mekkora biológiailag produktív terület szükséges az adott tevékenység igényeihez és hatásainak semlegesítéséhez</a:t>
            </a:r>
            <a:endParaRPr lang="hu-HU" sz="3200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Mértékegysége: globális hektár (</a:t>
            </a:r>
            <a:r>
              <a:rPr lang="hu-HU" sz="3200" b="1" dirty="0" err="1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gha</a:t>
            </a: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)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Fogyasztás, energiaigény stb. előállításához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Kibocsátások elnyeléséhez</a:t>
            </a:r>
          </a:p>
        </p:txBody>
      </p:sp>
    </p:spTree>
    <p:extLst>
      <p:ext uri="{BB962C8B-B14F-4D97-AF65-F5344CB8AC3E}">
        <p14:creationId xmlns:p14="http://schemas.microsoft.com/office/powerpoint/2010/main" val="228117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/>
          <p:cNvSpPr/>
          <p:nvPr/>
        </p:nvSpPr>
        <p:spPr>
          <a:xfrm>
            <a:off x="1028700" y="1485500"/>
            <a:ext cx="16230600" cy="7315999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14864140" y="772575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/>
          <p:cNvCxnSpPr/>
          <p:nvPr/>
        </p:nvCxnSpPr>
        <p:spPr>
          <a:xfrm rot="5400000">
            <a:off x="15307919" y="841718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8" name="Google Shape;108;p2"/>
          <p:cNvSpPr/>
          <p:nvPr/>
        </p:nvSpPr>
        <p:spPr>
          <a:xfrm>
            <a:off x="2094789" y="5662618"/>
            <a:ext cx="3086094" cy="1231498"/>
          </a:xfrm>
          <a:custGeom>
            <a:avLst/>
            <a:gdLst/>
            <a:ahLst/>
            <a:cxnLst/>
            <a:rect l="l" t="t" r="r" b="b"/>
            <a:pathLst>
              <a:path w="4147190" h="1729733" extrusionOk="0">
                <a:moveTo>
                  <a:pt x="0" y="0"/>
                </a:moveTo>
                <a:lnTo>
                  <a:pt x="4147190" y="0"/>
                </a:lnTo>
                <a:lnTo>
                  <a:pt x="4147190" y="1729733"/>
                </a:lnTo>
                <a:lnTo>
                  <a:pt x="0" y="1729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9" name="Google Shape;109;p2"/>
          <p:cNvSpPr/>
          <p:nvPr/>
        </p:nvSpPr>
        <p:spPr>
          <a:xfrm>
            <a:off x="1028700" y="506071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0" name="Google Shape;110;p2"/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2" name="Google Shape;112;p2"/>
          <p:cNvSpPr txBox="1"/>
          <p:nvPr/>
        </p:nvSpPr>
        <p:spPr>
          <a:xfrm>
            <a:off x="10169604" y="5081097"/>
            <a:ext cx="6353582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 err="1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B</a:t>
            </a:r>
            <a:r>
              <a:rPr lang="en-US" sz="3600" b="1" i="0" u="none" strike="noStrike" cap="none" dirty="0" err="1" smtClean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emutatja</a:t>
            </a:r>
            <a:r>
              <a:rPr lang="en-US" sz="36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:</a:t>
            </a:r>
            <a:endParaRPr dirty="0"/>
          </a:p>
        </p:txBody>
      </p:sp>
      <p:sp>
        <p:nvSpPr>
          <p:cNvPr id="113" name="Google Shape;113;p2"/>
          <p:cNvSpPr txBox="1"/>
          <p:nvPr/>
        </p:nvSpPr>
        <p:spPr>
          <a:xfrm>
            <a:off x="1957388" y="2381855"/>
            <a:ext cx="6353582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smtClean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LEAP partners</a:t>
            </a:r>
            <a:r>
              <a:rPr lang="hu-HU" sz="3600" b="1" i="0" u="none" strike="noStrike" cap="none" dirty="0" smtClean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ég</a:t>
            </a:r>
            <a:r>
              <a:rPr lang="en-US" sz="3600" b="1" i="0" u="none" strike="noStrike" cap="none" dirty="0" smtClean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: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44" y="3837688"/>
            <a:ext cx="2200276" cy="2200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773" y="3071333"/>
            <a:ext cx="2822048" cy="2029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72696" y="5915025"/>
            <a:ext cx="421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</a:rPr>
              <a:t>PAYR ANNA </a:t>
            </a:r>
            <a:endParaRPr lang="en-GB" sz="3600" b="1" dirty="0">
              <a:solidFill>
                <a:srgbClr val="487307"/>
              </a:solidFill>
              <a:latin typeface="Nunito Sans"/>
              <a:ea typeface="Nunito Sans"/>
              <a:cs typeface="Nunito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3FAB8390-4FE7-7027-8B10-2A125C7B1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8E1A6E0F-8C9D-1DAE-BAA1-6589E7A2B11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1EC401B3-9145-71DF-2EAE-0AC3886B2BE4}"/>
              </a:ext>
            </a:extLst>
          </p:cNvPr>
          <p:cNvSpPr/>
          <p:nvPr/>
        </p:nvSpPr>
        <p:spPr>
          <a:xfrm>
            <a:off x="1028700" y="1485500"/>
            <a:ext cx="16230600" cy="7315999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67EBF073-817F-846B-01F1-7EFE025B471C}"/>
              </a:ext>
            </a:extLst>
          </p:cNvPr>
          <p:cNvSpPr/>
          <p:nvPr/>
        </p:nvSpPr>
        <p:spPr>
          <a:xfrm>
            <a:off x="14864140" y="772575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7AE2244F-E8A9-CCD5-8C50-21C75E9263C8}"/>
              </a:ext>
            </a:extLst>
          </p:cNvPr>
          <p:cNvCxnSpPr/>
          <p:nvPr/>
        </p:nvCxnSpPr>
        <p:spPr>
          <a:xfrm rot="5400000">
            <a:off x="15307919" y="841718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ED68B55A-89E7-DDDC-94F1-42D4F32BB05B}"/>
              </a:ext>
            </a:extLst>
          </p:cNvPr>
          <p:cNvSpPr/>
          <p:nvPr/>
        </p:nvSpPr>
        <p:spPr>
          <a:xfrm>
            <a:off x="1028700" y="506071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D6A5D073-26D5-8DF8-4D51-F511A8419D25}"/>
              </a:ext>
            </a:extLst>
          </p:cNvPr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3" name="Google Shape;113;p2">
            <a:extLst>
              <a:ext uri="{FF2B5EF4-FFF2-40B4-BE49-F238E27FC236}">
                <a16:creationId xmlns="" xmlns:a16="http://schemas.microsoft.com/office/drawing/2014/main" id="{AB835596-E2A0-9320-4804-FC53E2CE09F8}"/>
              </a:ext>
            </a:extLst>
          </p:cNvPr>
          <p:cNvSpPr txBox="1"/>
          <p:nvPr/>
        </p:nvSpPr>
        <p:spPr>
          <a:xfrm>
            <a:off x="2799114" y="1947910"/>
            <a:ext cx="1053713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48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3. Fenntartható gazdálkodás</a:t>
            </a:r>
            <a:endParaRPr sz="48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="" xmlns:a16="http://schemas.microsoft.com/office/drawing/2014/main" id="{0216F069-8A74-BACA-29F6-8F1D9FA6AC04}"/>
              </a:ext>
            </a:extLst>
          </p:cNvPr>
          <p:cNvSpPr txBox="1"/>
          <p:nvPr/>
        </p:nvSpPr>
        <p:spPr>
          <a:xfrm>
            <a:off x="11800544" y="4729088"/>
            <a:ext cx="1053713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Növénytermesztés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Állattenyésztés</a:t>
            </a:r>
          </a:p>
        </p:txBody>
      </p:sp>
      <p:pic>
        <p:nvPicPr>
          <p:cNvPr id="9218" name="Picture 2" descr="a collage of biomass, a seedling in soil, a wasp on a flower and some hens">
            <a:extLst>
              <a:ext uri="{FF2B5EF4-FFF2-40B4-BE49-F238E27FC236}">
                <a16:creationId xmlns="" xmlns:a16="http://schemas.microsoft.com/office/drawing/2014/main" id="{CE624CCA-F6B5-42CE-EDBE-46D72D9E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28" y="2963320"/>
            <a:ext cx="9439275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303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="" xmlns:a16="http://schemas.microsoft.com/office/drawing/2014/main" id="{D29BFF4E-674C-187A-DDE7-9975E9E64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="" xmlns:a16="http://schemas.microsoft.com/office/drawing/2014/main" id="{07AAC5F3-7A4D-62F9-EADC-F4D878918E6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grpSp>
        <p:nvGrpSpPr>
          <p:cNvPr id="88" name="Google Shape;88;p1">
            <a:extLst>
              <a:ext uri="{FF2B5EF4-FFF2-40B4-BE49-F238E27FC236}">
                <a16:creationId xmlns="" xmlns:a16="http://schemas.microsoft.com/office/drawing/2014/main" id="{504D9C36-07D2-FD63-6694-A911C9556C26}"/>
              </a:ext>
            </a:extLst>
          </p:cNvPr>
          <p:cNvGrpSpPr/>
          <p:nvPr/>
        </p:nvGrpSpPr>
        <p:grpSpPr>
          <a:xfrm>
            <a:off x="1667560" y="2399886"/>
            <a:ext cx="15579080" cy="7144164"/>
            <a:chOff x="-7896" y="330828"/>
            <a:chExt cx="4103133" cy="1242075"/>
          </a:xfrm>
        </p:grpSpPr>
        <p:sp>
          <p:nvSpPr>
            <p:cNvPr id="89" name="Google Shape;89;p1">
              <a:extLst>
                <a:ext uri="{FF2B5EF4-FFF2-40B4-BE49-F238E27FC236}">
                  <a16:creationId xmlns="" xmlns:a16="http://schemas.microsoft.com/office/drawing/2014/main" id="{95B3323A-682C-DED5-BC28-1BF3F3B20A07}"/>
                </a:ext>
              </a:extLst>
            </p:cNvPr>
            <p:cNvSpPr/>
            <p:nvPr/>
          </p:nvSpPr>
          <p:spPr>
            <a:xfrm>
              <a:off x="-7896" y="330828"/>
              <a:ext cx="4103133" cy="1242075"/>
            </a:xfrm>
            <a:custGeom>
              <a:avLst/>
              <a:gdLst/>
              <a:ahLst/>
              <a:cxnLst/>
              <a:rect l="l" t="t" r="r" b="b"/>
              <a:pathLst>
                <a:path w="3131904" h="1008813" extrusionOk="0">
                  <a:moveTo>
                    <a:pt x="0" y="0"/>
                  </a:moveTo>
                  <a:lnTo>
                    <a:pt x="3131904" y="0"/>
                  </a:lnTo>
                  <a:lnTo>
                    <a:pt x="3131904" y="1008813"/>
                  </a:lnTo>
                  <a:lnTo>
                    <a:pt x="0" y="100881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0" name="Google Shape;90;p1">
              <a:extLst>
                <a:ext uri="{FF2B5EF4-FFF2-40B4-BE49-F238E27FC236}">
                  <a16:creationId xmlns="" xmlns:a16="http://schemas.microsoft.com/office/drawing/2014/main" id="{4311989C-805F-DBA1-D6AA-37F1BFF6D5FC}"/>
                </a:ext>
              </a:extLst>
            </p:cNvPr>
            <p:cNvSpPr txBox="1"/>
            <p:nvPr/>
          </p:nvSpPr>
          <p:spPr>
            <a:xfrm>
              <a:off x="84757" y="374434"/>
              <a:ext cx="3977951" cy="979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800" b="1" u="sng" dirty="0">
                  <a:solidFill>
                    <a:srgbClr val="1B693C"/>
                  </a:solidFill>
                  <a:latin typeface="Nunito Sans"/>
                  <a:sym typeface="Calibri"/>
                </a:rPr>
                <a:t>Műtrágyák és vegyi növényvédőszerek használatának kiváltása vagy csökkentése</a:t>
              </a:r>
              <a:r>
                <a:rPr lang="hu-HU" sz="2800" b="1" u="sng" dirty="0" smtClean="0">
                  <a:solidFill>
                    <a:srgbClr val="1B693C"/>
                  </a:solidFill>
                  <a:latin typeface="Nunito Sans"/>
                  <a:sym typeface="Calibri"/>
                </a:rPr>
                <a:t>:</a:t>
              </a:r>
            </a:p>
            <a:p>
              <a:pPr marL="0" marR="0" lvl="0" indent="0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hu-HU" sz="2800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Biológiai növényvédelem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Tápanyagban gazdag talaj (magas szervesanyag és mikroelem tartalom, jó szerkezet)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Jó fajtaválasztás: ellenálló fajták használata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Megfelelő időzítés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Vetésforgó alkalmazása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Talajegészség szempontjából is kulcsfontosságú – az egészséges növényhez egészséges talaj kell, és az egészséges talajhoz egészséges növényzet!</a:t>
              </a:r>
              <a:endParaRPr sz="2800" b="1" dirty="0">
                <a:solidFill>
                  <a:srgbClr val="1B693C"/>
                </a:solidFill>
                <a:latin typeface="Nunito Sans"/>
                <a:sym typeface="Calibri"/>
              </a:endParaRPr>
            </a:p>
          </p:txBody>
        </p:sp>
      </p:grpSp>
      <p:grpSp>
        <p:nvGrpSpPr>
          <p:cNvPr id="91" name="Google Shape;91;p1">
            <a:extLst>
              <a:ext uri="{FF2B5EF4-FFF2-40B4-BE49-F238E27FC236}">
                <a16:creationId xmlns="" xmlns:a16="http://schemas.microsoft.com/office/drawing/2014/main" id="{BA3FE77C-8F02-498D-82B6-65C045311ACF}"/>
              </a:ext>
            </a:extLst>
          </p:cNvPr>
          <p:cNvGrpSpPr/>
          <p:nvPr/>
        </p:nvGrpSpPr>
        <p:grpSpPr>
          <a:xfrm>
            <a:off x="1329346" y="261335"/>
            <a:ext cx="8430196" cy="1915847"/>
            <a:chOff x="-176986" y="-76200"/>
            <a:chExt cx="2008231" cy="292679"/>
          </a:xfrm>
        </p:grpSpPr>
        <p:sp>
          <p:nvSpPr>
            <p:cNvPr id="92" name="Google Shape;92;p1">
              <a:extLst>
                <a:ext uri="{FF2B5EF4-FFF2-40B4-BE49-F238E27FC236}">
                  <a16:creationId xmlns="" xmlns:a16="http://schemas.microsoft.com/office/drawing/2014/main" id="{74D4279F-BD75-4646-A0B7-8C8591CF0AE1}"/>
                </a:ext>
              </a:extLst>
            </p:cNvPr>
            <p:cNvSpPr/>
            <p:nvPr/>
          </p:nvSpPr>
          <p:spPr>
            <a:xfrm>
              <a:off x="-96417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" name="Google Shape;93;p1">
              <a:extLst>
                <a:ext uri="{FF2B5EF4-FFF2-40B4-BE49-F238E27FC236}">
                  <a16:creationId xmlns="" xmlns:a16="http://schemas.microsoft.com/office/drawing/2014/main" id="{FFA93C46-99E3-56E2-4EAC-CCF77F184843}"/>
                </a:ext>
              </a:extLst>
            </p:cNvPr>
            <p:cNvSpPr txBox="1"/>
            <p:nvPr/>
          </p:nvSpPr>
          <p:spPr>
            <a:xfrm>
              <a:off x="-176986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>
            <a:extLst>
              <a:ext uri="{FF2B5EF4-FFF2-40B4-BE49-F238E27FC236}">
                <a16:creationId xmlns="" xmlns:a16="http://schemas.microsoft.com/office/drawing/2014/main" id="{0D0DEABE-1976-7A43-FC80-7B1BEC02906A}"/>
              </a:ext>
            </a:extLst>
          </p:cNvPr>
          <p:cNvSpPr/>
          <p:nvPr/>
        </p:nvSpPr>
        <p:spPr>
          <a:xfrm>
            <a:off x="14612695" y="338595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96" name="Google Shape;96;p1">
            <a:extLst>
              <a:ext uri="{FF2B5EF4-FFF2-40B4-BE49-F238E27FC236}">
                <a16:creationId xmlns="" xmlns:a16="http://schemas.microsoft.com/office/drawing/2014/main" id="{1F73A8BF-F83F-CF34-AD09-A33D984995C5}"/>
              </a:ext>
            </a:extLst>
          </p:cNvPr>
          <p:cNvSpPr txBox="1"/>
          <p:nvPr/>
        </p:nvSpPr>
        <p:spPr>
          <a:xfrm>
            <a:off x="1329351" y="990101"/>
            <a:ext cx="8648487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3900" b="1" i="0" u="none" strike="noStrike" cap="none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Fenntartható növénytermesztés</a:t>
            </a:r>
            <a:endParaRPr dirty="0"/>
          </a:p>
        </p:txBody>
      </p:sp>
      <p:cxnSp>
        <p:nvCxnSpPr>
          <p:cNvPr id="98" name="Google Shape;98;p1">
            <a:extLst>
              <a:ext uri="{FF2B5EF4-FFF2-40B4-BE49-F238E27FC236}">
                <a16:creationId xmlns="" xmlns:a16="http://schemas.microsoft.com/office/drawing/2014/main" id="{7EF1E821-9DCA-731F-32F4-002CF4A83379}"/>
              </a:ext>
            </a:extLst>
          </p:cNvPr>
          <p:cNvCxnSpPr/>
          <p:nvPr/>
        </p:nvCxnSpPr>
        <p:spPr>
          <a:xfrm>
            <a:off x="10164282" y="9844511"/>
            <a:ext cx="7095018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43119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="" xmlns:a16="http://schemas.microsoft.com/office/drawing/2014/main" id="{42707A7C-0EDA-1153-725E-6BC70A431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="" xmlns:a16="http://schemas.microsoft.com/office/drawing/2014/main" id="{28359CFC-4852-7C7B-C168-630C9653803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grpSp>
        <p:nvGrpSpPr>
          <p:cNvPr id="88" name="Google Shape;88;p1">
            <a:extLst>
              <a:ext uri="{FF2B5EF4-FFF2-40B4-BE49-F238E27FC236}">
                <a16:creationId xmlns="" xmlns:a16="http://schemas.microsoft.com/office/drawing/2014/main" id="{98E32C57-3244-7E50-0712-4D0900562D02}"/>
              </a:ext>
            </a:extLst>
          </p:cNvPr>
          <p:cNvGrpSpPr/>
          <p:nvPr/>
        </p:nvGrpSpPr>
        <p:grpSpPr>
          <a:xfrm>
            <a:off x="1686928" y="2414173"/>
            <a:ext cx="15667195" cy="7258465"/>
            <a:chOff x="-7896" y="330828"/>
            <a:chExt cx="4103133" cy="1242075"/>
          </a:xfrm>
        </p:grpSpPr>
        <p:sp>
          <p:nvSpPr>
            <p:cNvPr id="89" name="Google Shape;89;p1">
              <a:extLst>
                <a:ext uri="{FF2B5EF4-FFF2-40B4-BE49-F238E27FC236}">
                  <a16:creationId xmlns="" xmlns:a16="http://schemas.microsoft.com/office/drawing/2014/main" id="{52DDD13D-FA0C-B15C-A314-45BB5CB8972B}"/>
                </a:ext>
              </a:extLst>
            </p:cNvPr>
            <p:cNvSpPr/>
            <p:nvPr/>
          </p:nvSpPr>
          <p:spPr>
            <a:xfrm>
              <a:off x="-7896" y="330828"/>
              <a:ext cx="4103133" cy="1242075"/>
            </a:xfrm>
            <a:custGeom>
              <a:avLst/>
              <a:gdLst/>
              <a:ahLst/>
              <a:cxnLst/>
              <a:rect l="l" t="t" r="r" b="b"/>
              <a:pathLst>
                <a:path w="3131904" h="1008813" extrusionOk="0">
                  <a:moveTo>
                    <a:pt x="0" y="0"/>
                  </a:moveTo>
                  <a:lnTo>
                    <a:pt x="3131904" y="0"/>
                  </a:lnTo>
                  <a:lnTo>
                    <a:pt x="3131904" y="1008813"/>
                  </a:lnTo>
                  <a:lnTo>
                    <a:pt x="0" y="100881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0" name="Google Shape;90;p1">
              <a:extLst>
                <a:ext uri="{FF2B5EF4-FFF2-40B4-BE49-F238E27FC236}">
                  <a16:creationId xmlns="" xmlns:a16="http://schemas.microsoft.com/office/drawing/2014/main" id="{737C61F7-C90C-4451-D074-748C822A53AA}"/>
                </a:ext>
              </a:extLst>
            </p:cNvPr>
            <p:cNvSpPr txBox="1"/>
            <p:nvPr/>
          </p:nvSpPr>
          <p:spPr>
            <a:xfrm>
              <a:off x="122387" y="418581"/>
              <a:ext cx="3861955" cy="1085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800" b="1" u="sng" dirty="0">
                  <a:solidFill>
                    <a:srgbClr val="1B693C"/>
                  </a:solidFill>
                  <a:latin typeface="Nunito Sans"/>
                  <a:sym typeface="Calibri"/>
                </a:rPr>
                <a:t>Fajtaválasztás szempontjai</a:t>
              </a:r>
              <a:r>
                <a:rPr lang="hu-HU" sz="2800" b="1" u="sng" dirty="0" smtClean="0">
                  <a:solidFill>
                    <a:srgbClr val="1B693C"/>
                  </a:solidFill>
                  <a:latin typeface="Nunito Sans"/>
                  <a:sym typeface="Calibri"/>
                </a:rPr>
                <a:t>:</a:t>
              </a:r>
            </a:p>
            <a:p>
              <a:pPr marL="0" marR="0" lvl="0" indent="0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hu-HU" sz="2800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Rezisztens, ellenálló fajták alkalmazása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Helyi adottságokhoz alkalmazkodott tájfajták használata (fogott mag, oltás, szemzés) 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Saját szaporítás, magfogás: a gazdaság adottságaihoz és igényeihez igazodik a fajta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Egyéb szempontok: pl. tárolhatóság energiahatékonyan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Régi, elfeledett, igénytelenebb növények termesztése pl. szárazságtűrő fajták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Több fajta alkalmazása, kísérletezés </a:t>
              </a: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</a:t>
              </a: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 fajták megismerése + kockázat csökkentése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Magasabb </a:t>
              </a:r>
              <a:r>
                <a:rPr lang="hu-HU" sz="2800" b="1" dirty="0" err="1">
                  <a:solidFill>
                    <a:srgbClr val="1B693C"/>
                  </a:solidFill>
                  <a:latin typeface="Nunito Sans"/>
                  <a:sym typeface="Calibri"/>
                </a:rPr>
                <a:t>beltartalmi</a:t>
              </a: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 értékű, ízletesebb fajták </a:t>
              </a: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</a:t>
              </a: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 vevői elégedettség és egészség</a:t>
              </a:r>
              <a:endParaRPr sz="2800" b="1" dirty="0">
                <a:solidFill>
                  <a:srgbClr val="1B693C"/>
                </a:solidFill>
                <a:latin typeface="Nunito Sans"/>
                <a:sym typeface="Calibri"/>
              </a:endParaRPr>
            </a:p>
          </p:txBody>
        </p:sp>
      </p:grpSp>
      <p:grpSp>
        <p:nvGrpSpPr>
          <p:cNvPr id="91" name="Google Shape;91;p1">
            <a:extLst>
              <a:ext uri="{FF2B5EF4-FFF2-40B4-BE49-F238E27FC236}">
                <a16:creationId xmlns="" xmlns:a16="http://schemas.microsoft.com/office/drawing/2014/main" id="{A3521EDE-123E-50F6-F0A2-CB9EF9AE4C15}"/>
              </a:ext>
            </a:extLst>
          </p:cNvPr>
          <p:cNvGrpSpPr/>
          <p:nvPr/>
        </p:nvGrpSpPr>
        <p:grpSpPr>
          <a:xfrm>
            <a:off x="1329346" y="261335"/>
            <a:ext cx="9133788" cy="1915847"/>
            <a:chOff x="-176986" y="-76200"/>
            <a:chExt cx="2008231" cy="292679"/>
          </a:xfrm>
        </p:grpSpPr>
        <p:sp>
          <p:nvSpPr>
            <p:cNvPr id="92" name="Google Shape;92;p1">
              <a:extLst>
                <a:ext uri="{FF2B5EF4-FFF2-40B4-BE49-F238E27FC236}">
                  <a16:creationId xmlns="" xmlns:a16="http://schemas.microsoft.com/office/drawing/2014/main" id="{599E1521-641C-771E-D156-14407BC6A465}"/>
                </a:ext>
              </a:extLst>
            </p:cNvPr>
            <p:cNvSpPr/>
            <p:nvPr/>
          </p:nvSpPr>
          <p:spPr>
            <a:xfrm>
              <a:off x="-96417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" name="Google Shape;93;p1">
              <a:extLst>
                <a:ext uri="{FF2B5EF4-FFF2-40B4-BE49-F238E27FC236}">
                  <a16:creationId xmlns="" xmlns:a16="http://schemas.microsoft.com/office/drawing/2014/main" id="{1A3BA51B-9A63-AA68-6459-13348566DE02}"/>
                </a:ext>
              </a:extLst>
            </p:cNvPr>
            <p:cNvSpPr txBox="1"/>
            <p:nvPr/>
          </p:nvSpPr>
          <p:spPr>
            <a:xfrm>
              <a:off x="-176986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>
            <a:extLst>
              <a:ext uri="{FF2B5EF4-FFF2-40B4-BE49-F238E27FC236}">
                <a16:creationId xmlns="" xmlns:a16="http://schemas.microsoft.com/office/drawing/2014/main" id="{648362F2-1AF9-552A-8F4C-37DBBF85FD0D}"/>
              </a:ext>
            </a:extLst>
          </p:cNvPr>
          <p:cNvSpPr/>
          <p:nvPr/>
        </p:nvSpPr>
        <p:spPr>
          <a:xfrm>
            <a:off x="14612695" y="338595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96" name="Google Shape;96;p1">
            <a:extLst>
              <a:ext uri="{FF2B5EF4-FFF2-40B4-BE49-F238E27FC236}">
                <a16:creationId xmlns="" xmlns:a16="http://schemas.microsoft.com/office/drawing/2014/main" id="{E1FF4599-07DC-84C9-2E8B-0A5AF19D077C}"/>
              </a:ext>
            </a:extLst>
          </p:cNvPr>
          <p:cNvSpPr txBox="1"/>
          <p:nvPr/>
        </p:nvSpPr>
        <p:spPr>
          <a:xfrm>
            <a:off x="1329351" y="990101"/>
            <a:ext cx="8648487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3900" b="1" i="0" u="none" strike="noStrike" cap="none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Fenntartható növénytermesztés 2.</a:t>
            </a:r>
            <a:endParaRPr dirty="0"/>
          </a:p>
        </p:txBody>
      </p:sp>
      <p:cxnSp>
        <p:nvCxnSpPr>
          <p:cNvPr id="98" name="Google Shape;98;p1">
            <a:extLst>
              <a:ext uri="{FF2B5EF4-FFF2-40B4-BE49-F238E27FC236}">
                <a16:creationId xmlns="" xmlns:a16="http://schemas.microsoft.com/office/drawing/2014/main" id="{01B16CED-3E8A-7D33-A85D-DE1925DF5D79}"/>
              </a:ext>
            </a:extLst>
          </p:cNvPr>
          <p:cNvCxnSpPr/>
          <p:nvPr/>
        </p:nvCxnSpPr>
        <p:spPr>
          <a:xfrm>
            <a:off x="10164282" y="9844511"/>
            <a:ext cx="7095018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23129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="" xmlns:a16="http://schemas.microsoft.com/office/drawing/2014/main" id="{971A1707-CC7E-4336-EF59-73283DA1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="" xmlns:a16="http://schemas.microsoft.com/office/drawing/2014/main" id="{2057A68E-7695-9331-8241-DB38F86B25A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grpSp>
        <p:nvGrpSpPr>
          <p:cNvPr id="88" name="Google Shape;88;p1">
            <a:extLst>
              <a:ext uri="{FF2B5EF4-FFF2-40B4-BE49-F238E27FC236}">
                <a16:creationId xmlns="" xmlns:a16="http://schemas.microsoft.com/office/drawing/2014/main" id="{387186A0-A536-9288-0CDA-7891A5E62B8C}"/>
              </a:ext>
            </a:extLst>
          </p:cNvPr>
          <p:cNvGrpSpPr/>
          <p:nvPr/>
        </p:nvGrpSpPr>
        <p:grpSpPr>
          <a:xfrm>
            <a:off x="1686928" y="2086828"/>
            <a:ext cx="15579080" cy="7757683"/>
            <a:chOff x="-7896" y="266896"/>
            <a:chExt cx="4103133" cy="1273800"/>
          </a:xfrm>
        </p:grpSpPr>
        <p:sp>
          <p:nvSpPr>
            <p:cNvPr id="89" name="Google Shape;89;p1">
              <a:extLst>
                <a:ext uri="{FF2B5EF4-FFF2-40B4-BE49-F238E27FC236}">
                  <a16:creationId xmlns="" xmlns:a16="http://schemas.microsoft.com/office/drawing/2014/main" id="{372CBBE1-40B4-342D-C0B3-7443C7523F5D}"/>
                </a:ext>
              </a:extLst>
            </p:cNvPr>
            <p:cNvSpPr/>
            <p:nvPr/>
          </p:nvSpPr>
          <p:spPr>
            <a:xfrm>
              <a:off x="-7896" y="266896"/>
              <a:ext cx="4103133" cy="1273800"/>
            </a:xfrm>
            <a:custGeom>
              <a:avLst/>
              <a:gdLst/>
              <a:ahLst/>
              <a:cxnLst/>
              <a:rect l="l" t="t" r="r" b="b"/>
              <a:pathLst>
                <a:path w="3131904" h="1008813" extrusionOk="0">
                  <a:moveTo>
                    <a:pt x="0" y="0"/>
                  </a:moveTo>
                  <a:lnTo>
                    <a:pt x="3131904" y="0"/>
                  </a:lnTo>
                  <a:lnTo>
                    <a:pt x="3131904" y="1008813"/>
                  </a:lnTo>
                  <a:lnTo>
                    <a:pt x="0" y="100881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0" name="Google Shape;90;p1">
              <a:extLst>
                <a:ext uri="{FF2B5EF4-FFF2-40B4-BE49-F238E27FC236}">
                  <a16:creationId xmlns="" xmlns:a16="http://schemas.microsoft.com/office/drawing/2014/main" id="{E94AA724-5769-FCF3-1866-53B78DDD18DC}"/>
                </a:ext>
              </a:extLst>
            </p:cNvPr>
            <p:cNvSpPr txBox="1"/>
            <p:nvPr/>
          </p:nvSpPr>
          <p:spPr>
            <a:xfrm>
              <a:off x="117286" y="361290"/>
              <a:ext cx="3977951" cy="1085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800" b="1" u="sng" dirty="0">
                  <a:solidFill>
                    <a:srgbClr val="1B693C"/>
                  </a:solidFill>
                  <a:latin typeface="Nunito Sans"/>
                  <a:sym typeface="Calibri"/>
                </a:rPr>
                <a:t>Komplex élőhelyek létrehozása</a:t>
              </a:r>
              <a:r>
                <a:rPr lang="hu-HU" sz="2800" b="1" u="sng" dirty="0" smtClean="0">
                  <a:solidFill>
                    <a:srgbClr val="1B693C"/>
                  </a:solidFill>
                  <a:latin typeface="Nunito Sans"/>
                  <a:sym typeface="Calibri"/>
                </a:rPr>
                <a:t>:</a:t>
              </a:r>
            </a:p>
            <a:p>
              <a:pPr marL="0" marR="0" lvl="0" indent="0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hu-HU" sz="2800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Biológiai sokféleség (biodiverzitás) fajok és fajták tekintetében is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A helyi adottságoknak megfelelő természetes élőhelyek meghagyása és létrehozása a gazdaságban – minél több félét és minél nagyobb területen, de legalább </a:t>
              </a:r>
              <a:r>
                <a:rPr lang="hu-HU" sz="2800" b="1" dirty="0" err="1">
                  <a:solidFill>
                    <a:srgbClr val="1B693C"/>
                  </a:solidFill>
                  <a:latin typeface="Nunito Sans"/>
                  <a:sym typeface="Calibri"/>
                </a:rPr>
                <a:t>foltszerűen</a:t>
              </a: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 </a:t>
              </a: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 az élőhely önszabályozó képessége működni kezd  javuló növényegészség és  termékenység (beporzás) 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A talaj vízháztartása és a gazdaság mikroklímája jelentősen javul, a szélsőséges időjárási körülményeknek ellenállóbb lesz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Pl.: ágrakás, holt fák, vadvirágos rét vagy sáv, </a:t>
              </a:r>
              <a:r>
                <a:rPr lang="hu-HU" sz="2800" b="1" dirty="0" smtClean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gyógy- és </a:t>
              </a: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fűszernövények, tó, ligetes részek, erdősáv, cserjesáv (helyi örökzöld és virágzó fajtákból), méhlegelő </a:t>
              </a:r>
              <a:endParaRPr lang="hu-HU" sz="2800" b="1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R="0" lvl="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hu-HU" sz="2800" b="1" dirty="0">
                <a:solidFill>
                  <a:srgbClr val="1B693C"/>
                </a:solidFill>
                <a:latin typeface="Nunito Sans"/>
                <a:sym typeface="Calibri"/>
              </a:endParaRPr>
            </a:p>
          </p:txBody>
        </p:sp>
      </p:grpSp>
      <p:grpSp>
        <p:nvGrpSpPr>
          <p:cNvPr id="91" name="Google Shape;91;p1">
            <a:extLst>
              <a:ext uri="{FF2B5EF4-FFF2-40B4-BE49-F238E27FC236}">
                <a16:creationId xmlns="" xmlns:a16="http://schemas.microsoft.com/office/drawing/2014/main" id="{1F3775A4-3D9B-D858-17D0-E71101B1653E}"/>
              </a:ext>
            </a:extLst>
          </p:cNvPr>
          <p:cNvGrpSpPr/>
          <p:nvPr/>
        </p:nvGrpSpPr>
        <p:grpSpPr>
          <a:xfrm>
            <a:off x="1329346" y="36485"/>
            <a:ext cx="9133788" cy="1915847"/>
            <a:chOff x="-176986" y="-76200"/>
            <a:chExt cx="2008231" cy="292679"/>
          </a:xfrm>
        </p:grpSpPr>
        <p:sp>
          <p:nvSpPr>
            <p:cNvPr id="92" name="Google Shape;92;p1">
              <a:extLst>
                <a:ext uri="{FF2B5EF4-FFF2-40B4-BE49-F238E27FC236}">
                  <a16:creationId xmlns="" xmlns:a16="http://schemas.microsoft.com/office/drawing/2014/main" id="{E8AE5F02-17B9-1827-E8A4-424C64A92F5D}"/>
                </a:ext>
              </a:extLst>
            </p:cNvPr>
            <p:cNvSpPr/>
            <p:nvPr/>
          </p:nvSpPr>
          <p:spPr>
            <a:xfrm>
              <a:off x="-96417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" name="Google Shape;93;p1">
              <a:extLst>
                <a:ext uri="{FF2B5EF4-FFF2-40B4-BE49-F238E27FC236}">
                  <a16:creationId xmlns="" xmlns:a16="http://schemas.microsoft.com/office/drawing/2014/main" id="{FC21F0EA-81FC-9F3C-9439-71F80B35218D}"/>
                </a:ext>
              </a:extLst>
            </p:cNvPr>
            <p:cNvSpPr txBox="1"/>
            <p:nvPr/>
          </p:nvSpPr>
          <p:spPr>
            <a:xfrm>
              <a:off x="-176986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>
            <a:extLst>
              <a:ext uri="{FF2B5EF4-FFF2-40B4-BE49-F238E27FC236}">
                <a16:creationId xmlns="" xmlns:a16="http://schemas.microsoft.com/office/drawing/2014/main" id="{150C2B58-8A47-17B9-FD55-360052B0595B}"/>
              </a:ext>
            </a:extLst>
          </p:cNvPr>
          <p:cNvSpPr/>
          <p:nvPr/>
        </p:nvSpPr>
        <p:spPr>
          <a:xfrm>
            <a:off x="14612695" y="338595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96" name="Google Shape;96;p1">
            <a:extLst>
              <a:ext uri="{FF2B5EF4-FFF2-40B4-BE49-F238E27FC236}">
                <a16:creationId xmlns="" xmlns:a16="http://schemas.microsoft.com/office/drawing/2014/main" id="{BDA40C58-9DCC-848C-5017-6DA062B3F847}"/>
              </a:ext>
            </a:extLst>
          </p:cNvPr>
          <p:cNvSpPr txBox="1"/>
          <p:nvPr/>
        </p:nvSpPr>
        <p:spPr>
          <a:xfrm>
            <a:off x="1524221" y="720281"/>
            <a:ext cx="8648487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3900" b="1" i="0" u="none" strike="noStrike" cap="none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Fenntartható növénytermesztés 3.</a:t>
            </a:r>
            <a:endParaRPr dirty="0"/>
          </a:p>
        </p:txBody>
      </p:sp>
      <p:cxnSp>
        <p:nvCxnSpPr>
          <p:cNvPr id="98" name="Google Shape;98;p1">
            <a:extLst>
              <a:ext uri="{FF2B5EF4-FFF2-40B4-BE49-F238E27FC236}">
                <a16:creationId xmlns="" xmlns:a16="http://schemas.microsoft.com/office/drawing/2014/main" id="{0596DCD0-EC29-8E90-E6BF-96B8EE983F11}"/>
              </a:ext>
            </a:extLst>
          </p:cNvPr>
          <p:cNvCxnSpPr/>
          <p:nvPr/>
        </p:nvCxnSpPr>
        <p:spPr>
          <a:xfrm>
            <a:off x="10164282" y="9844511"/>
            <a:ext cx="7095018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86733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="" xmlns:a16="http://schemas.microsoft.com/office/drawing/2014/main" id="{12DEFBCB-6050-8395-C48F-444F0A603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="" xmlns:a16="http://schemas.microsoft.com/office/drawing/2014/main" id="{7AE3B8C7-5415-3F65-3BD2-3319AD371D5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grpSp>
        <p:nvGrpSpPr>
          <p:cNvPr id="88" name="Google Shape;88;p1">
            <a:extLst>
              <a:ext uri="{FF2B5EF4-FFF2-40B4-BE49-F238E27FC236}">
                <a16:creationId xmlns="" xmlns:a16="http://schemas.microsoft.com/office/drawing/2014/main" id="{9BCA1D06-4533-B91B-514D-51CB3B9E07FF}"/>
              </a:ext>
            </a:extLst>
          </p:cNvPr>
          <p:cNvGrpSpPr/>
          <p:nvPr/>
        </p:nvGrpSpPr>
        <p:grpSpPr>
          <a:xfrm>
            <a:off x="1686928" y="2086828"/>
            <a:ext cx="15598448" cy="6686971"/>
            <a:chOff x="-7896" y="266896"/>
            <a:chExt cx="4108234" cy="1273800"/>
          </a:xfrm>
        </p:grpSpPr>
        <p:sp>
          <p:nvSpPr>
            <p:cNvPr id="89" name="Google Shape;89;p1">
              <a:extLst>
                <a:ext uri="{FF2B5EF4-FFF2-40B4-BE49-F238E27FC236}">
                  <a16:creationId xmlns="" xmlns:a16="http://schemas.microsoft.com/office/drawing/2014/main" id="{996EAC32-E76E-8681-E077-46DCBFA0081A}"/>
                </a:ext>
              </a:extLst>
            </p:cNvPr>
            <p:cNvSpPr/>
            <p:nvPr/>
          </p:nvSpPr>
          <p:spPr>
            <a:xfrm>
              <a:off x="-7896" y="266896"/>
              <a:ext cx="4103133" cy="1273800"/>
            </a:xfrm>
            <a:custGeom>
              <a:avLst/>
              <a:gdLst/>
              <a:ahLst/>
              <a:cxnLst/>
              <a:rect l="l" t="t" r="r" b="b"/>
              <a:pathLst>
                <a:path w="3131904" h="1008813" extrusionOk="0">
                  <a:moveTo>
                    <a:pt x="0" y="0"/>
                  </a:moveTo>
                  <a:lnTo>
                    <a:pt x="3131904" y="0"/>
                  </a:lnTo>
                  <a:lnTo>
                    <a:pt x="3131904" y="1008813"/>
                  </a:lnTo>
                  <a:lnTo>
                    <a:pt x="0" y="100881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0" name="Google Shape;90;p1">
              <a:extLst>
                <a:ext uri="{FF2B5EF4-FFF2-40B4-BE49-F238E27FC236}">
                  <a16:creationId xmlns="" xmlns:a16="http://schemas.microsoft.com/office/drawing/2014/main" id="{4DFC50FC-B935-0330-6F89-83AC3C5960DD}"/>
                </a:ext>
              </a:extLst>
            </p:cNvPr>
            <p:cNvSpPr txBox="1"/>
            <p:nvPr/>
          </p:nvSpPr>
          <p:spPr>
            <a:xfrm>
              <a:off x="122387" y="418581"/>
              <a:ext cx="3977951" cy="1085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800" b="1" u="sng" dirty="0">
                  <a:solidFill>
                    <a:srgbClr val="1B693C"/>
                  </a:solidFill>
                  <a:latin typeface="Nunito Sans"/>
                  <a:sym typeface="Calibri"/>
                </a:rPr>
                <a:t>Őshonos állatfajták tartása</a:t>
              </a:r>
              <a:r>
                <a:rPr lang="hu-HU" sz="2800" b="1" u="sng" dirty="0" smtClean="0">
                  <a:solidFill>
                    <a:srgbClr val="1B693C"/>
                  </a:solidFill>
                  <a:latin typeface="Nunito Sans"/>
                  <a:sym typeface="Calibri"/>
                </a:rPr>
                <a:t>:</a:t>
              </a:r>
            </a:p>
            <a:p>
              <a:pPr marL="0" marR="0" lvl="0" indent="0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hu-HU" sz="2800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Jobb ellenálló képesség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Kevesebb gondozási igény, extenzív(</a:t>
              </a:r>
              <a:r>
                <a:rPr lang="hu-HU" sz="2800" b="1" dirty="0" err="1">
                  <a:solidFill>
                    <a:srgbClr val="1B693C"/>
                  </a:solidFill>
                  <a:latin typeface="Nunito Sans"/>
                  <a:sym typeface="Calibri"/>
                </a:rPr>
                <a:t>ebb</a:t>
              </a: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) tartásara alkalmasak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Természetes élőhelyek fenntartására alkalmasak (pl. legeltetés)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Biodiverzitás megőrzése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Helyi értékek és hagyományok támogatása, helyi tudás használata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Minőségi termékek!</a:t>
              </a:r>
            </a:p>
            <a:p>
              <a:pPr marR="0" lvl="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hu-HU" sz="2800" b="1" dirty="0">
                <a:solidFill>
                  <a:srgbClr val="1B693C"/>
                </a:solidFill>
                <a:latin typeface="Nunito Sans"/>
                <a:sym typeface="Calibri"/>
              </a:endParaRPr>
            </a:p>
          </p:txBody>
        </p:sp>
      </p:grpSp>
      <p:grpSp>
        <p:nvGrpSpPr>
          <p:cNvPr id="91" name="Google Shape;91;p1">
            <a:extLst>
              <a:ext uri="{FF2B5EF4-FFF2-40B4-BE49-F238E27FC236}">
                <a16:creationId xmlns="" xmlns:a16="http://schemas.microsoft.com/office/drawing/2014/main" id="{232062B0-E14E-2C3A-1C9D-E5C9A6F3EA55}"/>
              </a:ext>
            </a:extLst>
          </p:cNvPr>
          <p:cNvGrpSpPr/>
          <p:nvPr/>
        </p:nvGrpSpPr>
        <p:grpSpPr>
          <a:xfrm>
            <a:off x="1329346" y="36485"/>
            <a:ext cx="9133788" cy="1915847"/>
            <a:chOff x="-176986" y="-76200"/>
            <a:chExt cx="2008231" cy="292679"/>
          </a:xfrm>
        </p:grpSpPr>
        <p:sp>
          <p:nvSpPr>
            <p:cNvPr id="92" name="Google Shape;92;p1">
              <a:extLst>
                <a:ext uri="{FF2B5EF4-FFF2-40B4-BE49-F238E27FC236}">
                  <a16:creationId xmlns="" xmlns:a16="http://schemas.microsoft.com/office/drawing/2014/main" id="{BE7AE275-64D3-1C39-440D-C25C832A2EAC}"/>
                </a:ext>
              </a:extLst>
            </p:cNvPr>
            <p:cNvSpPr/>
            <p:nvPr/>
          </p:nvSpPr>
          <p:spPr>
            <a:xfrm>
              <a:off x="-96417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" name="Google Shape;93;p1">
              <a:extLst>
                <a:ext uri="{FF2B5EF4-FFF2-40B4-BE49-F238E27FC236}">
                  <a16:creationId xmlns="" xmlns:a16="http://schemas.microsoft.com/office/drawing/2014/main" id="{9F817497-713F-08D7-5E5A-CE1A0AD2B4BD}"/>
                </a:ext>
              </a:extLst>
            </p:cNvPr>
            <p:cNvSpPr txBox="1"/>
            <p:nvPr/>
          </p:nvSpPr>
          <p:spPr>
            <a:xfrm>
              <a:off x="-176986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>
            <a:extLst>
              <a:ext uri="{FF2B5EF4-FFF2-40B4-BE49-F238E27FC236}">
                <a16:creationId xmlns="" xmlns:a16="http://schemas.microsoft.com/office/drawing/2014/main" id="{CF3CE7DF-4A30-81B8-8D92-A5C7DD166020}"/>
              </a:ext>
            </a:extLst>
          </p:cNvPr>
          <p:cNvSpPr/>
          <p:nvPr/>
        </p:nvSpPr>
        <p:spPr>
          <a:xfrm>
            <a:off x="14612695" y="338595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96" name="Google Shape;96;p1">
            <a:extLst>
              <a:ext uri="{FF2B5EF4-FFF2-40B4-BE49-F238E27FC236}">
                <a16:creationId xmlns="" xmlns:a16="http://schemas.microsoft.com/office/drawing/2014/main" id="{4B1E8BC0-B149-B35B-48EC-DFB25E59D6BE}"/>
              </a:ext>
            </a:extLst>
          </p:cNvPr>
          <p:cNvSpPr txBox="1"/>
          <p:nvPr/>
        </p:nvSpPr>
        <p:spPr>
          <a:xfrm>
            <a:off x="1524221" y="720281"/>
            <a:ext cx="8648487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3900" b="1" i="0" u="none" strike="noStrike" cap="none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Fenntartható állattenyésztés 1.</a:t>
            </a:r>
            <a:endParaRPr dirty="0"/>
          </a:p>
        </p:txBody>
      </p:sp>
      <p:cxnSp>
        <p:nvCxnSpPr>
          <p:cNvPr id="98" name="Google Shape;98;p1">
            <a:extLst>
              <a:ext uri="{FF2B5EF4-FFF2-40B4-BE49-F238E27FC236}">
                <a16:creationId xmlns="" xmlns:a16="http://schemas.microsoft.com/office/drawing/2014/main" id="{570A7A1E-1770-7D8B-DFDD-29CD7F9AC0A9}"/>
              </a:ext>
            </a:extLst>
          </p:cNvPr>
          <p:cNvCxnSpPr/>
          <p:nvPr/>
        </p:nvCxnSpPr>
        <p:spPr>
          <a:xfrm>
            <a:off x="10164282" y="9844511"/>
            <a:ext cx="7095018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46201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="" xmlns:a16="http://schemas.microsoft.com/office/drawing/2014/main" id="{49A38736-FA0E-E757-BC10-4AD1B7F00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="" xmlns:a16="http://schemas.microsoft.com/office/drawing/2014/main" id="{87091736-00F0-4BC0-0FB9-50E86896A06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grpSp>
        <p:nvGrpSpPr>
          <p:cNvPr id="88" name="Google Shape;88;p1">
            <a:extLst>
              <a:ext uri="{FF2B5EF4-FFF2-40B4-BE49-F238E27FC236}">
                <a16:creationId xmlns="" xmlns:a16="http://schemas.microsoft.com/office/drawing/2014/main" id="{2F667318-348E-EF77-CF03-1CE11ADFD3C2}"/>
              </a:ext>
            </a:extLst>
          </p:cNvPr>
          <p:cNvGrpSpPr/>
          <p:nvPr/>
        </p:nvGrpSpPr>
        <p:grpSpPr>
          <a:xfrm>
            <a:off x="1686928" y="2086828"/>
            <a:ext cx="15598448" cy="6686971"/>
            <a:chOff x="-7896" y="266896"/>
            <a:chExt cx="4108234" cy="1273800"/>
          </a:xfrm>
        </p:grpSpPr>
        <p:sp>
          <p:nvSpPr>
            <p:cNvPr id="89" name="Google Shape;89;p1">
              <a:extLst>
                <a:ext uri="{FF2B5EF4-FFF2-40B4-BE49-F238E27FC236}">
                  <a16:creationId xmlns="" xmlns:a16="http://schemas.microsoft.com/office/drawing/2014/main" id="{7A45DBC4-5751-9E4A-53C4-D63EA727DBDE}"/>
                </a:ext>
              </a:extLst>
            </p:cNvPr>
            <p:cNvSpPr/>
            <p:nvPr/>
          </p:nvSpPr>
          <p:spPr>
            <a:xfrm>
              <a:off x="-7896" y="266896"/>
              <a:ext cx="4103133" cy="1273800"/>
            </a:xfrm>
            <a:custGeom>
              <a:avLst/>
              <a:gdLst/>
              <a:ahLst/>
              <a:cxnLst/>
              <a:rect l="l" t="t" r="r" b="b"/>
              <a:pathLst>
                <a:path w="3131904" h="1008813" extrusionOk="0">
                  <a:moveTo>
                    <a:pt x="0" y="0"/>
                  </a:moveTo>
                  <a:lnTo>
                    <a:pt x="3131904" y="0"/>
                  </a:lnTo>
                  <a:lnTo>
                    <a:pt x="3131904" y="1008813"/>
                  </a:lnTo>
                  <a:lnTo>
                    <a:pt x="0" y="100881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0" name="Google Shape;90;p1">
              <a:extLst>
                <a:ext uri="{FF2B5EF4-FFF2-40B4-BE49-F238E27FC236}">
                  <a16:creationId xmlns="" xmlns:a16="http://schemas.microsoft.com/office/drawing/2014/main" id="{5C1F9A75-85FE-EA5F-7237-17FC0F406449}"/>
                </a:ext>
              </a:extLst>
            </p:cNvPr>
            <p:cNvSpPr txBox="1"/>
            <p:nvPr/>
          </p:nvSpPr>
          <p:spPr>
            <a:xfrm>
              <a:off x="122387" y="418581"/>
              <a:ext cx="3977951" cy="1085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800" b="1" u="sng" dirty="0">
                  <a:solidFill>
                    <a:srgbClr val="1B693C"/>
                  </a:solidFill>
                  <a:latin typeface="Nunito Sans"/>
                  <a:sym typeface="Calibri"/>
                </a:rPr>
                <a:t>Állatjólét</a:t>
              </a:r>
              <a:r>
                <a:rPr lang="hu-HU" sz="2800" b="1" u="sng" dirty="0" smtClean="0">
                  <a:solidFill>
                    <a:srgbClr val="1B693C"/>
                  </a:solidFill>
                  <a:latin typeface="Nunito Sans"/>
                  <a:sym typeface="Calibri"/>
                </a:rPr>
                <a:t>:</a:t>
              </a:r>
            </a:p>
            <a:p>
              <a:pPr marL="0" marR="0" lvl="0" indent="0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hu-HU" sz="2800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Alapvető szükségletek biztosítása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Fádalom, sérülés és betegség elkerülése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Megfelelő környezet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Természetes viselkedés kifejezése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Stressz és félelem elkerülése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Az állatok érző lények, az állatjólét nem csak a fizikai, hanem az érzelmi állapotukra is vonatkozik!</a:t>
              </a:r>
            </a:p>
            <a:p>
              <a:pPr marR="0" lvl="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hu-HU" sz="2800" b="1" dirty="0">
                <a:solidFill>
                  <a:srgbClr val="1B693C"/>
                </a:solidFill>
                <a:latin typeface="Nunito Sans"/>
                <a:sym typeface="Calibri"/>
              </a:endParaRPr>
            </a:p>
          </p:txBody>
        </p:sp>
      </p:grpSp>
      <p:grpSp>
        <p:nvGrpSpPr>
          <p:cNvPr id="91" name="Google Shape;91;p1">
            <a:extLst>
              <a:ext uri="{FF2B5EF4-FFF2-40B4-BE49-F238E27FC236}">
                <a16:creationId xmlns="" xmlns:a16="http://schemas.microsoft.com/office/drawing/2014/main" id="{1CE547C3-B57D-7E87-5B49-B90DCA64BC6E}"/>
              </a:ext>
            </a:extLst>
          </p:cNvPr>
          <p:cNvGrpSpPr/>
          <p:nvPr/>
        </p:nvGrpSpPr>
        <p:grpSpPr>
          <a:xfrm>
            <a:off x="1329346" y="36485"/>
            <a:ext cx="9133788" cy="1915847"/>
            <a:chOff x="-176986" y="-76200"/>
            <a:chExt cx="2008231" cy="292679"/>
          </a:xfrm>
        </p:grpSpPr>
        <p:sp>
          <p:nvSpPr>
            <p:cNvPr id="92" name="Google Shape;92;p1">
              <a:extLst>
                <a:ext uri="{FF2B5EF4-FFF2-40B4-BE49-F238E27FC236}">
                  <a16:creationId xmlns="" xmlns:a16="http://schemas.microsoft.com/office/drawing/2014/main" id="{3E428264-EF7F-F64C-D61F-229EE4108C28}"/>
                </a:ext>
              </a:extLst>
            </p:cNvPr>
            <p:cNvSpPr/>
            <p:nvPr/>
          </p:nvSpPr>
          <p:spPr>
            <a:xfrm>
              <a:off x="-96417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" name="Google Shape;93;p1">
              <a:extLst>
                <a:ext uri="{FF2B5EF4-FFF2-40B4-BE49-F238E27FC236}">
                  <a16:creationId xmlns="" xmlns:a16="http://schemas.microsoft.com/office/drawing/2014/main" id="{D990B2D7-F1D1-69CF-5DCA-452624E0FFDB}"/>
                </a:ext>
              </a:extLst>
            </p:cNvPr>
            <p:cNvSpPr txBox="1"/>
            <p:nvPr/>
          </p:nvSpPr>
          <p:spPr>
            <a:xfrm>
              <a:off x="-176986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>
            <a:extLst>
              <a:ext uri="{FF2B5EF4-FFF2-40B4-BE49-F238E27FC236}">
                <a16:creationId xmlns="" xmlns:a16="http://schemas.microsoft.com/office/drawing/2014/main" id="{69EA9F4F-D1EA-3D1C-78DD-B127C4120208}"/>
              </a:ext>
            </a:extLst>
          </p:cNvPr>
          <p:cNvSpPr/>
          <p:nvPr/>
        </p:nvSpPr>
        <p:spPr>
          <a:xfrm>
            <a:off x="14612695" y="338595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96" name="Google Shape;96;p1">
            <a:extLst>
              <a:ext uri="{FF2B5EF4-FFF2-40B4-BE49-F238E27FC236}">
                <a16:creationId xmlns="" xmlns:a16="http://schemas.microsoft.com/office/drawing/2014/main" id="{C1A05F18-0AFE-9021-FF99-65E452E73484}"/>
              </a:ext>
            </a:extLst>
          </p:cNvPr>
          <p:cNvSpPr txBox="1"/>
          <p:nvPr/>
        </p:nvSpPr>
        <p:spPr>
          <a:xfrm>
            <a:off x="1524221" y="720281"/>
            <a:ext cx="8648487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3900" b="1" i="0" u="none" strike="noStrike" cap="none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Fenntartható állattenyésztés 2.</a:t>
            </a:r>
            <a:endParaRPr dirty="0"/>
          </a:p>
        </p:txBody>
      </p:sp>
      <p:cxnSp>
        <p:nvCxnSpPr>
          <p:cNvPr id="98" name="Google Shape;98;p1">
            <a:extLst>
              <a:ext uri="{FF2B5EF4-FFF2-40B4-BE49-F238E27FC236}">
                <a16:creationId xmlns="" xmlns:a16="http://schemas.microsoft.com/office/drawing/2014/main" id="{EA2A5782-E878-6CEC-4F11-52A28D9F3164}"/>
              </a:ext>
            </a:extLst>
          </p:cNvPr>
          <p:cNvCxnSpPr/>
          <p:nvPr/>
        </p:nvCxnSpPr>
        <p:spPr>
          <a:xfrm>
            <a:off x="10164282" y="9844511"/>
            <a:ext cx="7095018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55531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="" xmlns:a16="http://schemas.microsoft.com/office/drawing/2014/main" id="{B520AA70-ECAA-6B2F-02B0-44D49403E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="" xmlns:a16="http://schemas.microsoft.com/office/drawing/2014/main" id="{A9510EEA-47A6-99ED-7B22-72E7B9F985D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grpSp>
        <p:nvGrpSpPr>
          <p:cNvPr id="88" name="Google Shape;88;p1">
            <a:extLst>
              <a:ext uri="{FF2B5EF4-FFF2-40B4-BE49-F238E27FC236}">
                <a16:creationId xmlns="" xmlns:a16="http://schemas.microsoft.com/office/drawing/2014/main" id="{91795ECD-3800-DD38-1D38-974519499088}"/>
              </a:ext>
            </a:extLst>
          </p:cNvPr>
          <p:cNvGrpSpPr/>
          <p:nvPr/>
        </p:nvGrpSpPr>
        <p:grpSpPr>
          <a:xfrm>
            <a:off x="1686928" y="2086828"/>
            <a:ext cx="15598448" cy="7614385"/>
            <a:chOff x="-7896" y="266896"/>
            <a:chExt cx="4108234" cy="1273800"/>
          </a:xfrm>
        </p:grpSpPr>
        <p:sp>
          <p:nvSpPr>
            <p:cNvPr id="89" name="Google Shape;89;p1">
              <a:extLst>
                <a:ext uri="{FF2B5EF4-FFF2-40B4-BE49-F238E27FC236}">
                  <a16:creationId xmlns="" xmlns:a16="http://schemas.microsoft.com/office/drawing/2014/main" id="{1765B6F2-D5FB-A1DA-A60E-5C775FA93344}"/>
                </a:ext>
              </a:extLst>
            </p:cNvPr>
            <p:cNvSpPr/>
            <p:nvPr/>
          </p:nvSpPr>
          <p:spPr>
            <a:xfrm>
              <a:off x="-7896" y="266896"/>
              <a:ext cx="4103133" cy="1273800"/>
            </a:xfrm>
            <a:custGeom>
              <a:avLst/>
              <a:gdLst/>
              <a:ahLst/>
              <a:cxnLst/>
              <a:rect l="l" t="t" r="r" b="b"/>
              <a:pathLst>
                <a:path w="3131904" h="1008813" extrusionOk="0">
                  <a:moveTo>
                    <a:pt x="0" y="0"/>
                  </a:moveTo>
                  <a:lnTo>
                    <a:pt x="3131904" y="0"/>
                  </a:lnTo>
                  <a:lnTo>
                    <a:pt x="3131904" y="1008813"/>
                  </a:lnTo>
                  <a:lnTo>
                    <a:pt x="0" y="100881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0" name="Google Shape;90;p1">
              <a:extLst>
                <a:ext uri="{FF2B5EF4-FFF2-40B4-BE49-F238E27FC236}">
                  <a16:creationId xmlns="" xmlns:a16="http://schemas.microsoft.com/office/drawing/2014/main" id="{D5D19D29-089C-F4FF-48F5-4CB454431A03}"/>
                </a:ext>
              </a:extLst>
            </p:cNvPr>
            <p:cNvSpPr txBox="1"/>
            <p:nvPr/>
          </p:nvSpPr>
          <p:spPr>
            <a:xfrm>
              <a:off x="122387" y="418581"/>
              <a:ext cx="3977951" cy="1085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2800" b="1" u="sng" dirty="0">
                  <a:solidFill>
                    <a:srgbClr val="1B693C"/>
                  </a:solidFill>
                  <a:latin typeface="Nunito Sans"/>
                  <a:sym typeface="Calibri"/>
                </a:rPr>
                <a:t>Takarmányozás</a:t>
              </a:r>
              <a:r>
                <a:rPr lang="hu-HU" sz="2800" b="1" u="sng" dirty="0" smtClean="0">
                  <a:solidFill>
                    <a:srgbClr val="1B693C"/>
                  </a:solidFill>
                  <a:latin typeface="Nunito Sans"/>
                  <a:sym typeface="Calibri"/>
                </a:rPr>
                <a:t>:</a:t>
              </a:r>
            </a:p>
            <a:p>
              <a:pPr marL="0" marR="0" lvl="0" indent="0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hu-HU" sz="2800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Lehetőleg helyben (vagy közelben) termelt takarmány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Takarmány termesztése is legyen fenntartható - NE legyen GMO!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A takarmány ne versenyezzen emberi fogyasztásra szánt élelmiszerrel</a:t>
              </a: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 </a:t>
              </a:r>
              <a:b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</a:b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jó gyakorlatok: legeltetés, melléktermékek, élelmiszerhulladék, felesleg hasznosítása</a:t>
              </a:r>
              <a:endParaRPr lang="hu-HU" sz="2800" b="1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Helyes takarmányozás </a:t>
              </a: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 jobb emésztés  kevesebb metán pl. szarvasmarhák esetén</a:t>
              </a:r>
            </a:p>
            <a:p>
              <a:pPr marL="342900" marR="0" lvl="0" indent="-34290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  <a:t>Kiegyensúlyozott, egészséges étrend</a:t>
              </a:r>
              <a:br>
                <a:rPr lang="hu-HU" sz="2800" b="1" dirty="0">
                  <a:solidFill>
                    <a:srgbClr val="1B693C"/>
                  </a:solidFill>
                  <a:latin typeface="Nunito Sans"/>
                  <a:sym typeface="Calibri"/>
                </a:rPr>
              </a:b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 ellenállóbb állatok </a:t>
              </a:r>
              <a:b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</a:b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 hatékonyabb termelés</a:t>
              </a:r>
              <a:b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</a:br>
              <a:r>
                <a:rPr lang="hu-HU" sz="2800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 kevesebb állatorvosi ill. gyógyszerköltség</a:t>
              </a:r>
              <a:endParaRPr lang="hu-HU" sz="2800" b="1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R="0" lvl="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hu-HU" sz="2800" b="1" dirty="0">
                <a:solidFill>
                  <a:srgbClr val="1B693C"/>
                </a:solidFill>
                <a:latin typeface="Nunito Sans"/>
                <a:sym typeface="Calibri"/>
              </a:endParaRPr>
            </a:p>
          </p:txBody>
        </p:sp>
      </p:grpSp>
      <p:grpSp>
        <p:nvGrpSpPr>
          <p:cNvPr id="91" name="Google Shape;91;p1">
            <a:extLst>
              <a:ext uri="{FF2B5EF4-FFF2-40B4-BE49-F238E27FC236}">
                <a16:creationId xmlns="" xmlns:a16="http://schemas.microsoft.com/office/drawing/2014/main" id="{8A810DC7-25B7-841F-8301-1B7ECABC829C}"/>
              </a:ext>
            </a:extLst>
          </p:cNvPr>
          <p:cNvGrpSpPr/>
          <p:nvPr/>
        </p:nvGrpSpPr>
        <p:grpSpPr>
          <a:xfrm>
            <a:off x="1329346" y="36485"/>
            <a:ext cx="9133788" cy="1915847"/>
            <a:chOff x="-176986" y="-76200"/>
            <a:chExt cx="2008231" cy="292679"/>
          </a:xfrm>
        </p:grpSpPr>
        <p:sp>
          <p:nvSpPr>
            <p:cNvPr id="92" name="Google Shape;92;p1">
              <a:extLst>
                <a:ext uri="{FF2B5EF4-FFF2-40B4-BE49-F238E27FC236}">
                  <a16:creationId xmlns="" xmlns:a16="http://schemas.microsoft.com/office/drawing/2014/main" id="{1B40677C-457F-08BD-1CB9-530B3868B847}"/>
                </a:ext>
              </a:extLst>
            </p:cNvPr>
            <p:cNvSpPr/>
            <p:nvPr/>
          </p:nvSpPr>
          <p:spPr>
            <a:xfrm>
              <a:off x="-96417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" name="Google Shape;93;p1">
              <a:extLst>
                <a:ext uri="{FF2B5EF4-FFF2-40B4-BE49-F238E27FC236}">
                  <a16:creationId xmlns="" xmlns:a16="http://schemas.microsoft.com/office/drawing/2014/main" id="{9E416194-8D0C-D677-4321-C367AB4F6B6A}"/>
                </a:ext>
              </a:extLst>
            </p:cNvPr>
            <p:cNvSpPr txBox="1"/>
            <p:nvPr/>
          </p:nvSpPr>
          <p:spPr>
            <a:xfrm>
              <a:off x="-176986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>
            <a:extLst>
              <a:ext uri="{FF2B5EF4-FFF2-40B4-BE49-F238E27FC236}">
                <a16:creationId xmlns="" xmlns:a16="http://schemas.microsoft.com/office/drawing/2014/main" id="{EEFE0B9C-633F-F0D0-B96D-B0307CE8FDC2}"/>
              </a:ext>
            </a:extLst>
          </p:cNvPr>
          <p:cNvSpPr/>
          <p:nvPr/>
        </p:nvSpPr>
        <p:spPr>
          <a:xfrm>
            <a:off x="14612695" y="338595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96" name="Google Shape;96;p1">
            <a:extLst>
              <a:ext uri="{FF2B5EF4-FFF2-40B4-BE49-F238E27FC236}">
                <a16:creationId xmlns="" xmlns:a16="http://schemas.microsoft.com/office/drawing/2014/main" id="{2968BBBE-1429-1A30-FA80-444CEE854772}"/>
              </a:ext>
            </a:extLst>
          </p:cNvPr>
          <p:cNvSpPr txBox="1"/>
          <p:nvPr/>
        </p:nvSpPr>
        <p:spPr>
          <a:xfrm>
            <a:off x="1524221" y="720281"/>
            <a:ext cx="8648487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3900" b="1" i="0" u="none" strike="noStrike" cap="none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Fenntartható állattenyésztés 3.</a:t>
            </a:r>
            <a:endParaRPr dirty="0"/>
          </a:p>
        </p:txBody>
      </p:sp>
      <p:cxnSp>
        <p:nvCxnSpPr>
          <p:cNvPr id="98" name="Google Shape;98;p1">
            <a:extLst>
              <a:ext uri="{FF2B5EF4-FFF2-40B4-BE49-F238E27FC236}">
                <a16:creationId xmlns="" xmlns:a16="http://schemas.microsoft.com/office/drawing/2014/main" id="{556E9464-D569-6AE2-5EC5-959DA81F1286}"/>
              </a:ext>
            </a:extLst>
          </p:cNvPr>
          <p:cNvCxnSpPr/>
          <p:nvPr/>
        </p:nvCxnSpPr>
        <p:spPr>
          <a:xfrm>
            <a:off x="10164282" y="9844511"/>
            <a:ext cx="7095018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12627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756386C6-AC22-6EB1-6FCF-50E217CA1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0008AD49-3E5B-4752-80F4-583A5220D10E}"/>
              </a:ext>
            </a:extLst>
          </p:cNvPr>
          <p:cNvSpPr/>
          <p:nvPr/>
        </p:nvSpPr>
        <p:spPr>
          <a:xfrm>
            <a:off x="0" y="1499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D4719BBF-A1A2-9A49-65D2-8E0649F1481F}"/>
              </a:ext>
            </a:extLst>
          </p:cNvPr>
          <p:cNvSpPr/>
          <p:nvPr/>
        </p:nvSpPr>
        <p:spPr>
          <a:xfrm>
            <a:off x="14864140" y="772575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216299A9-A5EB-0E5C-7503-E74FB32811A9}"/>
              </a:ext>
            </a:extLst>
          </p:cNvPr>
          <p:cNvCxnSpPr/>
          <p:nvPr/>
        </p:nvCxnSpPr>
        <p:spPr>
          <a:xfrm rot="5400000">
            <a:off x="15307919" y="841718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B77171E6-8781-9177-AF1C-37BED31141C1}"/>
              </a:ext>
            </a:extLst>
          </p:cNvPr>
          <p:cNvSpPr/>
          <p:nvPr/>
        </p:nvSpPr>
        <p:spPr>
          <a:xfrm>
            <a:off x="256429" y="169860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5DDBEC1E-ED8E-A858-94D4-6A36090FD78B}"/>
              </a:ext>
            </a:extLst>
          </p:cNvPr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3" name="Google Shape;113;p2">
            <a:extLst>
              <a:ext uri="{FF2B5EF4-FFF2-40B4-BE49-F238E27FC236}">
                <a16:creationId xmlns="" xmlns:a16="http://schemas.microsoft.com/office/drawing/2014/main" id="{E9F5BA8A-A7F6-B754-CB30-F905CF94F094}"/>
              </a:ext>
            </a:extLst>
          </p:cNvPr>
          <p:cNvSpPr txBox="1"/>
          <p:nvPr/>
        </p:nvSpPr>
        <p:spPr>
          <a:xfrm>
            <a:off x="4327003" y="313359"/>
            <a:ext cx="1053713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48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3. Fenntartható gazdálkodás</a:t>
            </a:r>
            <a:endParaRPr sz="4800" dirty="0"/>
          </a:p>
        </p:txBody>
      </p:sp>
      <p:pic>
        <p:nvPicPr>
          <p:cNvPr id="10242" name="Picture 2" descr="Amit a tojás jelöléséről tudni kell - Nébih">
            <a:extLst>
              <a:ext uri="{FF2B5EF4-FFF2-40B4-BE49-F238E27FC236}">
                <a16:creationId xmlns="" xmlns:a16="http://schemas.microsoft.com/office/drawing/2014/main" id="{3A262D4D-6620-1B5F-C2EE-5AC3F16F0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92" y="1559474"/>
            <a:ext cx="11555281" cy="812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888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="" xmlns:a16="http://schemas.microsoft.com/office/drawing/2014/main" id="{018C4F05-F4B2-FE3E-7569-9A6950F3C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>
            <a:extLst>
              <a:ext uri="{FF2B5EF4-FFF2-40B4-BE49-F238E27FC236}">
                <a16:creationId xmlns="" xmlns:a16="http://schemas.microsoft.com/office/drawing/2014/main" id="{7EE910AB-1C80-6899-6C48-C4E783D27B57}"/>
              </a:ext>
            </a:extLst>
          </p:cNvPr>
          <p:cNvSpPr/>
          <p:nvPr/>
        </p:nvSpPr>
        <p:spPr>
          <a:xfrm>
            <a:off x="0" y="8205616"/>
            <a:ext cx="18288000" cy="2081384"/>
          </a:xfrm>
          <a:custGeom>
            <a:avLst/>
            <a:gdLst/>
            <a:ahLst/>
            <a:cxnLst/>
            <a:rect l="l" t="t" r="r" b="b"/>
            <a:pathLst>
              <a:path w="18288000" h="2081384" extrusionOk="0">
                <a:moveTo>
                  <a:pt x="0" y="0"/>
                </a:moveTo>
                <a:lnTo>
                  <a:pt x="18288000" y="0"/>
                </a:lnTo>
                <a:lnTo>
                  <a:pt x="18288000" y="2081384"/>
                </a:lnTo>
                <a:lnTo>
                  <a:pt x="0" y="2081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1868" b="-360191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9" name="Google Shape;119;p3">
            <a:extLst>
              <a:ext uri="{FF2B5EF4-FFF2-40B4-BE49-F238E27FC236}">
                <a16:creationId xmlns="" xmlns:a16="http://schemas.microsoft.com/office/drawing/2014/main" id="{0F4FB6BB-FA8C-8064-C663-276DFCE22EAA}"/>
              </a:ext>
            </a:extLst>
          </p:cNvPr>
          <p:cNvSpPr/>
          <p:nvPr/>
        </p:nvSpPr>
        <p:spPr>
          <a:xfrm>
            <a:off x="8414467" y="747608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1A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0" name="Google Shape;120;p3">
            <a:extLst>
              <a:ext uri="{FF2B5EF4-FFF2-40B4-BE49-F238E27FC236}">
                <a16:creationId xmlns="" xmlns:a16="http://schemas.microsoft.com/office/drawing/2014/main" id="{9FC2D403-4E4B-1CD8-9878-12012C8F5456}"/>
              </a:ext>
            </a:extLst>
          </p:cNvPr>
          <p:cNvCxnSpPr/>
          <p:nvPr/>
        </p:nvCxnSpPr>
        <p:spPr>
          <a:xfrm rot="5400000">
            <a:off x="8858246" y="816751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1" name="Google Shape;121;p3">
            <a:extLst>
              <a:ext uri="{FF2B5EF4-FFF2-40B4-BE49-F238E27FC236}">
                <a16:creationId xmlns="" xmlns:a16="http://schemas.microsoft.com/office/drawing/2014/main" id="{80D628B4-FC18-3774-5E4B-5B781F70DA37}"/>
              </a:ext>
            </a:extLst>
          </p:cNvPr>
          <p:cNvSpPr/>
          <p:nvPr/>
        </p:nvSpPr>
        <p:spPr>
          <a:xfrm>
            <a:off x="961341" y="3100845"/>
            <a:ext cx="4574080" cy="1850781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>
            <a:extLst>
              <a:ext uri="{FF2B5EF4-FFF2-40B4-BE49-F238E27FC236}">
                <a16:creationId xmlns="" xmlns:a16="http://schemas.microsoft.com/office/drawing/2014/main" id="{BBC68E0D-894A-31F6-0137-1D8E547C2CC4}"/>
              </a:ext>
            </a:extLst>
          </p:cNvPr>
          <p:cNvSpPr/>
          <p:nvPr/>
        </p:nvSpPr>
        <p:spPr>
          <a:xfrm>
            <a:off x="8851057" y="3100845"/>
            <a:ext cx="4574080" cy="1850781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>
            <a:extLst>
              <a:ext uri="{FF2B5EF4-FFF2-40B4-BE49-F238E27FC236}">
                <a16:creationId xmlns="" xmlns:a16="http://schemas.microsoft.com/office/drawing/2014/main" id="{E44F3C3C-2876-341E-1334-9FCBF9A0D189}"/>
              </a:ext>
            </a:extLst>
          </p:cNvPr>
          <p:cNvSpPr/>
          <p:nvPr/>
        </p:nvSpPr>
        <p:spPr>
          <a:xfrm>
            <a:off x="12883406" y="5170484"/>
            <a:ext cx="4574080" cy="1850781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3">
            <a:extLst>
              <a:ext uri="{FF2B5EF4-FFF2-40B4-BE49-F238E27FC236}">
                <a16:creationId xmlns="" xmlns:a16="http://schemas.microsoft.com/office/drawing/2014/main" id="{E323A66A-FD52-1F0C-3702-3136705CA821}"/>
              </a:ext>
            </a:extLst>
          </p:cNvPr>
          <p:cNvSpPr/>
          <p:nvPr/>
        </p:nvSpPr>
        <p:spPr>
          <a:xfrm>
            <a:off x="3689547" y="5335376"/>
            <a:ext cx="4574080" cy="1850781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">
            <a:extLst>
              <a:ext uri="{FF2B5EF4-FFF2-40B4-BE49-F238E27FC236}">
                <a16:creationId xmlns="" xmlns:a16="http://schemas.microsoft.com/office/drawing/2014/main" id="{13EF47E6-2071-1A35-082E-5A40ADDD2BEB}"/>
              </a:ext>
            </a:extLst>
          </p:cNvPr>
          <p:cNvSpPr txBox="1"/>
          <p:nvPr/>
        </p:nvSpPr>
        <p:spPr>
          <a:xfrm>
            <a:off x="-490639" y="1753064"/>
            <a:ext cx="12730514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800" b="1" dirty="0">
                <a:solidFill>
                  <a:srgbClr val="141414"/>
                </a:solidFill>
                <a:latin typeface="Nunito Sans Black"/>
                <a:sym typeface="Nunito Sans Black"/>
              </a:rPr>
              <a:t>Tartási módok</a:t>
            </a:r>
            <a:endParaRPr sz="4800" dirty="0"/>
          </a:p>
        </p:txBody>
      </p:sp>
      <p:sp>
        <p:nvSpPr>
          <p:cNvPr id="127" name="Google Shape;127;p3">
            <a:extLst>
              <a:ext uri="{FF2B5EF4-FFF2-40B4-BE49-F238E27FC236}">
                <a16:creationId xmlns="" xmlns:a16="http://schemas.microsoft.com/office/drawing/2014/main" id="{C08B5C09-108A-EFE5-C83F-7B7F2DADB288}"/>
              </a:ext>
            </a:extLst>
          </p:cNvPr>
          <p:cNvSpPr txBox="1"/>
          <p:nvPr/>
        </p:nvSpPr>
        <p:spPr>
          <a:xfrm>
            <a:off x="9222029" y="5531707"/>
            <a:ext cx="2922596" cy="67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7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99" b="1" i="0" u="none" strike="noStrike" cap="non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04.</a:t>
            </a:r>
            <a:endParaRPr/>
          </a:p>
        </p:txBody>
      </p:sp>
      <p:sp>
        <p:nvSpPr>
          <p:cNvPr id="128" name="Google Shape;128;p3">
            <a:extLst>
              <a:ext uri="{FF2B5EF4-FFF2-40B4-BE49-F238E27FC236}">
                <a16:creationId xmlns="" xmlns:a16="http://schemas.microsoft.com/office/drawing/2014/main" id="{3F877266-F39A-6177-4C49-9628C4DF9466}"/>
              </a:ext>
            </a:extLst>
          </p:cNvPr>
          <p:cNvSpPr txBox="1"/>
          <p:nvPr/>
        </p:nvSpPr>
        <p:spPr>
          <a:xfrm>
            <a:off x="3511368" y="6035707"/>
            <a:ext cx="4048106" cy="57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i="0" u="none" strike="noStrike" cap="none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1 - Szabadtartás</a:t>
            </a:r>
            <a:endParaRPr dirty="0"/>
          </a:p>
        </p:txBody>
      </p:sp>
      <p:sp>
        <p:nvSpPr>
          <p:cNvPr id="131" name="Google Shape;131;p3">
            <a:extLst>
              <a:ext uri="{FF2B5EF4-FFF2-40B4-BE49-F238E27FC236}">
                <a16:creationId xmlns="" xmlns:a16="http://schemas.microsoft.com/office/drawing/2014/main" id="{B05ED411-85FA-3FBA-1E2F-65E3656B7332}"/>
              </a:ext>
            </a:extLst>
          </p:cNvPr>
          <p:cNvSpPr txBox="1"/>
          <p:nvPr/>
        </p:nvSpPr>
        <p:spPr>
          <a:xfrm>
            <a:off x="2022786" y="3790686"/>
            <a:ext cx="4457025" cy="57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0 – </a:t>
            </a:r>
            <a:r>
              <a:rPr lang="hu-HU" sz="3200" b="1" dirty="0" err="1">
                <a:solidFill>
                  <a:srgbClr val="FFFFFF"/>
                </a:solidFill>
                <a:latin typeface="Nunito Sans"/>
                <a:sym typeface="Nunito Sans"/>
              </a:rPr>
              <a:t>Biotartás</a:t>
            </a:r>
            <a:endParaRPr dirty="0"/>
          </a:p>
        </p:txBody>
      </p:sp>
      <p:sp>
        <p:nvSpPr>
          <p:cNvPr id="132" name="Google Shape;132;p3">
            <a:extLst>
              <a:ext uri="{FF2B5EF4-FFF2-40B4-BE49-F238E27FC236}">
                <a16:creationId xmlns="" xmlns:a16="http://schemas.microsoft.com/office/drawing/2014/main" id="{F4CAE74B-8E2C-0F37-C1A0-708BECAFA26C}"/>
              </a:ext>
            </a:extLst>
          </p:cNvPr>
          <p:cNvSpPr txBox="1"/>
          <p:nvPr/>
        </p:nvSpPr>
        <p:spPr>
          <a:xfrm>
            <a:off x="9159644" y="3463295"/>
            <a:ext cx="4048106" cy="1152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i="0" u="none" strike="noStrike" cap="none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2 – Alternatív tartás</a:t>
            </a:r>
            <a:br>
              <a:rPr lang="hu-HU" sz="3200" b="1" i="0" u="none" strike="noStrike" cap="none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hu-HU" sz="3200" b="1" i="0" u="none" strike="noStrike" cap="none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(mélyalmos)</a:t>
            </a:r>
            <a:endParaRPr dirty="0"/>
          </a:p>
        </p:txBody>
      </p:sp>
      <p:sp>
        <p:nvSpPr>
          <p:cNvPr id="134" name="Google Shape;134;p3">
            <a:extLst>
              <a:ext uri="{FF2B5EF4-FFF2-40B4-BE49-F238E27FC236}">
                <a16:creationId xmlns="" xmlns:a16="http://schemas.microsoft.com/office/drawing/2014/main" id="{B76DE173-31C2-1198-CA3A-956548671A40}"/>
              </a:ext>
            </a:extLst>
          </p:cNvPr>
          <p:cNvSpPr/>
          <p:nvPr/>
        </p:nvSpPr>
        <p:spPr>
          <a:xfrm>
            <a:off x="485634" y="303273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35" name="Google Shape;135;p3">
            <a:extLst>
              <a:ext uri="{FF2B5EF4-FFF2-40B4-BE49-F238E27FC236}">
                <a16:creationId xmlns="" xmlns:a16="http://schemas.microsoft.com/office/drawing/2014/main" id="{8B34DD40-FF11-A85B-1A6C-179BA01AA274}"/>
              </a:ext>
            </a:extLst>
          </p:cNvPr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Google Shape;132;p3">
            <a:extLst>
              <a:ext uri="{FF2B5EF4-FFF2-40B4-BE49-F238E27FC236}">
                <a16:creationId xmlns="" xmlns:a16="http://schemas.microsoft.com/office/drawing/2014/main" id="{529AD535-BD17-EE2E-4FA5-5720B6695514}"/>
              </a:ext>
            </a:extLst>
          </p:cNvPr>
          <p:cNvSpPr txBox="1"/>
          <p:nvPr/>
        </p:nvSpPr>
        <p:spPr>
          <a:xfrm>
            <a:off x="13321290" y="5765324"/>
            <a:ext cx="4048106" cy="8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r>
              <a:rPr lang="hu-HU" sz="3200" b="1" i="0" u="none" strike="noStrike" cap="none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– Ketreces tartás</a:t>
            </a:r>
            <a:br>
              <a:rPr lang="hu-HU" sz="3200" b="1" i="0" u="none" strike="noStrike" cap="none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3650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316CEE46-20C7-98F1-B581-A7CF11974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8957BBC5-5A3E-8BC2-2C84-6DD625A3726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9E0E7D41-947B-A0F9-98B4-181CB2999E2C}"/>
              </a:ext>
            </a:extLst>
          </p:cNvPr>
          <p:cNvSpPr/>
          <p:nvPr/>
        </p:nvSpPr>
        <p:spPr>
          <a:xfrm>
            <a:off x="1028700" y="1485500"/>
            <a:ext cx="16230600" cy="7315999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CDCAF91A-35EB-905F-C99F-D6DF484F6F9C}"/>
              </a:ext>
            </a:extLst>
          </p:cNvPr>
          <p:cNvSpPr/>
          <p:nvPr/>
        </p:nvSpPr>
        <p:spPr>
          <a:xfrm>
            <a:off x="14864140" y="772575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4B069AD8-E510-3679-4DBA-58EBDC25DB0F}"/>
              </a:ext>
            </a:extLst>
          </p:cNvPr>
          <p:cNvCxnSpPr/>
          <p:nvPr/>
        </p:nvCxnSpPr>
        <p:spPr>
          <a:xfrm rot="5400000">
            <a:off x="15307919" y="841718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F71D7203-6C0F-4DEE-B500-3A13F2729D49}"/>
              </a:ext>
            </a:extLst>
          </p:cNvPr>
          <p:cNvSpPr/>
          <p:nvPr/>
        </p:nvSpPr>
        <p:spPr>
          <a:xfrm>
            <a:off x="1028700" y="506071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EE3D0D29-B003-AA40-EB65-F0DC4F959561}"/>
              </a:ext>
            </a:extLst>
          </p:cNvPr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3" name="Google Shape;113;p2">
            <a:extLst>
              <a:ext uri="{FF2B5EF4-FFF2-40B4-BE49-F238E27FC236}">
                <a16:creationId xmlns="" xmlns:a16="http://schemas.microsoft.com/office/drawing/2014/main" id="{77070FAC-4E24-73B8-2267-EBA55A4CFBB8}"/>
              </a:ext>
            </a:extLst>
          </p:cNvPr>
          <p:cNvSpPr txBox="1"/>
          <p:nvPr/>
        </p:nvSpPr>
        <p:spPr>
          <a:xfrm>
            <a:off x="2799114" y="2112800"/>
            <a:ext cx="1053713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48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3. Fenntartható csomagolás</a:t>
            </a:r>
            <a:endParaRPr sz="48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="" xmlns:a16="http://schemas.microsoft.com/office/drawing/2014/main" id="{687275EC-B14F-BBDF-9312-54C23A497E61}"/>
              </a:ext>
            </a:extLst>
          </p:cNvPr>
          <p:cNvSpPr txBox="1"/>
          <p:nvPr/>
        </p:nvSpPr>
        <p:spPr>
          <a:xfrm>
            <a:off x="11740584" y="4127337"/>
            <a:ext cx="10537137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Mit jelent az, hogy…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s</a:t>
            </a: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zelektíven gyűjthető?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újrahasznosítható?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i="0" u="none" strike="noStrike" cap="none" dirty="0" err="1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újrahasználható</a:t>
            </a: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?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komposztálható?</a:t>
            </a:r>
            <a:endParaRPr lang="hu-HU" sz="3200" b="1" i="0" u="none" strike="noStrike" cap="none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2290" name="Picture 2" descr="Mi a fenntartható csomagolás jövője?">
            <a:extLst>
              <a:ext uri="{FF2B5EF4-FFF2-40B4-BE49-F238E27FC236}">
                <a16:creationId xmlns="" xmlns:a16="http://schemas.microsoft.com/office/drawing/2014/main" id="{F935AE59-0F7A-219C-0CF8-DE4382528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436" y="3271838"/>
            <a:ext cx="8953344" cy="469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59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0" y="8205616"/>
            <a:ext cx="18288000" cy="2081384"/>
          </a:xfrm>
          <a:custGeom>
            <a:avLst/>
            <a:gdLst/>
            <a:ahLst/>
            <a:cxnLst/>
            <a:rect l="l" t="t" r="r" b="b"/>
            <a:pathLst>
              <a:path w="18288000" h="2081384" extrusionOk="0">
                <a:moveTo>
                  <a:pt x="0" y="0"/>
                </a:moveTo>
                <a:lnTo>
                  <a:pt x="18288000" y="0"/>
                </a:lnTo>
                <a:lnTo>
                  <a:pt x="18288000" y="2081384"/>
                </a:lnTo>
                <a:lnTo>
                  <a:pt x="0" y="2081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1868" b="-360191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9" name="Google Shape;119;p3"/>
          <p:cNvSpPr/>
          <p:nvPr/>
        </p:nvSpPr>
        <p:spPr>
          <a:xfrm>
            <a:off x="8414467" y="747608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1A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0" name="Google Shape;120;p3"/>
          <p:cNvCxnSpPr/>
          <p:nvPr/>
        </p:nvCxnSpPr>
        <p:spPr>
          <a:xfrm rot="5400000">
            <a:off x="8858246" y="816751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1" name="Google Shape;121;p3"/>
          <p:cNvSpPr/>
          <p:nvPr/>
        </p:nvSpPr>
        <p:spPr>
          <a:xfrm>
            <a:off x="3689547" y="3100845"/>
            <a:ext cx="4574080" cy="1850781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8851057" y="3100845"/>
            <a:ext cx="4574080" cy="1850781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8851057" y="5335376"/>
            <a:ext cx="4574080" cy="1850781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3689547" y="5335376"/>
            <a:ext cx="4574080" cy="1850781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"/>
          <p:cNvSpPr txBox="1"/>
          <p:nvPr/>
        </p:nvSpPr>
        <p:spPr>
          <a:xfrm>
            <a:off x="-490639" y="1753064"/>
            <a:ext cx="12730514" cy="103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Tartalom</a:t>
            </a:r>
            <a:endParaRPr/>
          </a:p>
        </p:txBody>
      </p:sp>
      <p:sp>
        <p:nvSpPr>
          <p:cNvPr id="126" name="Google Shape;126;p3"/>
          <p:cNvSpPr txBox="1"/>
          <p:nvPr/>
        </p:nvSpPr>
        <p:spPr>
          <a:xfrm>
            <a:off x="4079416" y="3333233"/>
            <a:ext cx="2903292" cy="67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i="0" u="none" strike="noStrike" cap="non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01.</a:t>
            </a:r>
            <a:endParaRPr/>
          </a:p>
        </p:txBody>
      </p:sp>
      <p:sp>
        <p:nvSpPr>
          <p:cNvPr id="127" name="Google Shape;127;p3"/>
          <p:cNvSpPr txBox="1"/>
          <p:nvPr/>
        </p:nvSpPr>
        <p:spPr>
          <a:xfrm>
            <a:off x="9222029" y="5531707"/>
            <a:ext cx="2922596" cy="67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7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99" b="1" i="0" u="none" strike="noStrike" cap="non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04.</a:t>
            </a:r>
            <a:endParaRPr/>
          </a:p>
        </p:txBody>
      </p:sp>
      <p:sp>
        <p:nvSpPr>
          <p:cNvPr id="128" name="Google Shape;128;p3"/>
          <p:cNvSpPr txBox="1"/>
          <p:nvPr/>
        </p:nvSpPr>
        <p:spPr>
          <a:xfrm>
            <a:off x="3893411" y="5783624"/>
            <a:ext cx="4048106" cy="1152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L</a:t>
            </a:r>
            <a:r>
              <a:rPr lang="hu-HU" sz="3200" b="1" i="0" u="none" strike="noStrike" cap="none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ábnyomok</a:t>
            </a:r>
            <a:endParaRPr lang="hu-HU" sz="3200" b="1" i="0" u="none" strike="noStrike" cap="none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r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(környezeti hatások)</a:t>
            </a:r>
            <a:endParaRPr dirty="0"/>
          </a:p>
        </p:txBody>
      </p:sp>
      <p:sp>
        <p:nvSpPr>
          <p:cNvPr id="129" name="Google Shape;129;p3"/>
          <p:cNvSpPr txBox="1"/>
          <p:nvPr/>
        </p:nvSpPr>
        <p:spPr>
          <a:xfrm>
            <a:off x="4079416" y="5531707"/>
            <a:ext cx="2903292" cy="67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7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99" b="1" i="0" u="none" strike="noStrike" cap="non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02.</a:t>
            </a:r>
            <a:endParaRPr/>
          </a:p>
        </p:txBody>
      </p:sp>
      <p:sp>
        <p:nvSpPr>
          <p:cNvPr id="130" name="Google Shape;130;p3"/>
          <p:cNvSpPr txBox="1"/>
          <p:nvPr/>
        </p:nvSpPr>
        <p:spPr>
          <a:xfrm>
            <a:off x="9134475" y="3333233"/>
            <a:ext cx="2922596" cy="67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7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99" b="1" i="0" u="none" strike="noStrike" cap="non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03.</a:t>
            </a:r>
            <a:endParaRPr/>
          </a:p>
        </p:txBody>
      </p:sp>
      <p:sp>
        <p:nvSpPr>
          <p:cNvPr id="131" name="Google Shape;131;p3"/>
          <p:cNvSpPr txBox="1"/>
          <p:nvPr/>
        </p:nvSpPr>
        <p:spPr>
          <a:xfrm>
            <a:off x="3776631" y="4100948"/>
            <a:ext cx="4457025" cy="57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Fenntarthatósági célok</a:t>
            </a:r>
            <a:endParaRPr dirty="0"/>
          </a:p>
        </p:txBody>
      </p:sp>
      <p:sp>
        <p:nvSpPr>
          <p:cNvPr id="132" name="Google Shape;132;p3"/>
          <p:cNvSpPr txBox="1"/>
          <p:nvPr/>
        </p:nvSpPr>
        <p:spPr>
          <a:xfrm>
            <a:off x="10215822" y="3214502"/>
            <a:ext cx="4048106" cy="17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i="0" u="none" strike="noStrike" cap="none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Fenntartható gazdálkodás </a:t>
            </a:r>
            <a:br>
              <a:rPr lang="hu-HU" sz="3200" b="1" i="0" u="none" strike="noStrike" cap="none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hu-HU" sz="3200" b="1" i="0" u="none" strike="noStrike" cap="none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és csomagolás</a:t>
            </a:r>
            <a:endParaRPr dirty="0"/>
          </a:p>
        </p:txBody>
      </p:sp>
      <p:sp>
        <p:nvSpPr>
          <p:cNvPr id="133" name="Google Shape;133;p3"/>
          <p:cNvSpPr txBox="1"/>
          <p:nvPr/>
        </p:nvSpPr>
        <p:spPr>
          <a:xfrm>
            <a:off x="9161669" y="6377262"/>
            <a:ext cx="4263468" cy="57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i="0" u="none" strike="noStrike" cap="none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Minősítési rendszerek</a:t>
            </a:r>
            <a:endParaRPr dirty="0"/>
          </a:p>
        </p:txBody>
      </p:sp>
      <p:sp>
        <p:nvSpPr>
          <p:cNvPr id="134" name="Google Shape;134;p3"/>
          <p:cNvSpPr/>
          <p:nvPr/>
        </p:nvSpPr>
        <p:spPr>
          <a:xfrm>
            <a:off x="485634" y="303273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35" name="Google Shape;135;p3"/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D94F0EDF-F216-F0BE-673F-006EDD8EF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CE3E046B-D120-5EF0-D0A0-73545D667D2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81F401E6-6AA6-E74C-DBF9-6F4D055C513A}"/>
              </a:ext>
            </a:extLst>
          </p:cNvPr>
          <p:cNvSpPr/>
          <p:nvPr/>
        </p:nvSpPr>
        <p:spPr>
          <a:xfrm>
            <a:off x="354143" y="1436308"/>
            <a:ext cx="16230600" cy="8312386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09E5C04C-E7F6-1571-8D4F-647B94A115EC}"/>
              </a:ext>
            </a:extLst>
          </p:cNvPr>
          <p:cNvSpPr/>
          <p:nvPr/>
        </p:nvSpPr>
        <p:spPr>
          <a:xfrm>
            <a:off x="1028700" y="506071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pic>
        <p:nvPicPr>
          <p:cNvPr id="13318" name="Picture 6">
            <a:extLst>
              <a:ext uri="{FF2B5EF4-FFF2-40B4-BE49-F238E27FC236}">
                <a16:creationId xmlns="" xmlns:a16="http://schemas.microsoft.com/office/drawing/2014/main" id="{F240D6F1-AE2D-544B-E3EC-919492F53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4" y="2056722"/>
            <a:ext cx="9069509" cy="68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13;p2">
            <a:extLst>
              <a:ext uri="{FF2B5EF4-FFF2-40B4-BE49-F238E27FC236}">
                <a16:creationId xmlns="" xmlns:a16="http://schemas.microsoft.com/office/drawing/2014/main" id="{71ED805B-B722-38AC-055D-1ADA179B0214}"/>
              </a:ext>
            </a:extLst>
          </p:cNvPr>
          <p:cNvSpPr txBox="1"/>
          <p:nvPr/>
        </p:nvSpPr>
        <p:spPr>
          <a:xfrm>
            <a:off x="802170" y="2161052"/>
            <a:ext cx="5355744" cy="720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Mi a különbség</a:t>
            </a:r>
            <a:r>
              <a:rPr lang="hu-HU" sz="3200" b="1" i="0" u="none" strike="noStrike" cap="none" dirty="0" smtClean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?</a:t>
            </a:r>
            <a:endParaRPr lang="hu-HU" sz="3200" b="1" i="0" u="none" strike="noStrike" cap="none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biológiailag lebomló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komposztálható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      (12 hét alatt lebomlik)</a:t>
            </a:r>
            <a:endParaRPr lang="hu-HU" sz="3200" b="1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hu-HU" sz="3200" b="1" dirty="0" smtClean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hu-HU" sz="3200" b="1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Hol komposztálható</a:t>
            </a:r>
            <a:r>
              <a:rPr lang="hu-HU" sz="3200" b="1" dirty="0" smtClean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?</a:t>
            </a:r>
            <a:endParaRPr lang="hu-HU" sz="3200" b="1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házi körülmények között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ipari körülmények között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hu-HU" sz="3200" b="1" i="0" u="none" strike="noStrike" cap="none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7BB1C3C1-FCE6-0868-0962-63E0DBC1C672}"/>
              </a:ext>
            </a:extLst>
          </p:cNvPr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EF81BB54-84FC-0E01-1DC5-37321BCB5C53}"/>
              </a:ext>
            </a:extLst>
          </p:cNvPr>
          <p:cNvSpPr/>
          <p:nvPr/>
        </p:nvSpPr>
        <p:spPr>
          <a:xfrm>
            <a:off x="14864140" y="772575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CD8AD8A5-F017-97A3-849E-8D00F9412158}"/>
              </a:ext>
            </a:extLst>
          </p:cNvPr>
          <p:cNvCxnSpPr/>
          <p:nvPr/>
        </p:nvCxnSpPr>
        <p:spPr>
          <a:xfrm rot="5400000">
            <a:off x="15307919" y="841718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65235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AE9D6A2B-4C98-AC16-6DA5-AECC7D2FD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A75AFF02-286B-FB9A-E3D7-7E63153315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861DBE85-C229-7B1D-4E9F-65194A7684AF}"/>
              </a:ext>
            </a:extLst>
          </p:cNvPr>
          <p:cNvSpPr/>
          <p:nvPr/>
        </p:nvSpPr>
        <p:spPr>
          <a:xfrm>
            <a:off x="1028700" y="506071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3DB57594-EE08-C479-9EEA-76B0D1092C00}"/>
              </a:ext>
            </a:extLst>
          </p:cNvPr>
          <p:cNvSpPr/>
          <p:nvPr/>
        </p:nvSpPr>
        <p:spPr>
          <a:xfrm>
            <a:off x="218279" y="1737569"/>
            <a:ext cx="16230600" cy="8312386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EA732107-9096-559C-6497-80930AF73B5C}"/>
              </a:ext>
            </a:extLst>
          </p:cNvPr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C381EFE5-B77E-276A-406E-E1E752AC773F}"/>
              </a:ext>
            </a:extLst>
          </p:cNvPr>
          <p:cNvCxnSpPr/>
          <p:nvPr/>
        </p:nvCxnSpPr>
        <p:spPr>
          <a:xfrm rot="5400000">
            <a:off x="15307919" y="841718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FAB8007C-D96E-4796-8DD1-5B2DCBFBE0C3}"/>
              </a:ext>
            </a:extLst>
          </p:cNvPr>
          <p:cNvSpPr txBox="1"/>
          <p:nvPr/>
        </p:nvSpPr>
        <p:spPr>
          <a:xfrm>
            <a:off x="681889" y="2158067"/>
            <a:ext cx="1247592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Jó gyakorlatok az </a:t>
            </a:r>
            <a:r>
              <a:rPr lang="hu-HU" sz="3200" b="1" i="0" u="none" strike="noStrike" cap="none" dirty="0" err="1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újrafelhasználható</a:t>
            </a: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 csomagolás alkalmazására: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A vásárló viszi a tárolóedényt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A termelő visszagyűjti a csomagolóanyagot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Speciális </a:t>
            </a:r>
            <a:r>
              <a:rPr lang="hu-HU" sz="3200" b="1" dirty="0" err="1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újrafelhasználható</a:t>
            </a: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 ételdobozok pl. RAKUN</a:t>
            </a:r>
            <a:endParaRPr lang="hu-HU" sz="3200" b="1" i="0" u="none" strike="noStrike" cap="none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4340" name="Picture 4" descr="Kezdőlap | Rakun Dobozközösség">
            <a:extLst>
              <a:ext uri="{FF2B5EF4-FFF2-40B4-BE49-F238E27FC236}">
                <a16:creationId xmlns="" xmlns:a16="http://schemas.microsoft.com/office/drawing/2014/main" id="{0E65A9CF-7994-90FF-A279-371F8AF1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9" y="5740924"/>
            <a:ext cx="5376011" cy="35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OMME Termelői Mézesüveg – 730ml – 130Ft – Königin-Trade Kft">
            <a:extLst>
              <a:ext uri="{FF2B5EF4-FFF2-40B4-BE49-F238E27FC236}">
                <a16:creationId xmlns="" xmlns:a16="http://schemas.microsoft.com/office/drawing/2014/main" id="{E18BAD52-AB2B-9BA3-2765-E997CC9E1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3" y="5740924"/>
            <a:ext cx="3506792" cy="35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Hosszúfülű vászontáska, 140g/m² | Spark Promotions reklámajándék">
            <a:extLst>
              <a:ext uri="{FF2B5EF4-FFF2-40B4-BE49-F238E27FC236}">
                <a16:creationId xmlns="" xmlns:a16="http://schemas.microsoft.com/office/drawing/2014/main" id="{C7A7BD6A-0C92-D9F4-542C-64530D2510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AutoShape 10" descr="Hosszúfülű vászontáska, 140g/m² | Spark Promotions reklámajándék">
            <a:extLst>
              <a:ext uri="{FF2B5EF4-FFF2-40B4-BE49-F238E27FC236}">
                <a16:creationId xmlns="" xmlns:a16="http://schemas.microsoft.com/office/drawing/2014/main" id="{B56731DE-CE47-A991-B8CD-B5951A94E0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424230" y="560795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AutoShape 12" descr="Fehér Hosszúfülű vászontáska, 140g/m² 0">
            <a:extLst>
              <a:ext uri="{FF2B5EF4-FFF2-40B4-BE49-F238E27FC236}">
                <a16:creationId xmlns="" xmlns:a16="http://schemas.microsoft.com/office/drawing/2014/main" id="{68E09EF5-10C9-13CD-9D6E-3B2C9F09F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4350" name="Picture 14" descr="Gyümölcsös/zöldséges vászonzsák (közepes)">
            <a:extLst>
              <a:ext uri="{FF2B5EF4-FFF2-40B4-BE49-F238E27FC236}">
                <a16:creationId xmlns="" xmlns:a16="http://schemas.microsoft.com/office/drawing/2014/main" id="{E4778DC4-BA7E-D458-017B-6187088D7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"/>
          <a:stretch/>
        </p:blipFill>
        <p:spPr bwMode="auto">
          <a:xfrm>
            <a:off x="10441118" y="5760358"/>
            <a:ext cx="5152555" cy="34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087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C8697CDA-C6E7-D7BA-29E8-6940F01A6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46F33FC3-6CE5-4F56-FDBC-EC819915E1F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7ACFF596-1518-E272-B8F7-98D9DD208EF5}"/>
              </a:ext>
            </a:extLst>
          </p:cNvPr>
          <p:cNvSpPr/>
          <p:nvPr/>
        </p:nvSpPr>
        <p:spPr>
          <a:xfrm>
            <a:off x="354143" y="1421068"/>
            <a:ext cx="16230600" cy="8312386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DE4A6F68-44B1-7EC2-FDBA-B1E58E276CE4}"/>
              </a:ext>
            </a:extLst>
          </p:cNvPr>
          <p:cNvSpPr/>
          <p:nvPr/>
        </p:nvSpPr>
        <p:spPr>
          <a:xfrm>
            <a:off x="1028700" y="506071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5C1DDA8F-9664-D326-DCC2-15EF7E95D8CF}"/>
              </a:ext>
            </a:extLst>
          </p:cNvPr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C7EF781E-D6B2-0B23-D151-29E3067A883C}"/>
              </a:ext>
            </a:extLst>
          </p:cNvPr>
          <p:cNvSpPr/>
          <p:nvPr/>
        </p:nvSpPr>
        <p:spPr>
          <a:xfrm>
            <a:off x="14864140" y="772575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20D3062C-30C8-E76D-0ED3-903472326881}"/>
              </a:ext>
            </a:extLst>
          </p:cNvPr>
          <p:cNvCxnSpPr/>
          <p:nvPr/>
        </p:nvCxnSpPr>
        <p:spPr>
          <a:xfrm rot="5400000">
            <a:off x="15307919" y="841718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9F5C4965-5A85-F255-F019-37EB8F1129F7}"/>
              </a:ext>
            </a:extLst>
          </p:cNvPr>
          <p:cNvSpPr txBox="1"/>
          <p:nvPr/>
        </p:nvSpPr>
        <p:spPr>
          <a:xfrm>
            <a:off x="1190287" y="2123848"/>
            <a:ext cx="105371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Kerüljük el a felesleges csomagolást!</a:t>
            </a:r>
          </a:p>
        </p:txBody>
      </p:sp>
      <p:pic>
        <p:nvPicPr>
          <p:cNvPr id="14338" name="Picture 2" descr="Ez az agyatlan túlcsomagolás lesz a vesztünk?">
            <a:extLst>
              <a:ext uri="{FF2B5EF4-FFF2-40B4-BE49-F238E27FC236}">
                <a16:creationId xmlns="" xmlns:a16="http://schemas.microsoft.com/office/drawing/2014/main" id="{4A140777-060E-D5EB-1DD2-3AD22ED28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86" y="3596069"/>
            <a:ext cx="11397001" cy="51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50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A91FC0C9-B313-0A66-670F-DBFF471AF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BF374322-A405-1225-09AB-2CEA909E57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0FB1139C-F567-709F-EC58-7422DACCA760}"/>
              </a:ext>
            </a:extLst>
          </p:cNvPr>
          <p:cNvSpPr/>
          <p:nvPr/>
        </p:nvSpPr>
        <p:spPr>
          <a:xfrm>
            <a:off x="1469036" y="1514528"/>
            <a:ext cx="15790263" cy="7315999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F4F45D99-54EA-9B26-9EE0-AFCCD96983FF}"/>
              </a:ext>
            </a:extLst>
          </p:cNvPr>
          <p:cNvSpPr/>
          <p:nvPr/>
        </p:nvSpPr>
        <p:spPr>
          <a:xfrm>
            <a:off x="14864140" y="772575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A5AB002D-793B-0F2F-003B-F99584FA1708}"/>
              </a:ext>
            </a:extLst>
          </p:cNvPr>
          <p:cNvCxnSpPr/>
          <p:nvPr/>
        </p:nvCxnSpPr>
        <p:spPr>
          <a:xfrm rot="5400000">
            <a:off x="15307919" y="841718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0B7DE776-131B-3F2C-5DFB-CF17DB4EC7BE}"/>
              </a:ext>
            </a:extLst>
          </p:cNvPr>
          <p:cNvSpPr/>
          <p:nvPr/>
        </p:nvSpPr>
        <p:spPr>
          <a:xfrm>
            <a:off x="14622986" y="9450004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F3D41CE5-2A2C-DE43-64CE-831B37DF9BA5}"/>
              </a:ext>
            </a:extLst>
          </p:cNvPr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3" name="Google Shape;113;p2">
            <a:extLst>
              <a:ext uri="{FF2B5EF4-FFF2-40B4-BE49-F238E27FC236}">
                <a16:creationId xmlns="" xmlns:a16="http://schemas.microsoft.com/office/drawing/2014/main" id="{09979D33-D614-F4FD-C1BC-6534A0636661}"/>
              </a:ext>
            </a:extLst>
          </p:cNvPr>
          <p:cNvSpPr txBox="1"/>
          <p:nvPr/>
        </p:nvSpPr>
        <p:spPr>
          <a:xfrm>
            <a:off x="2140081" y="2187750"/>
            <a:ext cx="10432809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36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Csomagolásmentes alternatívák</a:t>
            </a:r>
            <a:endParaRPr sz="3600" dirty="0"/>
          </a:p>
        </p:txBody>
      </p:sp>
      <p:pic>
        <p:nvPicPr>
          <p:cNvPr id="11279" name="Picture 15" descr="Dunaszigeti zöldségközösség – harmóniában a természettel - Tudatos Vásárlók">
            <a:extLst>
              <a:ext uri="{FF2B5EF4-FFF2-40B4-BE49-F238E27FC236}">
                <a16:creationId xmlns="" xmlns:a16="http://schemas.microsoft.com/office/drawing/2014/main" id="{6A646739-9824-9D84-9E40-D79C7B6E1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59" y="3120572"/>
            <a:ext cx="6859247" cy="513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A koronavírus sem akadályozta őket a csomagolásmentes bolt megnyitásában,  hiszen a Föld egészsége a cél - Mandiner">
            <a:extLst>
              <a:ext uri="{FF2B5EF4-FFF2-40B4-BE49-F238E27FC236}">
                <a16:creationId xmlns="" xmlns:a16="http://schemas.microsoft.com/office/drawing/2014/main" id="{F2D3CD89-473F-80A8-E145-3A57FDE1C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639" y="3120572"/>
            <a:ext cx="3853203" cy="513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67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="" xmlns:a16="http://schemas.microsoft.com/office/drawing/2014/main" id="{D8309E53-76D0-1527-3A99-62147D965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>
            <a:extLst>
              <a:ext uri="{FF2B5EF4-FFF2-40B4-BE49-F238E27FC236}">
                <a16:creationId xmlns="" xmlns:a16="http://schemas.microsoft.com/office/drawing/2014/main" id="{CEB6DD0D-40C1-C217-A3A4-EA7FB55D7712}"/>
              </a:ext>
            </a:extLst>
          </p:cNvPr>
          <p:cNvSpPr/>
          <p:nvPr/>
        </p:nvSpPr>
        <p:spPr>
          <a:xfrm>
            <a:off x="-952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40" b="-5449"/>
            </a:stretch>
          </a:blipFill>
          <a:ln>
            <a:noFill/>
          </a:ln>
        </p:spPr>
        <p:txBody>
          <a:bodyPr/>
          <a:lstStyle/>
          <a:p>
            <a:endParaRPr lang="hu-HU" dirty="0"/>
          </a:p>
        </p:txBody>
      </p:sp>
      <p:sp>
        <p:nvSpPr>
          <p:cNvPr id="192" name="Google Shape;192;p7">
            <a:extLst>
              <a:ext uri="{FF2B5EF4-FFF2-40B4-BE49-F238E27FC236}">
                <a16:creationId xmlns="" xmlns:a16="http://schemas.microsoft.com/office/drawing/2014/main" id="{EBBC8878-EC6E-EE55-49CE-C62E53124785}"/>
              </a:ext>
            </a:extLst>
          </p:cNvPr>
          <p:cNvSpPr/>
          <p:nvPr/>
        </p:nvSpPr>
        <p:spPr>
          <a:xfrm>
            <a:off x="95250" y="285889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93" name="Google Shape;193;p7">
            <a:extLst>
              <a:ext uri="{FF2B5EF4-FFF2-40B4-BE49-F238E27FC236}">
                <a16:creationId xmlns="" xmlns:a16="http://schemas.microsoft.com/office/drawing/2014/main" id="{21219FC2-B607-8513-B27A-277FB047CFA3}"/>
              </a:ext>
            </a:extLst>
          </p:cNvPr>
          <p:cNvSpPr/>
          <p:nvPr/>
        </p:nvSpPr>
        <p:spPr>
          <a:xfrm>
            <a:off x="14679625" y="6628442"/>
            <a:ext cx="4154741" cy="4011474"/>
          </a:xfrm>
          <a:custGeom>
            <a:avLst/>
            <a:gdLst/>
            <a:ahLst/>
            <a:cxnLst/>
            <a:rect l="l" t="t" r="r" b="b"/>
            <a:pathLst>
              <a:path w="4154741" h="4011474" extrusionOk="0">
                <a:moveTo>
                  <a:pt x="0" y="0"/>
                </a:moveTo>
                <a:lnTo>
                  <a:pt x="4154742" y="0"/>
                </a:lnTo>
                <a:lnTo>
                  <a:pt x="4154742" y="4011475"/>
                </a:lnTo>
                <a:lnTo>
                  <a:pt x="0" y="4011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17A0E6E7-2C2F-67AB-AB0D-9BB9A80B778C}"/>
              </a:ext>
            </a:extLst>
          </p:cNvPr>
          <p:cNvSpPr txBox="1"/>
          <p:nvPr/>
        </p:nvSpPr>
        <p:spPr>
          <a:xfrm>
            <a:off x="8904514" y="445588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Google Shape;121;p3">
            <a:extLst>
              <a:ext uri="{FF2B5EF4-FFF2-40B4-BE49-F238E27FC236}">
                <a16:creationId xmlns="" xmlns:a16="http://schemas.microsoft.com/office/drawing/2014/main" id="{0568DE1D-7B9D-B079-8BA8-71D67DF70E4B}"/>
              </a:ext>
            </a:extLst>
          </p:cNvPr>
          <p:cNvSpPr/>
          <p:nvPr/>
        </p:nvSpPr>
        <p:spPr>
          <a:xfrm>
            <a:off x="1205855" y="3209728"/>
            <a:ext cx="15876289" cy="3097948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6;p3">
            <a:extLst>
              <a:ext uri="{FF2B5EF4-FFF2-40B4-BE49-F238E27FC236}">
                <a16:creationId xmlns="" xmlns:a16="http://schemas.microsoft.com/office/drawing/2014/main" id="{79F2EA8C-1E17-254B-884B-D2B69FEE84F7}"/>
              </a:ext>
            </a:extLst>
          </p:cNvPr>
          <p:cNvSpPr txBox="1"/>
          <p:nvPr/>
        </p:nvSpPr>
        <p:spPr>
          <a:xfrm>
            <a:off x="1795469" y="3539245"/>
            <a:ext cx="14768662" cy="230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6999"/>
              </a:lnSpc>
            </a:pPr>
            <a:r>
              <a:rPr lang="hu-HU" sz="3200" b="1" dirty="0">
                <a:solidFill>
                  <a:schemeClr val="bg1"/>
                </a:solidFill>
                <a:latin typeface="Nunito Sans Black" pitchFamily="2" charset="-18"/>
              </a:rPr>
              <a:t>Feladat: </a:t>
            </a:r>
          </a:p>
          <a:p>
            <a:pPr lvl="0" algn="ctr">
              <a:lnSpc>
                <a:spcPct val="116999"/>
              </a:lnSpc>
            </a:pPr>
            <a:r>
              <a:rPr lang="hu-HU" sz="3200" b="1" dirty="0">
                <a:solidFill>
                  <a:schemeClr val="bg1"/>
                </a:solidFill>
                <a:latin typeface="Nunito Sans Black" pitchFamily="2" charset="-18"/>
              </a:rPr>
              <a:t>Amikor Ön egy terméket vásárol (vagy szolgáltatást vesz igénybe) honnan tájékozódik arról, hogy az adott termék (vagy szolgáltatás) mennyire fenntartható, milyen fenntarthatósági szempontoknak felel meg? </a:t>
            </a:r>
            <a:endParaRPr sz="3200" dirty="0">
              <a:solidFill>
                <a:schemeClr val="bg1"/>
              </a:solidFill>
              <a:latin typeface="Nunito Sans Black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24844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373E0134-E5F2-C12C-7691-543714BD7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23584C1D-61F9-4140-065C-5863ACD3C96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1957F6C5-1BC6-359C-4789-205E3CED79FA}"/>
              </a:ext>
            </a:extLst>
          </p:cNvPr>
          <p:cNvSpPr/>
          <p:nvPr/>
        </p:nvSpPr>
        <p:spPr>
          <a:xfrm>
            <a:off x="1028700" y="1485500"/>
            <a:ext cx="16230600" cy="7315999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70004A10-E951-D348-0DD5-5D01B38350CA}"/>
              </a:ext>
            </a:extLst>
          </p:cNvPr>
          <p:cNvSpPr/>
          <p:nvPr/>
        </p:nvSpPr>
        <p:spPr>
          <a:xfrm>
            <a:off x="14864140" y="772575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B863CD24-56DB-BBDE-B49B-EE60AB2A1FA5}"/>
              </a:ext>
            </a:extLst>
          </p:cNvPr>
          <p:cNvCxnSpPr/>
          <p:nvPr/>
        </p:nvCxnSpPr>
        <p:spPr>
          <a:xfrm rot="5400000">
            <a:off x="15307919" y="841718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A7EABD99-FC82-C133-EC13-F83C1E3A9619}"/>
              </a:ext>
            </a:extLst>
          </p:cNvPr>
          <p:cNvSpPr/>
          <p:nvPr/>
        </p:nvSpPr>
        <p:spPr>
          <a:xfrm>
            <a:off x="1028700" y="506071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4E5F5154-7ECB-0447-61E7-1470F19C298C}"/>
              </a:ext>
            </a:extLst>
          </p:cNvPr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3" name="Google Shape;113;p2">
            <a:extLst>
              <a:ext uri="{FF2B5EF4-FFF2-40B4-BE49-F238E27FC236}">
                <a16:creationId xmlns="" xmlns:a16="http://schemas.microsoft.com/office/drawing/2014/main" id="{AA21F254-BA67-1D52-DFEF-7DC336212B88}"/>
              </a:ext>
            </a:extLst>
          </p:cNvPr>
          <p:cNvSpPr txBox="1"/>
          <p:nvPr/>
        </p:nvSpPr>
        <p:spPr>
          <a:xfrm>
            <a:off x="2139552" y="2112800"/>
            <a:ext cx="14199732" cy="134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48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4. Minősítési rendszerek</a:t>
            </a:r>
          </a:p>
          <a:p>
            <a:pPr>
              <a:lnSpc>
                <a:spcPct val="94972"/>
              </a:lnSpc>
            </a:pPr>
            <a:r>
              <a:rPr lang="hu-HU" sz="4400" b="1" dirty="0" smtClean="0">
                <a:solidFill>
                  <a:srgbClr val="487307"/>
                </a:solidFill>
                <a:latin typeface="Nunito Sans"/>
                <a:sym typeface="Nunito Sans"/>
              </a:rPr>
              <a:t>Bio </a:t>
            </a:r>
            <a:r>
              <a:rPr lang="hu-HU" sz="4400" b="1" dirty="0">
                <a:solidFill>
                  <a:srgbClr val="487307"/>
                </a:solidFill>
                <a:latin typeface="Nunito Sans"/>
                <a:sym typeface="Nunito Sans"/>
              </a:rPr>
              <a:t>minősítés – a teljes folyamatra vonatkozik!</a:t>
            </a:r>
            <a:endParaRPr sz="4800" dirty="0"/>
          </a:p>
        </p:txBody>
      </p:sp>
      <p:pic>
        <p:nvPicPr>
          <p:cNvPr id="17410" name="Picture 2" descr="bio logok ">
            <a:extLst>
              <a:ext uri="{FF2B5EF4-FFF2-40B4-BE49-F238E27FC236}">
                <a16:creationId xmlns="" xmlns:a16="http://schemas.microsoft.com/office/drawing/2014/main" id="{77DEEC31-38D3-7455-1E69-5255EDF7F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76" y="4031648"/>
            <a:ext cx="9349999" cy="476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611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="" xmlns:a16="http://schemas.microsoft.com/office/drawing/2014/main" id="{7638EB38-8677-64A0-D03A-13949C0AC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>
            <a:extLst>
              <a:ext uri="{FF2B5EF4-FFF2-40B4-BE49-F238E27FC236}">
                <a16:creationId xmlns="" xmlns:a16="http://schemas.microsoft.com/office/drawing/2014/main" id="{633F47D3-8280-6879-F6BA-7CCDB2332950}"/>
              </a:ext>
            </a:extLst>
          </p:cNvPr>
          <p:cNvSpPr/>
          <p:nvPr/>
        </p:nvSpPr>
        <p:spPr>
          <a:xfrm>
            <a:off x="0" y="8205616"/>
            <a:ext cx="18288000" cy="2081384"/>
          </a:xfrm>
          <a:custGeom>
            <a:avLst/>
            <a:gdLst/>
            <a:ahLst/>
            <a:cxnLst/>
            <a:rect l="l" t="t" r="r" b="b"/>
            <a:pathLst>
              <a:path w="18288000" h="2081384" extrusionOk="0">
                <a:moveTo>
                  <a:pt x="0" y="0"/>
                </a:moveTo>
                <a:lnTo>
                  <a:pt x="18288000" y="0"/>
                </a:lnTo>
                <a:lnTo>
                  <a:pt x="18288000" y="2081384"/>
                </a:lnTo>
                <a:lnTo>
                  <a:pt x="0" y="2081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1868" b="-360191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9" name="Google Shape;119;p3">
            <a:extLst>
              <a:ext uri="{FF2B5EF4-FFF2-40B4-BE49-F238E27FC236}">
                <a16:creationId xmlns="" xmlns:a16="http://schemas.microsoft.com/office/drawing/2014/main" id="{31E5CC15-F1EB-56E6-B681-CAB092F17ADC}"/>
              </a:ext>
            </a:extLst>
          </p:cNvPr>
          <p:cNvSpPr/>
          <p:nvPr/>
        </p:nvSpPr>
        <p:spPr>
          <a:xfrm>
            <a:off x="8414467" y="866480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1A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0" name="Google Shape;120;p3">
            <a:extLst>
              <a:ext uri="{FF2B5EF4-FFF2-40B4-BE49-F238E27FC236}">
                <a16:creationId xmlns="" xmlns:a16="http://schemas.microsoft.com/office/drawing/2014/main" id="{85311C72-249F-A7D3-8548-C156C6ACEA68}"/>
              </a:ext>
            </a:extLst>
          </p:cNvPr>
          <p:cNvCxnSpPr/>
          <p:nvPr/>
        </p:nvCxnSpPr>
        <p:spPr>
          <a:xfrm rot="5400000">
            <a:off x="8858246" y="935623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1" name="Google Shape;121;p3">
            <a:extLst>
              <a:ext uri="{FF2B5EF4-FFF2-40B4-BE49-F238E27FC236}">
                <a16:creationId xmlns="" xmlns:a16="http://schemas.microsoft.com/office/drawing/2014/main" id="{1CAA6D15-9B4F-23EB-6198-F36C099B62F3}"/>
              </a:ext>
            </a:extLst>
          </p:cNvPr>
          <p:cNvSpPr/>
          <p:nvPr/>
        </p:nvSpPr>
        <p:spPr>
          <a:xfrm>
            <a:off x="543643" y="1337564"/>
            <a:ext cx="7963824" cy="7911367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">
            <a:extLst>
              <a:ext uri="{FF2B5EF4-FFF2-40B4-BE49-F238E27FC236}">
                <a16:creationId xmlns="" xmlns:a16="http://schemas.microsoft.com/office/drawing/2014/main" id="{B2882827-8DC2-832F-C32C-234C88A4B761}"/>
              </a:ext>
            </a:extLst>
          </p:cNvPr>
          <p:cNvSpPr txBox="1"/>
          <p:nvPr/>
        </p:nvSpPr>
        <p:spPr>
          <a:xfrm>
            <a:off x="9134475" y="3333233"/>
            <a:ext cx="2922596" cy="67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7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99" b="1" i="0" u="none" strike="noStrike" cap="none" dirty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03.</a:t>
            </a:r>
            <a:endParaRPr dirty="0"/>
          </a:p>
        </p:txBody>
      </p:sp>
      <p:sp>
        <p:nvSpPr>
          <p:cNvPr id="131" name="Google Shape;131;p3">
            <a:extLst>
              <a:ext uri="{FF2B5EF4-FFF2-40B4-BE49-F238E27FC236}">
                <a16:creationId xmlns="" xmlns:a16="http://schemas.microsoft.com/office/drawing/2014/main" id="{2144C618-3C78-2F85-4D54-635F62186E32}"/>
              </a:ext>
            </a:extLst>
          </p:cNvPr>
          <p:cNvSpPr txBox="1"/>
          <p:nvPr/>
        </p:nvSpPr>
        <p:spPr>
          <a:xfrm>
            <a:off x="857547" y="2127790"/>
            <a:ext cx="7453119" cy="659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 err="1">
                <a:solidFill>
                  <a:srgbClr val="FFFFFF"/>
                </a:solidFill>
                <a:latin typeface="Nunito Sans"/>
                <a:sym typeface="Nunito Sans"/>
              </a:rPr>
              <a:t>Bio</a:t>
            </a: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 növénytermesztés</a:t>
            </a:r>
          </a:p>
          <a:p>
            <a:pPr marL="0" marR="0" lvl="0" indent="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3200" b="1" dirty="0">
              <a:solidFill>
                <a:srgbClr val="FFFFFF"/>
              </a:solidFill>
              <a:latin typeface="Nunito Sans"/>
              <a:sym typeface="Nunito Sans"/>
            </a:endParaRP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Műtrágyák és vegyszerek mellőzése</a:t>
            </a: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Tápanyagutánpótlás szerves anyagokkal</a:t>
            </a: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GMO mentesség</a:t>
            </a: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Talajvédelem</a:t>
            </a: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Vízvédelem</a:t>
            </a: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Biodiverzitás </a:t>
            </a: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Vetésforgó</a:t>
            </a: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Alkalmazkodás a helyi adottságokhoz</a:t>
            </a: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133" name="Google Shape;133;p3">
            <a:extLst>
              <a:ext uri="{FF2B5EF4-FFF2-40B4-BE49-F238E27FC236}">
                <a16:creationId xmlns="" xmlns:a16="http://schemas.microsoft.com/office/drawing/2014/main" id="{46AF180C-34BF-6C46-EECC-E17F872DFF37}"/>
              </a:ext>
            </a:extLst>
          </p:cNvPr>
          <p:cNvSpPr txBox="1"/>
          <p:nvPr/>
        </p:nvSpPr>
        <p:spPr>
          <a:xfrm>
            <a:off x="9161669" y="6377262"/>
            <a:ext cx="4263468" cy="57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i="0" u="none" strike="noStrike" cap="none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Minősítési rendszerek</a:t>
            </a:r>
            <a:endParaRPr dirty="0"/>
          </a:p>
        </p:txBody>
      </p:sp>
      <p:sp>
        <p:nvSpPr>
          <p:cNvPr id="134" name="Google Shape;134;p3">
            <a:extLst>
              <a:ext uri="{FF2B5EF4-FFF2-40B4-BE49-F238E27FC236}">
                <a16:creationId xmlns="" xmlns:a16="http://schemas.microsoft.com/office/drawing/2014/main" id="{933297FB-5893-CCDD-4FED-773563B18707}"/>
              </a:ext>
            </a:extLst>
          </p:cNvPr>
          <p:cNvSpPr/>
          <p:nvPr/>
        </p:nvSpPr>
        <p:spPr>
          <a:xfrm>
            <a:off x="485634" y="303273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35" name="Google Shape;135;p3">
            <a:extLst>
              <a:ext uri="{FF2B5EF4-FFF2-40B4-BE49-F238E27FC236}">
                <a16:creationId xmlns="" xmlns:a16="http://schemas.microsoft.com/office/drawing/2014/main" id="{8E6A59CD-2022-24E6-8ADB-5D47E2F83616}"/>
              </a:ext>
            </a:extLst>
          </p:cNvPr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23" name="Google Shape;123;p3">
            <a:extLst>
              <a:ext uri="{FF2B5EF4-FFF2-40B4-BE49-F238E27FC236}">
                <a16:creationId xmlns="" xmlns:a16="http://schemas.microsoft.com/office/drawing/2014/main" id="{B9D429FF-B951-6AAF-A914-008EBEF92AC3}"/>
              </a:ext>
            </a:extLst>
          </p:cNvPr>
          <p:cNvSpPr/>
          <p:nvPr/>
        </p:nvSpPr>
        <p:spPr>
          <a:xfrm>
            <a:off x="9716737" y="1351851"/>
            <a:ext cx="8042860" cy="7911367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31;p3">
            <a:extLst>
              <a:ext uri="{FF2B5EF4-FFF2-40B4-BE49-F238E27FC236}">
                <a16:creationId xmlns="" xmlns:a16="http://schemas.microsoft.com/office/drawing/2014/main" id="{8C71532A-13C3-6BCB-D4B6-A9E52E689F83}"/>
              </a:ext>
            </a:extLst>
          </p:cNvPr>
          <p:cNvSpPr txBox="1"/>
          <p:nvPr/>
        </p:nvSpPr>
        <p:spPr>
          <a:xfrm>
            <a:off x="10071263" y="2130290"/>
            <a:ext cx="7453119" cy="601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 err="1">
                <a:solidFill>
                  <a:srgbClr val="FFFFFF"/>
                </a:solidFill>
                <a:latin typeface="Nunito Sans"/>
                <a:sym typeface="Nunito Sans"/>
              </a:rPr>
              <a:t>Bio</a:t>
            </a: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 állattenyésztés</a:t>
            </a:r>
          </a:p>
          <a:p>
            <a:pPr marL="0" marR="0" lvl="0" indent="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3200" b="1" dirty="0">
              <a:solidFill>
                <a:srgbClr val="FFFFFF"/>
              </a:solidFill>
              <a:latin typeface="Nunito Sans"/>
              <a:sym typeface="Nunito Sans"/>
            </a:endParaRP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Természetes takarmány,</a:t>
            </a:r>
            <a:b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</a:b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mi </a:t>
            </a:r>
            <a:r>
              <a:rPr lang="hu-HU" sz="3200" b="1" dirty="0" err="1">
                <a:solidFill>
                  <a:srgbClr val="FFFFFF"/>
                </a:solidFill>
                <a:latin typeface="Nunito Sans"/>
                <a:sym typeface="Nunito Sans"/>
              </a:rPr>
              <a:t>bio</a:t>
            </a: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 minősítésű</a:t>
            </a: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GMO mentes takarmányozás</a:t>
            </a: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Szabad tartás és </a:t>
            </a:r>
            <a:b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</a:b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kiemelt állatjólét</a:t>
            </a: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Nem alkalmazhatók rendszeresen antibiotikumok, csak indokolt esetben</a:t>
            </a: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FFFFFF"/>
                </a:solidFill>
                <a:latin typeface="Nunito Sans"/>
                <a:sym typeface="Nunito Sans"/>
              </a:rPr>
              <a:t>Hormonok, kemikáliák mellőzése</a:t>
            </a:r>
          </a:p>
          <a:p>
            <a:pPr marL="285750" marR="0" lvl="0" indent="-285750" algn="l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7473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52E90FF8-5F67-8A5A-0702-FDB963DB3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C770E4E4-5449-64DD-706C-25DC0281CE2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802FC16A-9084-04A6-255A-B4D950C2330C}"/>
              </a:ext>
            </a:extLst>
          </p:cNvPr>
          <p:cNvSpPr/>
          <p:nvPr/>
        </p:nvSpPr>
        <p:spPr>
          <a:xfrm>
            <a:off x="773723" y="1485500"/>
            <a:ext cx="16485577" cy="8587836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35910202-7372-4DEA-66E2-A8A6C03D082B}"/>
              </a:ext>
            </a:extLst>
          </p:cNvPr>
          <p:cNvSpPr/>
          <p:nvPr/>
        </p:nvSpPr>
        <p:spPr>
          <a:xfrm>
            <a:off x="14864140" y="772575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178A869E-5010-5A84-4D79-571A4F085D0C}"/>
              </a:ext>
            </a:extLst>
          </p:cNvPr>
          <p:cNvCxnSpPr/>
          <p:nvPr/>
        </p:nvCxnSpPr>
        <p:spPr>
          <a:xfrm rot="5400000">
            <a:off x="15307919" y="841718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4D759121-7ACB-AB0A-C7BD-83BCE5E24B9F}"/>
              </a:ext>
            </a:extLst>
          </p:cNvPr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3" name="Google Shape;113;p2">
            <a:extLst>
              <a:ext uri="{FF2B5EF4-FFF2-40B4-BE49-F238E27FC236}">
                <a16:creationId xmlns="" xmlns:a16="http://schemas.microsoft.com/office/drawing/2014/main" id="{825C6C0E-3E94-3F74-D7FC-797C03165EBE}"/>
              </a:ext>
            </a:extLst>
          </p:cNvPr>
          <p:cNvSpPr txBox="1"/>
          <p:nvPr/>
        </p:nvSpPr>
        <p:spPr>
          <a:xfrm>
            <a:off x="987122" y="565354"/>
            <a:ext cx="14411217" cy="643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4400" b="1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Kosárközösség Termékminősítő Rendszere (TMR)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A5A1151B-E0BD-3188-F9B6-C09663ECE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58" y="1615591"/>
            <a:ext cx="11651719" cy="84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009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8205E215-DC48-A7CA-4DA5-999F8E9E7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B687A78A-E855-F8E2-D074-297EDA02DE8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8BB76E2F-6669-67FA-3D9A-CFDEB0BDAA64}"/>
              </a:ext>
            </a:extLst>
          </p:cNvPr>
          <p:cNvSpPr/>
          <p:nvPr/>
        </p:nvSpPr>
        <p:spPr>
          <a:xfrm>
            <a:off x="492369" y="78741"/>
            <a:ext cx="16766931" cy="9994595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6EBFCEF8-E5E0-F801-4E3B-AB18EAC41EA5}"/>
              </a:ext>
            </a:extLst>
          </p:cNvPr>
          <p:cNvSpPr/>
          <p:nvPr/>
        </p:nvSpPr>
        <p:spPr>
          <a:xfrm>
            <a:off x="14864140" y="772575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FBA8B180-0CC9-8D22-CF55-9F6833F1656A}"/>
              </a:ext>
            </a:extLst>
          </p:cNvPr>
          <p:cNvCxnSpPr/>
          <p:nvPr/>
        </p:nvCxnSpPr>
        <p:spPr>
          <a:xfrm rot="5400000">
            <a:off x="15307919" y="841718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B338AC91-2079-3EAC-B52C-1B37BC46AF0F}"/>
              </a:ext>
            </a:extLst>
          </p:cNvPr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3" name="Google Shape;113;p2">
            <a:extLst>
              <a:ext uri="{FF2B5EF4-FFF2-40B4-BE49-F238E27FC236}">
                <a16:creationId xmlns="" xmlns:a16="http://schemas.microsoft.com/office/drawing/2014/main" id="{79956C5A-DF75-25F8-3511-D30AAC3CABE3}"/>
              </a:ext>
            </a:extLst>
          </p:cNvPr>
          <p:cNvSpPr txBox="1"/>
          <p:nvPr/>
        </p:nvSpPr>
        <p:spPr>
          <a:xfrm>
            <a:off x="8835611" y="5137043"/>
            <a:ext cx="14411217" cy="192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4400" b="1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Felelős </a:t>
            </a:r>
            <a:r>
              <a:rPr lang="hu-HU" sz="4400" b="1" dirty="0" err="1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Gasztrohős</a:t>
            </a:r>
            <a:endParaRPr lang="hu-HU" sz="4400" b="1" dirty="0">
              <a:solidFill>
                <a:schemeClr val="tx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>
              <a:lnSpc>
                <a:spcPct val="94972"/>
              </a:lnSpc>
            </a:pPr>
            <a:r>
              <a:rPr lang="hu-HU" sz="4400" b="1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Fenntartható Vendéglátóhely</a:t>
            </a:r>
          </a:p>
          <a:p>
            <a:pPr>
              <a:lnSpc>
                <a:spcPct val="94972"/>
              </a:lnSpc>
            </a:pPr>
            <a:r>
              <a:rPr lang="hu-HU" sz="4400" b="1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rPr>
              <a:t>Minősítési Rendszere</a:t>
            </a:r>
          </a:p>
        </p:txBody>
      </p:sp>
      <p:pic>
        <p:nvPicPr>
          <p:cNvPr id="4" name="image2.png" descr="A képen szöveg, képernyőkép, tervezés látható&#10;&#10;Automatikusan generált leírás">
            <a:extLst>
              <a:ext uri="{FF2B5EF4-FFF2-40B4-BE49-F238E27FC236}">
                <a16:creationId xmlns="" xmlns:a16="http://schemas.microsoft.com/office/drawing/2014/main" id="{E78A1DB0-8084-9987-929C-BE42FCC6166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080037" y="128057"/>
            <a:ext cx="6641562" cy="969436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14650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="" xmlns:a16="http://schemas.microsoft.com/office/drawing/2014/main" id="{B6F3BAA8-FB03-E572-A849-874A77488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="" xmlns:a16="http://schemas.microsoft.com/office/drawing/2014/main" id="{3F136AA8-B699-1EB4-27E9-24B55A2818F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grpSp>
        <p:nvGrpSpPr>
          <p:cNvPr id="91" name="Google Shape;91;p1">
            <a:extLst>
              <a:ext uri="{FF2B5EF4-FFF2-40B4-BE49-F238E27FC236}">
                <a16:creationId xmlns="" xmlns:a16="http://schemas.microsoft.com/office/drawing/2014/main" id="{C81A1C3F-D008-AC8E-9331-C7E6848831B0}"/>
              </a:ext>
            </a:extLst>
          </p:cNvPr>
          <p:cNvGrpSpPr/>
          <p:nvPr/>
        </p:nvGrpSpPr>
        <p:grpSpPr>
          <a:xfrm>
            <a:off x="2248819" y="3006834"/>
            <a:ext cx="10302240" cy="1915847"/>
            <a:chOff x="-176986" y="-76200"/>
            <a:chExt cx="2008231" cy="292679"/>
          </a:xfrm>
        </p:grpSpPr>
        <p:sp>
          <p:nvSpPr>
            <p:cNvPr id="92" name="Google Shape;92;p1">
              <a:extLst>
                <a:ext uri="{FF2B5EF4-FFF2-40B4-BE49-F238E27FC236}">
                  <a16:creationId xmlns="" xmlns:a16="http://schemas.microsoft.com/office/drawing/2014/main" id="{CA66ADC7-1EEF-0BF3-A1FE-DEB1500262DC}"/>
                </a:ext>
              </a:extLst>
            </p:cNvPr>
            <p:cNvSpPr/>
            <p:nvPr/>
          </p:nvSpPr>
          <p:spPr>
            <a:xfrm>
              <a:off x="-96417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" name="Google Shape;93;p1">
              <a:extLst>
                <a:ext uri="{FF2B5EF4-FFF2-40B4-BE49-F238E27FC236}">
                  <a16:creationId xmlns="" xmlns:a16="http://schemas.microsoft.com/office/drawing/2014/main" id="{19E7D34D-CECA-5477-9221-477B2EF55802}"/>
                </a:ext>
              </a:extLst>
            </p:cNvPr>
            <p:cNvSpPr txBox="1"/>
            <p:nvPr/>
          </p:nvSpPr>
          <p:spPr>
            <a:xfrm>
              <a:off x="-176986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1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>
            <a:extLst>
              <a:ext uri="{FF2B5EF4-FFF2-40B4-BE49-F238E27FC236}">
                <a16:creationId xmlns="" xmlns:a16="http://schemas.microsoft.com/office/drawing/2014/main" id="{8D83D5AE-35CA-E401-EB1F-34192B206F86}"/>
              </a:ext>
            </a:extLst>
          </p:cNvPr>
          <p:cNvSpPr/>
          <p:nvPr/>
        </p:nvSpPr>
        <p:spPr>
          <a:xfrm>
            <a:off x="14612695" y="338595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96" name="Google Shape;96;p1">
            <a:extLst>
              <a:ext uri="{FF2B5EF4-FFF2-40B4-BE49-F238E27FC236}">
                <a16:creationId xmlns="" xmlns:a16="http://schemas.microsoft.com/office/drawing/2014/main" id="{29E62FC9-E4C0-C117-5A6B-3C78E2A6F3F0}"/>
              </a:ext>
            </a:extLst>
          </p:cNvPr>
          <p:cNvSpPr txBox="1"/>
          <p:nvPr/>
        </p:nvSpPr>
        <p:spPr>
          <a:xfrm>
            <a:off x="2975683" y="3772468"/>
            <a:ext cx="864848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 dirty="0">
                <a:solidFill>
                  <a:schemeClr val="accent3">
                    <a:lumMod val="50000"/>
                  </a:schemeClr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4000" b="1" i="0" u="none" strike="noStrike" cap="none" dirty="0">
                <a:solidFill>
                  <a:schemeClr val="accent3">
                    <a:lumMod val="50000"/>
                  </a:schemeClr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K</a:t>
            </a:r>
            <a:r>
              <a:rPr lang="hu-HU" sz="4000" b="1" i="0" u="none" strike="noStrike" cap="none" dirty="0" err="1">
                <a:solidFill>
                  <a:schemeClr val="accent3">
                    <a:lumMod val="50000"/>
                  </a:schemeClr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épzeld</a:t>
            </a:r>
            <a:r>
              <a:rPr lang="hu-HU" sz="4000" b="1" i="0" u="none" strike="noStrike" cap="none" dirty="0">
                <a:solidFill>
                  <a:schemeClr val="accent3">
                    <a:lumMod val="50000"/>
                  </a:schemeClr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 el a fenntartható jövődet!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98" name="Google Shape;98;p1">
            <a:extLst>
              <a:ext uri="{FF2B5EF4-FFF2-40B4-BE49-F238E27FC236}">
                <a16:creationId xmlns="" xmlns:a16="http://schemas.microsoft.com/office/drawing/2014/main" id="{E25E90B7-4E13-2576-D65F-8ADF7506A52D}"/>
              </a:ext>
            </a:extLst>
          </p:cNvPr>
          <p:cNvCxnSpPr/>
          <p:nvPr/>
        </p:nvCxnSpPr>
        <p:spPr>
          <a:xfrm>
            <a:off x="10164282" y="9844511"/>
            <a:ext cx="7095018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04977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="" xmlns:a16="http://schemas.microsoft.com/office/drawing/2014/main" id="{722A4861-C05E-F2EB-D224-D4256B46A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>
            <a:extLst>
              <a:ext uri="{FF2B5EF4-FFF2-40B4-BE49-F238E27FC236}">
                <a16:creationId xmlns="" xmlns:a16="http://schemas.microsoft.com/office/drawing/2014/main" id="{D0A5FC40-5754-575F-E8C7-40083467E20A}"/>
              </a:ext>
            </a:extLst>
          </p:cNvPr>
          <p:cNvSpPr/>
          <p:nvPr/>
        </p:nvSpPr>
        <p:spPr>
          <a:xfrm>
            <a:off x="-952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40" b="-5449"/>
            </a:stretch>
          </a:blipFill>
          <a:ln>
            <a:noFill/>
          </a:ln>
        </p:spPr>
        <p:txBody>
          <a:bodyPr/>
          <a:lstStyle/>
          <a:p>
            <a:endParaRPr lang="hu-HU" dirty="0"/>
          </a:p>
        </p:txBody>
      </p:sp>
      <p:sp>
        <p:nvSpPr>
          <p:cNvPr id="192" name="Google Shape;192;p7">
            <a:extLst>
              <a:ext uri="{FF2B5EF4-FFF2-40B4-BE49-F238E27FC236}">
                <a16:creationId xmlns="" xmlns:a16="http://schemas.microsoft.com/office/drawing/2014/main" id="{4DED2292-8426-CF89-83B6-FD01B97CFEA1}"/>
              </a:ext>
            </a:extLst>
          </p:cNvPr>
          <p:cNvSpPr/>
          <p:nvPr/>
        </p:nvSpPr>
        <p:spPr>
          <a:xfrm>
            <a:off x="95250" y="285889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93" name="Google Shape;193;p7">
            <a:extLst>
              <a:ext uri="{FF2B5EF4-FFF2-40B4-BE49-F238E27FC236}">
                <a16:creationId xmlns="" xmlns:a16="http://schemas.microsoft.com/office/drawing/2014/main" id="{737A19DA-31F9-023B-C369-06D581A7648A}"/>
              </a:ext>
            </a:extLst>
          </p:cNvPr>
          <p:cNvSpPr/>
          <p:nvPr/>
        </p:nvSpPr>
        <p:spPr>
          <a:xfrm>
            <a:off x="14679625" y="6628442"/>
            <a:ext cx="4154741" cy="4011474"/>
          </a:xfrm>
          <a:custGeom>
            <a:avLst/>
            <a:gdLst/>
            <a:ahLst/>
            <a:cxnLst/>
            <a:rect l="l" t="t" r="r" b="b"/>
            <a:pathLst>
              <a:path w="4154741" h="4011474" extrusionOk="0">
                <a:moveTo>
                  <a:pt x="0" y="0"/>
                </a:moveTo>
                <a:lnTo>
                  <a:pt x="4154742" y="0"/>
                </a:lnTo>
                <a:lnTo>
                  <a:pt x="4154742" y="4011475"/>
                </a:lnTo>
                <a:lnTo>
                  <a:pt x="0" y="4011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E528697B-D342-7DAD-99CC-02F4C0A4BF5A}"/>
              </a:ext>
            </a:extLst>
          </p:cNvPr>
          <p:cNvSpPr txBox="1"/>
          <p:nvPr/>
        </p:nvSpPr>
        <p:spPr>
          <a:xfrm>
            <a:off x="8904514" y="445588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Google Shape;121;p3">
            <a:extLst>
              <a:ext uri="{FF2B5EF4-FFF2-40B4-BE49-F238E27FC236}">
                <a16:creationId xmlns="" xmlns:a16="http://schemas.microsoft.com/office/drawing/2014/main" id="{AC4D3AF1-95C6-A41C-2976-B2E4A6CC52EF}"/>
              </a:ext>
            </a:extLst>
          </p:cNvPr>
          <p:cNvSpPr/>
          <p:nvPr/>
        </p:nvSpPr>
        <p:spPr>
          <a:xfrm>
            <a:off x="3021608" y="1206059"/>
            <a:ext cx="7283254" cy="1850781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6;p3">
            <a:extLst>
              <a:ext uri="{FF2B5EF4-FFF2-40B4-BE49-F238E27FC236}">
                <a16:creationId xmlns="" xmlns:a16="http://schemas.microsoft.com/office/drawing/2014/main" id="{1F5DDF59-0F26-B3CB-8057-5D4BDCB46A97}"/>
              </a:ext>
            </a:extLst>
          </p:cNvPr>
          <p:cNvSpPr txBox="1"/>
          <p:nvPr/>
        </p:nvSpPr>
        <p:spPr>
          <a:xfrm>
            <a:off x="4427759" y="1709269"/>
            <a:ext cx="4825098" cy="8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600" b="1" dirty="0">
                <a:solidFill>
                  <a:srgbClr val="FFFFFF"/>
                </a:solidFill>
                <a:latin typeface="Nunito Sans Black"/>
                <a:sym typeface="Nunito Sans Black"/>
              </a:rPr>
              <a:t>REL csatornák</a:t>
            </a:r>
            <a:endParaRPr dirty="0"/>
          </a:p>
        </p:txBody>
      </p: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957FB171-7A1B-470F-C66C-B6D8328AC5A8}"/>
              </a:ext>
            </a:extLst>
          </p:cNvPr>
          <p:cNvSpPr txBox="1"/>
          <p:nvPr/>
        </p:nvSpPr>
        <p:spPr>
          <a:xfrm>
            <a:off x="11895747" y="3973121"/>
            <a:ext cx="49239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Termelői bolt</a:t>
            </a:r>
          </a:p>
          <a:p>
            <a:endParaRPr lang="hu-HU" sz="2800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Automata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800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Étterem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800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Online értékesítés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800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Farm shop</a:t>
            </a:r>
          </a:p>
          <a:p>
            <a:endParaRPr lang="hu-HU" sz="2800" dirty="0"/>
          </a:p>
        </p:txBody>
      </p:sp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0C940F33-8FD2-9E4D-BE35-FFF71BB0A1EB}"/>
              </a:ext>
            </a:extLst>
          </p:cNvPr>
          <p:cNvSpPr txBox="1"/>
          <p:nvPr/>
        </p:nvSpPr>
        <p:spPr>
          <a:xfrm>
            <a:off x="5585011" y="3925865"/>
            <a:ext cx="75534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Bevásárló közösség</a:t>
            </a:r>
          </a:p>
          <a:p>
            <a:endParaRPr lang="hu-HU" sz="2800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Dobozrendszer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800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Közösségi mezőgazdálkodás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800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Közétkeztetés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800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rgbClr val="FFFFFF"/>
                </a:solidFill>
                <a:latin typeface="Nunito Sans Black"/>
                <a:sym typeface="Nunito Sans Black"/>
              </a:rPr>
              <a:t>Agroturmizmus</a:t>
            </a: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, vendégasztal</a:t>
            </a:r>
            <a:b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</a:b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és élményprogramok</a:t>
            </a:r>
          </a:p>
          <a:p>
            <a:endParaRPr lang="hu-HU" sz="2800" dirty="0"/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548AC992-0DCB-A38A-4802-A262F94ED293}"/>
              </a:ext>
            </a:extLst>
          </p:cNvPr>
          <p:cNvSpPr txBox="1"/>
          <p:nvPr/>
        </p:nvSpPr>
        <p:spPr>
          <a:xfrm>
            <a:off x="747953" y="3925865"/>
            <a:ext cx="49239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Helyi termelői piac</a:t>
            </a:r>
          </a:p>
          <a:p>
            <a:endParaRPr lang="hu-HU" sz="2800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Vásár, fesztivál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800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Szedd magad!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800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Egyéni házhozszállítás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800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Nunito Sans Black"/>
                <a:sym typeface="Nunito Sans Black"/>
              </a:rPr>
              <a:t>Farm shop</a:t>
            </a: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13371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="" xmlns:a16="http://schemas.microsoft.com/office/drawing/2014/main" id="{FCB632A9-3A61-5833-ECFA-E300D19ED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>
            <a:extLst>
              <a:ext uri="{FF2B5EF4-FFF2-40B4-BE49-F238E27FC236}">
                <a16:creationId xmlns="" xmlns:a16="http://schemas.microsoft.com/office/drawing/2014/main" id="{02BCF6B3-0B8D-0889-2711-9D6C36252B7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40" b="-5449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90" name="Google Shape;190;p7">
            <a:extLst>
              <a:ext uri="{FF2B5EF4-FFF2-40B4-BE49-F238E27FC236}">
                <a16:creationId xmlns="" xmlns:a16="http://schemas.microsoft.com/office/drawing/2014/main" id="{B9B02C0C-27C9-5575-ABA1-09B1A18AE434}"/>
              </a:ext>
            </a:extLst>
          </p:cNvPr>
          <p:cNvSpPr/>
          <p:nvPr/>
        </p:nvSpPr>
        <p:spPr>
          <a:xfrm>
            <a:off x="0" y="4863318"/>
            <a:ext cx="18288000" cy="5423682"/>
          </a:xfrm>
          <a:custGeom>
            <a:avLst/>
            <a:gdLst/>
            <a:ahLst/>
            <a:cxnLst/>
            <a:rect l="l" t="t" r="r" b="b"/>
            <a:pathLst>
              <a:path w="18288000" h="5423682" extrusionOk="0">
                <a:moveTo>
                  <a:pt x="0" y="0"/>
                </a:moveTo>
                <a:lnTo>
                  <a:pt x="18288000" y="0"/>
                </a:lnTo>
                <a:lnTo>
                  <a:pt x="18288000" y="5423682"/>
                </a:lnTo>
                <a:lnTo>
                  <a:pt x="0" y="5423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t="-114321" b="-10605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91" name="Google Shape;191;p7">
            <a:extLst>
              <a:ext uri="{FF2B5EF4-FFF2-40B4-BE49-F238E27FC236}">
                <a16:creationId xmlns="" xmlns:a16="http://schemas.microsoft.com/office/drawing/2014/main" id="{26831BD2-6F6E-9842-6F44-BE403DC81353}"/>
              </a:ext>
            </a:extLst>
          </p:cNvPr>
          <p:cNvSpPr/>
          <p:nvPr/>
        </p:nvSpPr>
        <p:spPr>
          <a:xfrm>
            <a:off x="3719346" y="-412152"/>
            <a:ext cx="3958393" cy="1440852"/>
          </a:xfrm>
          <a:custGeom>
            <a:avLst/>
            <a:gdLst/>
            <a:ahLst/>
            <a:cxnLst/>
            <a:rect l="l" t="t" r="r" b="b"/>
            <a:pathLst>
              <a:path w="1980573" h="720927" extrusionOk="0">
                <a:moveTo>
                  <a:pt x="1856113" y="720927"/>
                </a:moveTo>
                <a:lnTo>
                  <a:pt x="124460" y="720927"/>
                </a:lnTo>
                <a:cubicBezTo>
                  <a:pt x="55880" y="720927"/>
                  <a:pt x="0" y="665047"/>
                  <a:pt x="0" y="59646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56113" y="0"/>
                </a:lnTo>
                <a:cubicBezTo>
                  <a:pt x="1924693" y="0"/>
                  <a:pt x="1980573" y="55880"/>
                  <a:pt x="1980573" y="124460"/>
                </a:cubicBezTo>
                <a:lnTo>
                  <a:pt x="1980573" y="596467"/>
                </a:lnTo>
                <a:cubicBezTo>
                  <a:pt x="1980573" y="665047"/>
                  <a:pt x="1924693" y="720927"/>
                  <a:pt x="1856113" y="720927"/>
                </a:cubicBezTo>
                <a:close/>
              </a:path>
            </a:pathLst>
          </a:custGeom>
          <a:solidFill>
            <a:srgbClr val="C1A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">
            <a:extLst>
              <a:ext uri="{FF2B5EF4-FFF2-40B4-BE49-F238E27FC236}">
                <a16:creationId xmlns="" xmlns:a16="http://schemas.microsoft.com/office/drawing/2014/main" id="{2A2B912A-7828-BBFB-E160-630E2CF78F8E}"/>
              </a:ext>
            </a:extLst>
          </p:cNvPr>
          <p:cNvSpPr/>
          <p:nvPr/>
        </p:nvSpPr>
        <p:spPr>
          <a:xfrm>
            <a:off x="95250" y="285889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93" name="Google Shape;193;p7">
            <a:extLst>
              <a:ext uri="{FF2B5EF4-FFF2-40B4-BE49-F238E27FC236}">
                <a16:creationId xmlns="" xmlns:a16="http://schemas.microsoft.com/office/drawing/2014/main" id="{CBEE06D9-F01A-7F96-C324-F41D64146BC4}"/>
              </a:ext>
            </a:extLst>
          </p:cNvPr>
          <p:cNvSpPr/>
          <p:nvPr/>
        </p:nvSpPr>
        <p:spPr>
          <a:xfrm>
            <a:off x="14679625" y="6628442"/>
            <a:ext cx="4154741" cy="4011474"/>
          </a:xfrm>
          <a:custGeom>
            <a:avLst/>
            <a:gdLst/>
            <a:ahLst/>
            <a:cxnLst/>
            <a:rect l="l" t="t" r="r" b="b"/>
            <a:pathLst>
              <a:path w="4154741" h="4011474" extrusionOk="0">
                <a:moveTo>
                  <a:pt x="0" y="0"/>
                </a:moveTo>
                <a:lnTo>
                  <a:pt x="4154742" y="0"/>
                </a:lnTo>
                <a:lnTo>
                  <a:pt x="4154742" y="4011475"/>
                </a:lnTo>
                <a:lnTo>
                  <a:pt x="0" y="4011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94" name="Google Shape;194;p7">
            <a:extLst>
              <a:ext uri="{FF2B5EF4-FFF2-40B4-BE49-F238E27FC236}">
                <a16:creationId xmlns="" xmlns:a16="http://schemas.microsoft.com/office/drawing/2014/main" id="{5D2FC916-8CB0-4CA9-19AC-F216332D92C5}"/>
              </a:ext>
            </a:extLst>
          </p:cNvPr>
          <p:cNvSpPr txBox="1"/>
          <p:nvPr/>
        </p:nvSpPr>
        <p:spPr>
          <a:xfrm>
            <a:off x="487270" y="6294544"/>
            <a:ext cx="11491527" cy="86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57" b="1" i="0" u="none" strike="noStrike" cap="none" dirty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KÖSZÖNÖM A FIGYELMET!</a:t>
            </a:r>
            <a:endParaRPr dirty="0"/>
          </a:p>
        </p:txBody>
      </p:sp>
      <p:sp>
        <p:nvSpPr>
          <p:cNvPr id="195" name="Google Shape;195;p7">
            <a:extLst>
              <a:ext uri="{FF2B5EF4-FFF2-40B4-BE49-F238E27FC236}">
                <a16:creationId xmlns="" xmlns:a16="http://schemas.microsoft.com/office/drawing/2014/main" id="{01CCED25-536E-57CF-C476-1D05B25DDD17}"/>
              </a:ext>
            </a:extLst>
          </p:cNvPr>
          <p:cNvSpPr txBox="1"/>
          <p:nvPr/>
        </p:nvSpPr>
        <p:spPr>
          <a:xfrm>
            <a:off x="3719346" y="228739"/>
            <a:ext cx="3958393" cy="48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13/11/2024</a:t>
            </a:r>
            <a:endParaRPr/>
          </a:p>
        </p:txBody>
      </p:sp>
      <p:sp>
        <p:nvSpPr>
          <p:cNvPr id="196" name="Google Shape;196;p7">
            <a:extLst>
              <a:ext uri="{FF2B5EF4-FFF2-40B4-BE49-F238E27FC236}">
                <a16:creationId xmlns="" xmlns:a16="http://schemas.microsoft.com/office/drawing/2014/main" id="{387EC559-131F-979B-C198-B03E4BD49B28}"/>
              </a:ext>
            </a:extLst>
          </p:cNvPr>
          <p:cNvSpPr txBox="1"/>
          <p:nvPr/>
        </p:nvSpPr>
        <p:spPr>
          <a:xfrm>
            <a:off x="487269" y="8398562"/>
            <a:ext cx="13133462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08071"/>
              </a:lnSpc>
            </a:pPr>
            <a:r>
              <a:rPr lang="en-US" sz="2000" dirty="0" err="1">
                <a:solidFill>
                  <a:schemeClr val="bg1"/>
                </a:solidFill>
              </a:rPr>
              <a:t>Az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Európai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Unió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finanszírozásával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Az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itt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szereplő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vélemények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és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állítások</a:t>
            </a:r>
            <a:r>
              <a:rPr lang="en-US" sz="2000" dirty="0">
                <a:solidFill>
                  <a:schemeClr val="bg1"/>
                </a:solidFill>
              </a:rPr>
              <a:t> a </a:t>
            </a:r>
            <a:r>
              <a:rPr lang="en-US" sz="2000" dirty="0" err="1">
                <a:solidFill>
                  <a:schemeClr val="bg1"/>
                </a:solidFill>
              </a:rPr>
              <a:t>szerző</a:t>
            </a:r>
            <a:r>
              <a:rPr lang="en-US" sz="2000" dirty="0">
                <a:solidFill>
                  <a:schemeClr val="bg1"/>
                </a:solidFill>
              </a:rPr>
              <a:t>(k) </a:t>
            </a:r>
            <a:r>
              <a:rPr lang="en-US" sz="2000" dirty="0" err="1">
                <a:solidFill>
                  <a:schemeClr val="bg1"/>
                </a:solidFill>
              </a:rPr>
              <a:t>álláspontját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tükrözik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és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nem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feltétlenül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egyeznek</a:t>
            </a:r>
            <a:r>
              <a:rPr lang="en-US" sz="2000" dirty="0">
                <a:solidFill>
                  <a:schemeClr val="bg1"/>
                </a:solidFill>
              </a:rPr>
              <a:t> meg </a:t>
            </a:r>
            <a:r>
              <a:rPr lang="en-US" sz="2000" dirty="0" err="1">
                <a:solidFill>
                  <a:schemeClr val="bg1"/>
                </a:solidFill>
              </a:rPr>
              <a:t>az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Európai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Unió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vagy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az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Európai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Oktatási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és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Kulturális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Végrehajtó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Ügynökség</a:t>
            </a:r>
            <a:r>
              <a:rPr lang="en-US" sz="2000" dirty="0">
                <a:solidFill>
                  <a:schemeClr val="bg1"/>
                </a:solidFill>
              </a:rPr>
              <a:t> (EACEA) </a:t>
            </a:r>
            <a:r>
              <a:rPr lang="en-US" sz="2000" dirty="0" err="1">
                <a:solidFill>
                  <a:schemeClr val="bg1"/>
                </a:solidFill>
              </a:rPr>
              <a:t>hivatalos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álláspontjával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Sem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az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Európai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Unió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sem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az</a:t>
            </a:r>
            <a:r>
              <a:rPr lang="en-US" sz="2000" dirty="0">
                <a:solidFill>
                  <a:schemeClr val="bg1"/>
                </a:solidFill>
              </a:rPr>
              <a:t> EACEA </a:t>
            </a:r>
            <a:r>
              <a:rPr lang="en-US" sz="2000" dirty="0" err="1">
                <a:solidFill>
                  <a:schemeClr val="bg1"/>
                </a:solidFill>
              </a:rPr>
              <a:t>nem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vonható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felelősségre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miattuk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Projekt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szám</a:t>
            </a:r>
            <a:r>
              <a:rPr lang="en-US" sz="2000" dirty="0">
                <a:solidFill>
                  <a:schemeClr val="bg1"/>
                </a:solidFill>
              </a:rPr>
              <a:t>: 2024-1-RO01-KA210-ADU000254716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97" name="Google Shape;197;p7">
            <a:extLst>
              <a:ext uri="{FF2B5EF4-FFF2-40B4-BE49-F238E27FC236}">
                <a16:creationId xmlns="" xmlns:a16="http://schemas.microsoft.com/office/drawing/2014/main" id="{2427B934-4622-A68E-0C37-F19D69E1444C}"/>
              </a:ext>
            </a:extLst>
          </p:cNvPr>
          <p:cNvCxnSpPr/>
          <p:nvPr/>
        </p:nvCxnSpPr>
        <p:spPr>
          <a:xfrm rot="10800000" flipH="1">
            <a:off x="487270" y="7768140"/>
            <a:ext cx="12351872" cy="19050"/>
          </a:xfrm>
          <a:prstGeom prst="straightConnector1">
            <a:avLst/>
          </a:prstGeom>
          <a:noFill/>
          <a:ln w="38100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51212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="" xmlns:a16="http://schemas.microsoft.com/office/drawing/2014/main" id="{5E971BAE-C89B-83FA-C579-035B665D6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>
            <a:extLst>
              <a:ext uri="{FF2B5EF4-FFF2-40B4-BE49-F238E27FC236}">
                <a16:creationId xmlns="" xmlns:a16="http://schemas.microsoft.com/office/drawing/2014/main" id="{6000EBBE-0247-9DB1-8B7B-A8FD73626275}"/>
              </a:ext>
            </a:extLst>
          </p:cNvPr>
          <p:cNvSpPr/>
          <p:nvPr/>
        </p:nvSpPr>
        <p:spPr>
          <a:xfrm>
            <a:off x="-952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40" b="-5449"/>
            </a:stretch>
          </a:blipFill>
          <a:ln>
            <a:noFill/>
          </a:ln>
        </p:spPr>
        <p:txBody>
          <a:bodyPr/>
          <a:lstStyle/>
          <a:p>
            <a:endParaRPr lang="hu-HU" dirty="0"/>
          </a:p>
        </p:txBody>
      </p:sp>
      <p:sp>
        <p:nvSpPr>
          <p:cNvPr id="192" name="Google Shape;192;p7">
            <a:extLst>
              <a:ext uri="{FF2B5EF4-FFF2-40B4-BE49-F238E27FC236}">
                <a16:creationId xmlns="" xmlns:a16="http://schemas.microsoft.com/office/drawing/2014/main" id="{986DAEF4-DAA3-900B-DF2D-4F34C5769C6B}"/>
              </a:ext>
            </a:extLst>
          </p:cNvPr>
          <p:cNvSpPr/>
          <p:nvPr/>
        </p:nvSpPr>
        <p:spPr>
          <a:xfrm>
            <a:off x="95250" y="285889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93" name="Google Shape;193;p7">
            <a:extLst>
              <a:ext uri="{FF2B5EF4-FFF2-40B4-BE49-F238E27FC236}">
                <a16:creationId xmlns="" xmlns:a16="http://schemas.microsoft.com/office/drawing/2014/main" id="{769DBA37-ECDB-586B-46D1-DDD9E1F46651}"/>
              </a:ext>
            </a:extLst>
          </p:cNvPr>
          <p:cNvSpPr/>
          <p:nvPr/>
        </p:nvSpPr>
        <p:spPr>
          <a:xfrm>
            <a:off x="14679625" y="6628442"/>
            <a:ext cx="4154741" cy="4011474"/>
          </a:xfrm>
          <a:custGeom>
            <a:avLst/>
            <a:gdLst/>
            <a:ahLst/>
            <a:cxnLst/>
            <a:rect l="l" t="t" r="r" b="b"/>
            <a:pathLst>
              <a:path w="4154741" h="4011474" extrusionOk="0">
                <a:moveTo>
                  <a:pt x="0" y="0"/>
                </a:moveTo>
                <a:lnTo>
                  <a:pt x="4154742" y="0"/>
                </a:lnTo>
                <a:lnTo>
                  <a:pt x="4154742" y="4011475"/>
                </a:lnTo>
                <a:lnTo>
                  <a:pt x="0" y="4011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6E394CCF-22B6-93E5-6ED3-46906AFED510}"/>
              </a:ext>
            </a:extLst>
          </p:cNvPr>
          <p:cNvSpPr txBox="1"/>
          <p:nvPr/>
        </p:nvSpPr>
        <p:spPr>
          <a:xfrm>
            <a:off x="8904514" y="445588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Google Shape;121;p3">
            <a:extLst>
              <a:ext uri="{FF2B5EF4-FFF2-40B4-BE49-F238E27FC236}">
                <a16:creationId xmlns="" xmlns:a16="http://schemas.microsoft.com/office/drawing/2014/main" id="{DDDDBAE9-FB6C-6CCF-07C5-741592359789}"/>
              </a:ext>
            </a:extLst>
          </p:cNvPr>
          <p:cNvSpPr/>
          <p:nvPr/>
        </p:nvSpPr>
        <p:spPr>
          <a:xfrm>
            <a:off x="1205855" y="3209728"/>
            <a:ext cx="15876289" cy="2475335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6;p3">
            <a:extLst>
              <a:ext uri="{FF2B5EF4-FFF2-40B4-BE49-F238E27FC236}">
                <a16:creationId xmlns="" xmlns:a16="http://schemas.microsoft.com/office/drawing/2014/main" id="{0C07C2B8-BA6B-9D7D-E19B-FB572D85CEA3}"/>
              </a:ext>
            </a:extLst>
          </p:cNvPr>
          <p:cNvSpPr txBox="1"/>
          <p:nvPr/>
        </p:nvSpPr>
        <p:spPr>
          <a:xfrm>
            <a:off x="1795469" y="3539245"/>
            <a:ext cx="13817600" cy="17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6999"/>
              </a:lnSpc>
            </a:pPr>
            <a:r>
              <a:rPr lang="hu-HU" sz="3200" b="1" dirty="0">
                <a:solidFill>
                  <a:schemeClr val="bg1"/>
                </a:solidFill>
                <a:latin typeface="Nunito Sans Black" pitchFamily="2" charset="-18"/>
              </a:rPr>
              <a:t>Feladat: </a:t>
            </a:r>
            <a:r>
              <a:rPr lang="en-GB" sz="3200" b="1" dirty="0" err="1">
                <a:solidFill>
                  <a:schemeClr val="bg1"/>
                </a:solidFill>
                <a:latin typeface="Nunito Sans Black" pitchFamily="2" charset="-18"/>
              </a:rPr>
              <a:t>Milyen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Nunito Sans Black" pitchFamily="2" charset="-18"/>
              </a:rPr>
              <a:t>környezetvédelmi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Nunito Sans Black" pitchFamily="2" charset="-18"/>
              </a:rPr>
              <a:t>és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Nunito Sans Black" pitchFamily="2" charset="-18"/>
              </a:rPr>
              <a:t>fenntarthatósági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Nunito Sans Black" pitchFamily="2" charset="-18"/>
              </a:rPr>
              <a:t>szempontoknak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hu-HU" sz="3200" b="1" dirty="0">
                <a:solidFill>
                  <a:schemeClr val="bg1"/>
                </a:solidFill>
                <a:latin typeface="Nunito Sans Black" pitchFamily="2" charset="-18"/>
              </a:rPr>
              <a:t/>
            </a:r>
            <a:br>
              <a:rPr lang="hu-HU" sz="3200" b="1" dirty="0">
                <a:solidFill>
                  <a:schemeClr val="bg1"/>
                </a:solidFill>
                <a:latin typeface="Nunito Sans Black" pitchFamily="2" charset="-18"/>
              </a:rPr>
            </a:br>
            <a:r>
              <a:rPr lang="en-GB" sz="3200" b="1" dirty="0" err="1">
                <a:solidFill>
                  <a:schemeClr val="bg1"/>
                </a:solidFill>
                <a:latin typeface="Nunito Sans Black" pitchFamily="2" charset="-18"/>
              </a:rPr>
              <a:t>felel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 meg a </a:t>
            </a:r>
            <a:r>
              <a:rPr lang="en-GB" sz="3200" b="1" dirty="0" err="1">
                <a:solidFill>
                  <a:schemeClr val="bg1"/>
                </a:solidFill>
                <a:latin typeface="Nunito Sans Black" pitchFamily="2" charset="-18"/>
              </a:rPr>
              <a:t>kiválasztott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 REL </a:t>
            </a:r>
            <a:r>
              <a:rPr lang="en-GB" sz="3200" b="1" dirty="0" err="1">
                <a:solidFill>
                  <a:schemeClr val="bg1"/>
                </a:solidFill>
                <a:latin typeface="Nunito Sans Black" pitchFamily="2" charset="-18"/>
              </a:rPr>
              <a:t>csatorna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? </a:t>
            </a:r>
            <a:endParaRPr sz="3200" dirty="0">
              <a:solidFill>
                <a:schemeClr val="bg1"/>
              </a:solidFill>
              <a:latin typeface="Nunito Sans Black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6100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="" xmlns:a16="http://schemas.microsoft.com/office/drawing/2014/main" id="{BAC5805A-3470-F0CC-6B4D-5B901582B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="" xmlns:a16="http://schemas.microsoft.com/office/drawing/2014/main" id="{7C1A3261-0ADC-0AA4-3085-9DF5D54D7C6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05" name="Google Shape;105;p2">
            <a:extLst>
              <a:ext uri="{FF2B5EF4-FFF2-40B4-BE49-F238E27FC236}">
                <a16:creationId xmlns="" xmlns:a16="http://schemas.microsoft.com/office/drawing/2014/main" id="{2B21AFF4-46B0-816D-251E-0CEA87F88BA6}"/>
              </a:ext>
            </a:extLst>
          </p:cNvPr>
          <p:cNvSpPr/>
          <p:nvPr/>
        </p:nvSpPr>
        <p:spPr>
          <a:xfrm>
            <a:off x="1028700" y="1485500"/>
            <a:ext cx="16230600" cy="7315999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="" xmlns:a16="http://schemas.microsoft.com/office/drawing/2014/main" id="{64595DBE-C6EA-3F27-858A-9605E1D05062}"/>
              </a:ext>
            </a:extLst>
          </p:cNvPr>
          <p:cNvSpPr/>
          <p:nvPr/>
        </p:nvSpPr>
        <p:spPr>
          <a:xfrm>
            <a:off x="14864140" y="7725753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">
            <a:extLst>
              <a:ext uri="{FF2B5EF4-FFF2-40B4-BE49-F238E27FC236}">
                <a16:creationId xmlns="" xmlns:a16="http://schemas.microsoft.com/office/drawing/2014/main" id="{5EB1CA2A-BA39-AC33-9A3C-F820693CFB51}"/>
              </a:ext>
            </a:extLst>
          </p:cNvPr>
          <p:cNvCxnSpPr/>
          <p:nvPr/>
        </p:nvCxnSpPr>
        <p:spPr>
          <a:xfrm rot="5400000">
            <a:off x="15307919" y="8417186"/>
            <a:ext cx="571508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9" name="Google Shape;109;p2">
            <a:extLst>
              <a:ext uri="{FF2B5EF4-FFF2-40B4-BE49-F238E27FC236}">
                <a16:creationId xmlns="" xmlns:a16="http://schemas.microsoft.com/office/drawing/2014/main" id="{4D4A0979-F34D-DD5A-F0C9-1F0146FC5EF8}"/>
              </a:ext>
            </a:extLst>
          </p:cNvPr>
          <p:cNvSpPr/>
          <p:nvPr/>
        </p:nvSpPr>
        <p:spPr>
          <a:xfrm>
            <a:off x="1028700" y="506071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0" name="Google Shape;110;p2">
            <a:extLst>
              <a:ext uri="{FF2B5EF4-FFF2-40B4-BE49-F238E27FC236}">
                <a16:creationId xmlns="" xmlns:a16="http://schemas.microsoft.com/office/drawing/2014/main" id="{E1A22906-106C-E8B6-9FCB-A34EECAC1A11}"/>
              </a:ext>
            </a:extLst>
          </p:cNvPr>
          <p:cNvSpPr/>
          <p:nvPr/>
        </p:nvSpPr>
        <p:spPr>
          <a:xfrm>
            <a:off x="14082509" y="-406984"/>
            <a:ext cx="5319503" cy="5136072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13" name="Google Shape;113;p2">
            <a:extLst>
              <a:ext uri="{FF2B5EF4-FFF2-40B4-BE49-F238E27FC236}">
                <a16:creationId xmlns="" xmlns:a16="http://schemas.microsoft.com/office/drawing/2014/main" id="{1466CE04-FF48-8958-37D7-66E0B5D4C3A1}"/>
              </a:ext>
            </a:extLst>
          </p:cNvPr>
          <p:cNvSpPr txBox="1"/>
          <p:nvPr/>
        </p:nvSpPr>
        <p:spPr>
          <a:xfrm>
            <a:off x="2728919" y="3264663"/>
            <a:ext cx="1053713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8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1. Fenntarthatósági célok</a:t>
            </a:r>
            <a:endParaRPr sz="48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="" xmlns:a16="http://schemas.microsoft.com/office/drawing/2014/main" id="{773969D6-DDF1-D6B7-32FF-DD5F64C5CDAF}"/>
              </a:ext>
            </a:extLst>
          </p:cNvPr>
          <p:cNvSpPr txBox="1"/>
          <p:nvPr/>
        </p:nvSpPr>
        <p:spPr>
          <a:xfrm>
            <a:off x="2728918" y="5216104"/>
            <a:ext cx="10537137" cy="14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fenntarthatóság = </a:t>
            </a:r>
          </a:p>
          <a:p>
            <a:pPr marL="0" marR="0" lvl="0" indent="0" algn="l" rtl="0">
              <a:lnSpc>
                <a:spcPct val="9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a ma cselekedeteit úgy tervezzük meg,</a:t>
            </a:r>
          </a:p>
          <a:p>
            <a:pPr marL="0" marR="0" lvl="0" indent="0" algn="l" rtl="0">
              <a:lnSpc>
                <a:spcPct val="9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rgbClr val="487307"/>
                </a:solidFill>
                <a:latin typeface="Nunito Sans"/>
                <a:sym typeface="Nunito Sans"/>
              </a:rPr>
              <a:t>hogy ne romboljuk le a holnap lehetőségeit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601852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/>
          <p:nvPr/>
        </p:nvSpPr>
        <p:spPr>
          <a:xfrm>
            <a:off x="757703" y="3450297"/>
            <a:ext cx="9909962" cy="9911944"/>
          </a:xfrm>
          <a:custGeom>
            <a:avLst/>
            <a:gdLst/>
            <a:ahLst/>
            <a:cxnLst/>
            <a:rect l="l" t="t" r="r" b="b"/>
            <a:pathLst>
              <a:path w="6350000" h="6351270" extrusionOk="0">
                <a:moveTo>
                  <a:pt x="0" y="5955030"/>
                </a:moveTo>
                <a:lnTo>
                  <a:pt x="0" y="394970"/>
                </a:lnTo>
                <a:cubicBezTo>
                  <a:pt x="0" y="176530"/>
                  <a:pt x="176530" y="0"/>
                  <a:pt x="394970" y="0"/>
                </a:cubicBezTo>
                <a:lnTo>
                  <a:pt x="5956300" y="0"/>
                </a:lnTo>
                <a:cubicBezTo>
                  <a:pt x="6173470" y="0"/>
                  <a:pt x="6350000" y="176530"/>
                  <a:pt x="6350000" y="394970"/>
                </a:cubicBezTo>
                <a:cubicBezTo>
                  <a:pt x="6350000" y="394970"/>
                  <a:pt x="6350000" y="394970"/>
                  <a:pt x="6350000" y="394970"/>
                </a:cubicBezTo>
                <a:lnTo>
                  <a:pt x="6350000" y="5956300"/>
                </a:lnTo>
                <a:cubicBezTo>
                  <a:pt x="6350000" y="6174740"/>
                  <a:pt x="6173470" y="6351270"/>
                  <a:pt x="5955030" y="6351270"/>
                </a:cubicBezTo>
                <a:lnTo>
                  <a:pt x="5955030" y="6351270"/>
                </a:lnTo>
                <a:lnTo>
                  <a:pt x="394970" y="6351270"/>
                </a:lnTo>
                <a:cubicBezTo>
                  <a:pt x="176530" y="6350000"/>
                  <a:pt x="0" y="6173470"/>
                  <a:pt x="0" y="5955030"/>
                </a:cubicBezTo>
                <a:cubicBezTo>
                  <a:pt x="0" y="5955030"/>
                  <a:pt x="0" y="5955030"/>
                  <a:pt x="0" y="5955030"/>
                </a:cubicBezTo>
                <a:close/>
              </a:path>
            </a:pathLst>
          </a:custGeom>
          <a:blipFill rotWithShape="1">
            <a:blip r:embed="rId3">
              <a:alphaModFix amt="13000"/>
            </a:blip>
            <a:stretch>
              <a:fillRect t="-262" b="-263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4"/>
          <p:cNvSpPr/>
          <p:nvPr/>
        </p:nvSpPr>
        <p:spPr>
          <a:xfrm>
            <a:off x="462021" y="2087810"/>
            <a:ext cx="7704123" cy="7756701"/>
          </a:xfrm>
          <a:custGeom>
            <a:avLst/>
            <a:gdLst/>
            <a:ahLst/>
            <a:cxnLst/>
            <a:rect l="l" t="t" r="r" b="b"/>
            <a:pathLst>
              <a:path w="1980573" h="2326386" extrusionOk="0">
                <a:moveTo>
                  <a:pt x="1856113" y="2326386"/>
                </a:moveTo>
                <a:lnTo>
                  <a:pt x="124460" y="2326386"/>
                </a:lnTo>
                <a:cubicBezTo>
                  <a:pt x="55880" y="2326386"/>
                  <a:pt x="0" y="2270506"/>
                  <a:pt x="0" y="220192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56113" y="0"/>
                </a:lnTo>
                <a:cubicBezTo>
                  <a:pt x="1924693" y="0"/>
                  <a:pt x="1980573" y="55880"/>
                  <a:pt x="1980573" y="124460"/>
                </a:cubicBezTo>
                <a:lnTo>
                  <a:pt x="1980573" y="2201926"/>
                </a:lnTo>
                <a:cubicBezTo>
                  <a:pt x="1980573" y="2270506"/>
                  <a:pt x="1924693" y="2326386"/>
                  <a:pt x="1856113" y="2326386"/>
                </a:cubicBezTo>
                <a:close/>
              </a:path>
            </a:pathLst>
          </a:custGeom>
          <a:solidFill>
            <a:srgbClr val="C1A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"/>
          <p:cNvSpPr txBox="1"/>
          <p:nvPr/>
        </p:nvSpPr>
        <p:spPr>
          <a:xfrm>
            <a:off x="5424980" y="1081140"/>
            <a:ext cx="70950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 b="1" i="0" u="none" strike="noStrike" cap="none" dirty="0">
                <a:solidFill>
                  <a:srgbClr val="141414"/>
                </a:solidFill>
                <a:latin typeface="Nunito Sans"/>
                <a:ea typeface="Nunito Sans"/>
                <a:cs typeface="Nunito Sans"/>
                <a:sym typeface="Nunito Sans"/>
              </a:rPr>
              <a:t>A fenntarthatóság </a:t>
            </a:r>
            <a:r>
              <a:rPr lang="hu-HU" sz="4000" b="1" i="0" u="none" strike="noStrike" cap="none" dirty="0" err="1">
                <a:solidFill>
                  <a:srgbClr val="141414"/>
                </a:solidFill>
                <a:latin typeface="Nunito Sans"/>
                <a:ea typeface="Nunito Sans"/>
                <a:cs typeface="Nunito Sans"/>
                <a:sym typeface="Nunito Sans"/>
              </a:rPr>
              <a:t>pillérei</a:t>
            </a:r>
            <a:r>
              <a:rPr lang="hu-HU" sz="4000" b="1" i="0" u="none" strike="noStrike" cap="none" dirty="0">
                <a:solidFill>
                  <a:srgbClr val="141414"/>
                </a:solidFill>
                <a:latin typeface="Nunito Sans"/>
                <a:ea typeface="Nunito Sans"/>
                <a:cs typeface="Nunito Sans"/>
                <a:sym typeface="Nunito Sans"/>
              </a:rPr>
              <a:t>:</a:t>
            </a:r>
            <a:endParaRPr sz="4000" dirty="0"/>
          </a:p>
        </p:txBody>
      </p:sp>
      <p:sp>
        <p:nvSpPr>
          <p:cNvPr id="143" name="Google Shape;143;p4"/>
          <p:cNvSpPr txBox="1"/>
          <p:nvPr/>
        </p:nvSpPr>
        <p:spPr>
          <a:xfrm>
            <a:off x="9590578" y="2858763"/>
            <a:ext cx="6353582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Gazdasági fenntarthatóság</a:t>
            </a:r>
            <a:endParaRPr dirty="0"/>
          </a:p>
        </p:txBody>
      </p:sp>
      <p:cxnSp>
        <p:nvCxnSpPr>
          <p:cNvPr id="146" name="Google Shape;146;p4"/>
          <p:cNvCxnSpPr/>
          <p:nvPr/>
        </p:nvCxnSpPr>
        <p:spPr>
          <a:xfrm>
            <a:off x="10164282" y="9844511"/>
            <a:ext cx="7095018" cy="0"/>
          </a:xfrm>
          <a:prstGeom prst="straightConnector1">
            <a:avLst/>
          </a:prstGeom>
          <a:noFill/>
          <a:ln w="114300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" name="Google Shape;147;p4"/>
          <p:cNvSpPr/>
          <p:nvPr/>
        </p:nvSpPr>
        <p:spPr>
          <a:xfrm>
            <a:off x="8277211" y="8528767"/>
            <a:ext cx="1459066" cy="1459066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1A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8" name="Google Shape;148;p4"/>
          <p:cNvCxnSpPr/>
          <p:nvPr/>
        </p:nvCxnSpPr>
        <p:spPr>
          <a:xfrm>
            <a:off x="9006744" y="8972546"/>
            <a:ext cx="0" cy="571508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49" name="Google Shape;149;p4"/>
          <p:cNvSpPr/>
          <p:nvPr/>
        </p:nvSpPr>
        <p:spPr>
          <a:xfrm>
            <a:off x="14464349" y="303273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Google Shape;143;p4">
            <a:extLst>
              <a:ext uri="{FF2B5EF4-FFF2-40B4-BE49-F238E27FC236}">
                <a16:creationId xmlns="" xmlns:a16="http://schemas.microsoft.com/office/drawing/2014/main" id="{F07507AA-6F22-EC54-0DCB-E548FD4F11BE}"/>
              </a:ext>
            </a:extLst>
          </p:cNvPr>
          <p:cNvSpPr txBox="1"/>
          <p:nvPr/>
        </p:nvSpPr>
        <p:spPr>
          <a:xfrm>
            <a:off x="11114576" y="5793081"/>
            <a:ext cx="6353582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Környezeti fenntarthatóság</a:t>
            </a:r>
            <a:endParaRPr dirty="0"/>
          </a:p>
        </p:txBody>
      </p:sp>
      <p:sp>
        <p:nvSpPr>
          <p:cNvPr id="3" name="Google Shape;143;p4">
            <a:extLst>
              <a:ext uri="{FF2B5EF4-FFF2-40B4-BE49-F238E27FC236}">
                <a16:creationId xmlns="" xmlns:a16="http://schemas.microsoft.com/office/drawing/2014/main" id="{8ABC4C7F-BBFE-B0E7-82C0-9846647AEECF}"/>
              </a:ext>
            </a:extLst>
          </p:cNvPr>
          <p:cNvSpPr txBox="1"/>
          <p:nvPr/>
        </p:nvSpPr>
        <p:spPr>
          <a:xfrm>
            <a:off x="10475950" y="4281159"/>
            <a:ext cx="6353582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Társadalmi fenntarthatóság</a:t>
            </a:r>
            <a:endParaRPr dirty="0"/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56798F1B-9CD2-22BC-80B4-3062F9648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08" y="2753812"/>
            <a:ext cx="6931548" cy="642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>
          <a:extLst>
            <a:ext uri="{FF2B5EF4-FFF2-40B4-BE49-F238E27FC236}">
              <a16:creationId xmlns="" xmlns:a16="http://schemas.microsoft.com/office/drawing/2014/main" id="{72EBE29D-0F59-68D9-D0C6-32E58BDE0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>
            <a:extLst>
              <a:ext uri="{FF2B5EF4-FFF2-40B4-BE49-F238E27FC236}">
                <a16:creationId xmlns="" xmlns:a16="http://schemas.microsoft.com/office/drawing/2014/main" id="{229B9F8A-2CCB-4D45-8A3E-5B5343C8DCF1}"/>
              </a:ext>
            </a:extLst>
          </p:cNvPr>
          <p:cNvSpPr/>
          <p:nvPr/>
        </p:nvSpPr>
        <p:spPr>
          <a:xfrm>
            <a:off x="757703" y="3450297"/>
            <a:ext cx="9909962" cy="9911944"/>
          </a:xfrm>
          <a:custGeom>
            <a:avLst/>
            <a:gdLst/>
            <a:ahLst/>
            <a:cxnLst/>
            <a:rect l="l" t="t" r="r" b="b"/>
            <a:pathLst>
              <a:path w="6350000" h="6351270" extrusionOk="0">
                <a:moveTo>
                  <a:pt x="0" y="5955030"/>
                </a:moveTo>
                <a:lnTo>
                  <a:pt x="0" y="394970"/>
                </a:lnTo>
                <a:cubicBezTo>
                  <a:pt x="0" y="176530"/>
                  <a:pt x="176530" y="0"/>
                  <a:pt x="394970" y="0"/>
                </a:cubicBezTo>
                <a:lnTo>
                  <a:pt x="5956300" y="0"/>
                </a:lnTo>
                <a:cubicBezTo>
                  <a:pt x="6173470" y="0"/>
                  <a:pt x="6350000" y="176530"/>
                  <a:pt x="6350000" y="394970"/>
                </a:cubicBezTo>
                <a:cubicBezTo>
                  <a:pt x="6350000" y="394970"/>
                  <a:pt x="6350000" y="394970"/>
                  <a:pt x="6350000" y="394970"/>
                </a:cubicBezTo>
                <a:lnTo>
                  <a:pt x="6350000" y="5956300"/>
                </a:lnTo>
                <a:cubicBezTo>
                  <a:pt x="6350000" y="6174740"/>
                  <a:pt x="6173470" y="6351270"/>
                  <a:pt x="5955030" y="6351270"/>
                </a:cubicBezTo>
                <a:lnTo>
                  <a:pt x="5955030" y="6351270"/>
                </a:lnTo>
                <a:lnTo>
                  <a:pt x="394970" y="6351270"/>
                </a:lnTo>
                <a:cubicBezTo>
                  <a:pt x="176530" y="6350000"/>
                  <a:pt x="0" y="6173470"/>
                  <a:pt x="0" y="5955030"/>
                </a:cubicBezTo>
                <a:cubicBezTo>
                  <a:pt x="0" y="5955030"/>
                  <a:pt x="0" y="5955030"/>
                  <a:pt x="0" y="5955030"/>
                </a:cubicBezTo>
                <a:close/>
              </a:path>
            </a:pathLst>
          </a:custGeom>
          <a:blipFill rotWithShape="1">
            <a:blip r:embed="rId3">
              <a:alphaModFix amt="13000"/>
            </a:blip>
            <a:stretch>
              <a:fillRect t="-262" b="-263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">
            <a:extLst>
              <a:ext uri="{FF2B5EF4-FFF2-40B4-BE49-F238E27FC236}">
                <a16:creationId xmlns="" xmlns:a16="http://schemas.microsoft.com/office/drawing/2014/main" id="{1CA94BE3-8E69-8E0B-6E2F-50BB35787F84}"/>
              </a:ext>
            </a:extLst>
          </p:cNvPr>
          <p:cNvSpPr txBox="1"/>
          <p:nvPr/>
        </p:nvSpPr>
        <p:spPr>
          <a:xfrm>
            <a:off x="1060941" y="501560"/>
            <a:ext cx="70950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 b="1" i="0" u="none" strike="noStrike" cap="none" dirty="0">
                <a:solidFill>
                  <a:srgbClr val="141414"/>
                </a:solidFill>
                <a:latin typeface="Nunito Sans"/>
                <a:ea typeface="Nunito Sans"/>
                <a:cs typeface="Nunito Sans"/>
                <a:sym typeface="Nunito Sans"/>
              </a:rPr>
              <a:t>A fenntarthatóság </a:t>
            </a:r>
            <a:r>
              <a:rPr lang="hu-HU" sz="4000" b="1" i="0" u="none" strike="noStrike" cap="none" dirty="0" err="1">
                <a:solidFill>
                  <a:srgbClr val="141414"/>
                </a:solidFill>
                <a:latin typeface="Nunito Sans"/>
                <a:ea typeface="Nunito Sans"/>
                <a:cs typeface="Nunito Sans"/>
                <a:sym typeface="Nunito Sans"/>
              </a:rPr>
              <a:t>pillérei</a:t>
            </a:r>
            <a:endParaRPr sz="4000" dirty="0"/>
          </a:p>
        </p:txBody>
      </p:sp>
      <p:sp>
        <p:nvSpPr>
          <p:cNvPr id="143" name="Google Shape;143;p4">
            <a:extLst>
              <a:ext uri="{FF2B5EF4-FFF2-40B4-BE49-F238E27FC236}">
                <a16:creationId xmlns="" xmlns:a16="http://schemas.microsoft.com/office/drawing/2014/main" id="{772E670F-06E7-9892-C2BA-D721C139088C}"/>
              </a:ext>
            </a:extLst>
          </p:cNvPr>
          <p:cNvSpPr txBox="1"/>
          <p:nvPr/>
        </p:nvSpPr>
        <p:spPr>
          <a:xfrm>
            <a:off x="1060941" y="1158353"/>
            <a:ext cx="6353582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i="0" u="none" strike="noStrike" cap="none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Gazdasági fenntarthatóság</a:t>
            </a:r>
            <a:endParaRPr dirty="0"/>
          </a:p>
        </p:txBody>
      </p:sp>
      <p:cxnSp>
        <p:nvCxnSpPr>
          <p:cNvPr id="146" name="Google Shape;146;p4">
            <a:extLst>
              <a:ext uri="{FF2B5EF4-FFF2-40B4-BE49-F238E27FC236}">
                <a16:creationId xmlns="" xmlns:a16="http://schemas.microsoft.com/office/drawing/2014/main" id="{56AB1641-634F-1629-FBA1-93D3F5702A23}"/>
              </a:ext>
            </a:extLst>
          </p:cNvPr>
          <p:cNvCxnSpPr/>
          <p:nvPr/>
        </p:nvCxnSpPr>
        <p:spPr>
          <a:xfrm>
            <a:off x="10164282" y="9844511"/>
            <a:ext cx="7095018" cy="0"/>
          </a:xfrm>
          <a:prstGeom prst="straightConnector1">
            <a:avLst/>
          </a:prstGeom>
          <a:noFill/>
          <a:ln w="114300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8" name="Google Shape;148;p4">
            <a:extLst>
              <a:ext uri="{FF2B5EF4-FFF2-40B4-BE49-F238E27FC236}">
                <a16:creationId xmlns="" xmlns:a16="http://schemas.microsoft.com/office/drawing/2014/main" id="{857D9C1E-C353-BBA1-49C7-45D1FCE937A3}"/>
              </a:ext>
            </a:extLst>
          </p:cNvPr>
          <p:cNvCxnSpPr/>
          <p:nvPr/>
        </p:nvCxnSpPr>
        <p:spPr>
          <a:xfrm>
            <a:off x="9006744" y="8972546"/>
            <a:ext cx="0" cy="571508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49" name="Google Shape;149;p4">
            <a:extLst>
              <a:ext uri="{FF2B5EF4-FFF2-40B4-BE49-F238E27FC236}">
                <a16:creationId xmlns="" xmlns:a16="http://schemas.microsoft.com/office/drawing/2014/main" id="{A1F49280-CC61-61AE-6880-CEA3D74D82BA}"/>
              </a:ext>
            </a:extLst>
          </p:cNvPr>
          <p:cNvSpPr/>
          <p:nvPr/>
        </p:nvSpPr>
        <p:spPr>
          <a:xfrm>
            <a:off x="14464349" y="303273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pic>
        <p:nvPicPr>
          <p:cNvPr id="2" name="Picture 4" descr="ENSZ Fenntartható Fejlődési Célok (Sustainable Development Goals, SDGs) -  Közlemények - AJBH">
            <a:extLst>
              <a:ext uri="{FF2B5EF4-FFF2-40B4-BE49-F238E27FC236}">
                <a16:creationId xmlns="" xmlns:a16="http://schemas.microsoft.com/office/drawing/2014/main" id="{548CDFE5-A177-B7FC-6677-CC050194FC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1962054"/>
            <a:ext cx="13718498" cy="6985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9519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="" xmlns:a16="http://schemas.microsoft.com/office/drawing/2014/main" id="{ECA27691-B0D4-3745-1ED8-CA6CB96DF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>
            <a:extLst>
              <a:ext uri="{FF2B5EF4-FFF2-40B4-BE49-F238E27FC236}">
                <a16:creationId xmlns="" xmlns:a16="http://schemas.microsoft.com/office/drawing/2014/main" id="{3471B557-2FEE-D08A-E3D0-B271D902573E}"/>
              </a:ext>
            </a:extLst>
          </p:cNvPr>
          <p:cNvSpPr/>
          <p:nvPr/>
        </p:nvSpPr>
        <p:spPr>
          <a:xfrm>
            <a:off x="-952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40" b="-5449"/>
            </a:stretch>
          </a:blipFill>
          <a:ln>
            <a:noFill/>
          </a:ln>
        </p:spPr>
        <p:txBody>
          <a:bodyPr/>
          <a:lstStyle/>
          <a:p>
            <a:endParaRPr lang="hu-HU" dirty="0"/>
          </a:p>
        </p:txBody>
      </p:sp>
      <p:sp>
        <p:nvSpPr>
          <p:cNvPr id="192" name="Google Shape;192;p7">
            <a:extLst>
              <a:ext uri="{FF2B5EF4-FFF2-40B4-BE49-F238E27FC236}">
                <a16:creationId xmlns="" xmlns:a16="http://schemas.microsoft.com/office/drawing/2014/main" id="{25089522-69E7-94AD-8E0C-E3C62C1C1AD9}"/>
              </a:ext>
            </a:extLst>
          </p:cNvPr>
          <p:cNvSpPr/>
          <p:nvPr/>
        </p:nvSpPr>
        <p:spPr>
          <a:xfrm>
            <a:off x="95250" y="285889"/>
            <a:ext cx="3400439" cy="725427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193" name="Google Shape;193;p7">
            <a:extLst>
              <a:ext uri="{FF2B5EF4-FFF2-40B4-BE49-F238E27FC236}">
                <a16:creationId xmlns="" xmlns:a16="http://schemas.microsoft.com/office/drawing/2014/main" id="{38A00FB0-B013-040E-3238-630668B9B3CB}"/>
              </a:ext>
            </a:extLst>
          </p:cNvPr>
          <p:cNvSpPr/>
          <p:nvPr/>
        </p:nvSpPr>
        <p:spPr>
          <a:xfrm>
            <a:off x="14679625" y="6628442"/>
            <a:ext cx="4154741" cy="4011474"/>
          </a:xfrm>
          <a:custGeom>
            <a:avLst/>
            <a:gdLst/>
            <a:ahLst/>
            <a:cxnLst/>
            <a:rect l="l" t="t" r="r" b="b"/>
            <a:pathLst>
              <a:path w="4154741" h="4011474" extrusionOk="0">
                <a:moveTo>
                  <a:pt x="0" y="0"/>
                </a:moveTo>
                <a:lnTo>
                  <a:pt x="4154742" y="0"/>
                </a:lnTo>
                <a:lnTo>
                  <a:pt x="4154742" y="4011475"/>
                </a:lnTo>
                <a:lnTo>
                  <a:pt x="0" y="4011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36716F4E-E936-C4EE-EB16-9E2975794438}"/>
              </a:ext>
            </a:extLst>
          </p:cNvPr>
          <p:cNvSpPr txBox="1"/>
          <p:nvPr/>
        </p:nvSpPr>
        <p:spPr>
          <a:xfrm>
            <a:off x="8904514" y="445588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Google Shape;121;p3">
            <a:extLst>
              <a:ext uri="{FF2B5EF4-FFF2-40B4-BE49-F238E27FC236}">
                <a16:creationId xmlns="" xmlns:a16="http://schemas.microsoft.com/office/drawing/2014/main" id="{48915E45-DCF1-1CA3-C595-075A72482209}"/>
              </a:ext>
            </a:extLst>
          </p:cNvPr>
          <p:cNvSpPr/>
          <p:nvPr/>
        </p:nvSpPr>
        <p:spPr>
          <a:xfrm>
            <a:off x="1205855" y="3209728"/>
            <a:ext cx="15876289" cy="2581472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6;p3">
            <a:extLst>
              <a:ext uri="{FF2B5EF4-FFF2-40B4-BE49-F238E27FC236}">
                <a16:creationId xmlns="" xmlns:a16="http://schemas.microsoft.com/office/drawing/2014/main" id="{7859721A-67E7-2BE4-571C-5980FDFA9A92}"/>
              </a:ext>
            </a:extLst>
          </p:cNvPr>
          <p:cNvSpPr txBox="1"/>
          <p:nvPr/>
        </p:nvSpPr>
        <p:spPr>
          <a:xfrm>
            <a:off x="1795469" y="3539245"/>
            <a:ext cx="13817600" cy="17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6999"/>
              </a:lnSpc>
            </a:pPr>
            <a:r>
              <a:rPr lang="hu-HU" sz="3200" b="1" dirty="0">
                <a:solidFill>
                  <a:schemeClr val="bg1"/>
                </a:solidFill>
                <a:latin typeface="Nunito Sans Black" pitchFamily="2" charset="-18"/>
              </a:rPr>
              <a:t>Feladat: </a:t>
            </a:r>
          </a:p>
          <a:p>
            <a:pPr lvl="0" algn="ctr">
              <a:lnSpc>
                <a:spcPct val="116999"/>
              </a:lnSpc>
            </a:pP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M</a:t>
            </a:r>
            <a:r>
              <a:rPr lang="hu-HU" sz="3200" b="1" dirty="0" err="1">
                <a:solidFill>
                  <a:schemeClr val="bg1"/>
                </a:solidFill>
                <a:latin typeface="Nunito Sans Black" pitchFamily="2" charset="-18"/>
              </a:rPr>
              <a:t>elyik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Nunito Sans Black" pitchFamily="2" charset="-18"/>
              </a:rPr>
              <a:t>fenntarthatósági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hu-HU" sz="3200" b="1" dirty="0">
                <a:solidFill>
                  <a:schemeClr val="bg1"/>
                </a:solidFill>
                <a:latin typeface="Nunito Sans Black" pitchFamily="2" charset="-18"/>
              </a:rPr>
              <a:t>cél</a:t>
            </a:r>
            <a:r>
              <a:rPr lang="en-GB" sz="3200" b="1" dirty="0" err="1">
                <a:solidFill>
                  <a:schemeClr val="bg1"/>
                </a:solidFill>
                <a:latin typeface="Nunito Sans Black" pitchFamily="2" charset="-18"/>
              </a:rPr>
              <a:t>oknak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r>
              <a:rPr lang="hu-HU" sz="3200" b="1" dirty="0">
                <a:solidFill>
                  <a:schemeClr val="bg1"/>
                </a:solidFill>
                <a:latin typeface="Nunito Sans Black" pitchFamily="2" charset="-18"/>
              </a:rPr>
              <a:t/>
            </a:r>
            <a:br>
              <a:rPr lang="hu-HU" sz="3200" b="1" dirty="0">
                <a:solidFill>
                  <a:schemeClr val="bg1"/>
                </a:solidFill>
                <a:latin typeface="Nunito Sans Black" pitchFamily="2" charset="-18"/>
              </a:rPr>
            </a:br>
            <a:r>
              <a:rPr lang="en-GB" sz="3200" b="1" dirty="0" err="1">
                <a:solidFill>
                  <a:schemeClr val="bg1"/>
                </a:solidFill>
                <a:latin typeface="Nunito Sans Black" pitchFamily="2" charset="-18"/>
              </a:rPr>
              <a:t>felel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 meg a </a:t>
            </a:r>
            <a:r>
              <a:rPr lang="hu-HU" sz="3200" b="1" dirty="0">
                <a:solidFill>
                  <a:schemeClr val="bg1"/>
                </a:solidFill>
                <a:latin typeface="Nunito Sans Black" pitchFamily="2" charset="-18"/>
              </a:rPr>
              <a:t>korábban </a:t>
            </a:r>
            <a:r>
              <a:rPr lang="en-GB" sz="3200" b="1" dirty="0" err="1">
                <a:solidFill>
                  <a:schemeClr val="bg1"/>
                </a:solidFill>
                <a:latin typeface="Nunito Sans Black" pitchFamily="2" charset="-18"/>
              </a:rPr>
              <a:t>kiválasztott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 REL </a:t>
            </a:r>
            <a:r>
              <a:rPr lang="en-GB" sz="3200" b="1" dirty="0" err="1">
                <a:solidFill>
                  <a:schemeClr val="bg1"/>
                </a:solidFill>
                <a:latin typeface="Nunito Sans Black" pitchFamily="2" charset="-18"/>
              </a:rPr>
              <a:t>csatorna</a:t>
            </a:r>
            <a:r>
              <a:rPr lang="en-GB" sz="3200" b="1" dirty="0">
                <a:solidFill>
                  <a:schemeClr val="bg1"/>
                </a:solidFill>
                <a:latin typeface="Nunito Sans Black" pitchFamily="2" charset="-18"/>
              </a:rPr>
              <a:t>? </a:t>
            </a:r>
            <a:endParaRPr sz="3200" dirty="0">
              <a:solidFill>
                <a:schemeClr val="bg1"/>
              </a:solidFill>
              <a:latin typeface="Nunito Sans Black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55040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1001</Words>
  <Application>Microsoft Office PowerPoint</Application>
  <PresentationFormat>Custom</PresentationFormat>
  <Paragraphs>226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Wingdings</vt:lpstr>
      <vt:lpstr>Arial</vt:lpstr>
      <vt:lpstr>Nunito Sans</vt:lpstr>
      <vt:lpstr>Nunito Sans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Földes Erzsébet</dc:creator>
  <cp:lastModifiedBy>Kata</cp:lastModifiedBy>
  <cp:revision>17</cp:revision>
  <dcterms:created xsi:type="dcterms:W3CDTF">2006-08-16T00:00:00Z</dcterms:created>
  <dcterms:modified xsi:type="dcterms:W3CDTF">2025-10-02T06:45:20Z</dcterms:modified>
</cp:coreProperties>
</file>